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4"/>
  </p:notesMasterIdLst>
  <p:sldIdLst>
    <p:sldId id="256" r:id="rId2"/>
    <p:sldId id="423" r:id="rId3"/>
    <p:sldId id="451" r:id="rId4"/>
    <p:sldId id="425" r:id="rId5"/>
    <p:sldId id="453" r:id="rId6"/>
    <p:sldId id="424" r:id="rId7"/>
    <p:sldId id="452" r:id="rId8"/>
    <p:sldId id="455" r:id="rId9"/>
    <p:sldId id="426" r:id="rId10"/>
    <p:sldId id="454" r:id="rId11"/>
    <p:sldId id="325" r:id="rId12"/>
    <p:sldId id="326" r:id="rId13"/>
    <p:sldId id="327" r:id="rId14"/>
    <p:sldId id="328" r:id="rId15"/>
    <p:sldId id="329" r:id="rId16"/>
    <p:sldId id="330" r:id="rId17"/>
    <p:sldId id="331" r:id="rId18"/>
    <p:sldId id="333" r:id="rId19"/>
    <p:sldId id="334" r:id="rId20"/>
    <p:sldId id="335" r:id="rId21"/>
    <p:sldId id="336" r:id="rId22"/>
    <p:sldId id="338" r:id="rId23"/>
    <p:sldId id="339" r:id="rId24"/>
    <p:sldId id="340" r:id="rId25"/>
    <p:sldId id="341" r:id="rId26"/>
    <p:sldId id="342" r:id="rId27"/>
    <p:sldId id="343" r:id="rId28"/>
    <p:sldId id="345" r:id="rId29"/>
    <p:sldId id="344" r:id="rId30"/>
    <p:sldId id="346" r:id="rId31"/>
    <p:sldId id="347" r:id="rId32"/>
    <p:sldId id="348" r:id="rId33"/>
    <p:sldId id="349" r:id="rId34"/>
    <p:sldId id="353" r:id="rId35"/>
    <p:sldId id="354" r:id="rId36"/>
    <p:sldId id="355" r:id="rId37"/>
    <p:sldId id="356" r:id="rId38"/>
    <p:sldId id="357" r:id="rId39"/>
    <p:sldId id="358" r:id="rId40"/>
    <p:sldId id="359" r:id="rId41"/>
    <p:sldId id="360" r:id="rId42"/>
    <p:sldId id="369" r:id="rId43"/>
    <p:sldId id="370" r:id="rId44"/>
    <p:sldId id="371" r:id="rId45"/>
    <p:sldId id="372" r:id="rId46"/>
    <p:sldId id="394" r:id="rId47"/>
    <p:sldId id="395" r:id="rId48"/>
    <p:sldId id="396" r:id="rId49"/>
    <p:sldId id="397" r:id="rId50"/>
    <p:sldId id="398" r:id="rId51"/>
    <p:sldId id="399" r:id="rId52"/>
    <p:sldId id="400" r:id="rId53"/>
    <p:sldId id="401" r:id="rId54"/>
    <p:sldId id="402" r:id="rId55"/>
    <p:sldId id="403" r:id="rId56"/>
    <p:sldId id="404" r:id="rId57"/>
    <p:sldId id="374" r:id="rId58"/>
    <p:sldId id="405" r:id="rId59"/>
    <p:sldId id="406" r:id="rId60"/>
    <p:sldId id="407" r:id="rId61"/>
    <p:sldId id="408" r:id="rId62"/>
    <p:sldId id="409" r:id="rId63"/>
    <p:sldId id="456" r:id="rId64"/>
    <p:sldId id="465" r:id="rId65"/>
    <p:sldId id="457" r:id="rId66"/>
    <p:sldId id="458" r:id="rId67"/>
    <p:sldId id="459" r:id="rId68"/>
    <p:sldId id="460" r:id="rId69"/>
    <p:sldId id="461" r:id="rId70"/>
    <p:sldId id="462" r:id="rId71"/>
    <p:sldId id="463" r:id="rId72"/>
    <p:sldId id="464"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46C3251-3D74-42D7-9053-DA730B580093}">
          <p14:sldIdLst>
            <p14:sldId id="256"/>
            <p14:sldId id="423"/>
            <p14:sldId id="451"/>
            <p14:sldId id="425"/>
            <p14:sldId id="453"/>
            <p14:sldId id="424"/>
            <p14:sldId id="452"/>
            <p14:sldId id="455"/>
            <p14:sldId id="426"/>
            <p14:sldId id="454"/>
            <p14:sldId id="325"/>
            <p14:sldId id="326"/>
            <p14:sldId id="327"/>
            <p14:sldId id="328"/>
            <p14:sldId id="329"/>
            <p14:sldId id="330"/>
            <p14:sldId id="331"/>
            <p14:sldId id="333"/>
            <p14:sldId id="334"/>
            <p14:sldId id="335"/>
            <p14:sldId id="336"/>
            <p14:sldId id="338"/>
            <p14:sldId id="339"/>
            <p14:sldId id="340"/>
            <p14:sldId id="341"/>
            <p14:sldId id="342"/>
            <p14:sldId id="343"/>
            <p14:sldId id="345"/>
            <p14:sldId id="344"/>
            <p14:sldId id="346"/>
            <p14:sldId id="347"/>
            <p14:sldId id="348"/>
            <p14:sldId id="349"/>
            <p14:sldId id="353"/>
            <p14:sldId id="354"/>
            <p14:sldId id="355"/>
            <p14:sldId id="356"/>
            <p14:sldId id="357"/>
            <p14:sldId id="358"/>
            <p14:sldId id="359"/>
            <p14:sldId id="360"/>
            <p14:sldId id="369"/>
            <p14:sldId id="370"/>
            <p14:sldId id="371"/>
            <p14:sldId id="372"/>
            <p14:sldId id="394"/>
            <p14:sldId id="395"/>
            <p14:sldId id="396"/>
            <p14:sldId id="397"/>
            <p14:sldId id="398"/>
            <p14:sldId id="399"/>
            <p14:sldId id="400"/>
            <p14:sldId id="401"/>
            <p14:sldId id="402"/>
            <p14:sldId id="403"/>
            <p14:sldId id="404"/>
            <p14:sldId id="374"/>
            <p14:sldId id="405"/>
            <p14:sldId id="406"/>
            <p14:sldId id="407"/>
            <p14:sldId id="408"/>
            <p14:sldId id="409"/>
            <p14:sldId id="456"/>
            <p14:sldId id="465"/>
            <p14:sldId id="457"/>
            <p14:sldId id="458"/>
            <p14:sldId id="459"/>
            <p14:sldId id="460"/>
            <p14:sldId id="461"/>
            <p14:sldId id="462"/>
            <p14:sldId id="463"/>
            <p14:sldId id="4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E2B42-A0AC-4D92-9D14-981481B061F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it-IT"/>
        </a:p>
      </dgm:t>
    </dgm:pt>
    <dgm:pt modelId="{AB39DEC6-B5D5-452D-A4F0-D4D77BFCB31F}">
      <dgm:prSet phldrT="[Testo]" custT="1"/>
      <dgm:spPr/>
      <dgm:t>
        <a:bodyPr/>
        <a:lstStyle/>
        <a:p>
          <a:r>
            <a:rPr lang="it-IT" sz="1600" b="1" dirty="0">
              <a:solidFill>
                <a:schemeClr val="bg2">
                  <a:lumMod val="25000"/>
                </a:schemeClr>
              </a:solidFill>
            </a:rPr>
            <a:t>Contrattualizzazione-privatizzazione del pubblico impiego.</a:t>
          </a:r>
        </a:p>
      </dgm:t>
    </dgm:pt>
    <dgm:pt modelId="{70D165E9-45C0-4796-A2F1-F2341F2AE9A6}" type="parTrans" cxnId="{EBADABF4-571A-456A-8699-625AF825282B}">
      <dgm:prSet/>
      <dgm:spPr/>
      <dgm:t>
        <a:bodyPr/>
        <a:lstStyle/>
        <a:p>
          <a:endParaRPr lang="it-IT" sz="6000" b="1">
            <a:solidFill>
              <a:schemeClr val="bg2">
                <a:lumMod val="25000"/>
              </a:schemeClr>
            </a:solidFill>
          </a:endParaRPr>
        </a:p>
      </dgm:t>
    </dgm:pt>
    <dgm:pt modelId="{1E70E319-41CE-4950-B021-47F21CA74295}" type="sibTrans" cxnId="{EBADABF4-571A-456A-8699-625AF825282B}">
      <dgm:prSet/>
      <dgm:spPr/>
      <dgm:t>
        <a:bodyPr/>
        <a:lstStyle/>
        <a:p>
          <a:endParaRPr lang="it-IT" sz="6000" b="1">
            <a:solidFill>
              <a:schemeClr val="bg2">
                <a:lumMod val="25000"/>
              </a:schemeClr>
            </a:solidFill>
          </a:endParaRPr>
        </a:p>
      </dgm:t>
    </dgm:pt>
    <dgm:pt modelId="{DCB3FB9B-339B-4D29-A15D-985BE1F852F4}">
      <dgm:prSet phldrT="[Testo]" custT="1"/>
      <dgm:spPr/>
      <dgm:t>
        <a:bodyPr/>
        <a:lstStyle/>
        <a:p>
          <a:r>
            <a:rPr lang="it-IT" sz="1600" b="1" dirty="0">
              <a:solidFill>
                <a:schemeClr val="bg2">
                  <a:lumMod val="25000"/>
                </a:schemeClr>
              </a:solidFill>
            </a:rPr>
            <a:t>Recepimento del codice nei CCNL</a:t>
          </a:r>
        </a:p>
      </dgm:t>
    </dgm:pt>
    <dgm:pt modelId="{9FB8698F-2DD6-431B-93F1-391E3B2A421E}" type="parTrans" cxnId="{B7FFC2F5-36D4-450A-9B40-D1D52AF5F9CB}">
      <dgm:prSet/>
      <dgm:spPr/>
      <dgm:t>
        <a:bodyPr/>
        <a:lstStyle/>
        <a:p>
          <a:endParaRPr lang="it-IT" sz="6000" b="1">
            <a:solidFill>
              <a:schemeClr val="bg2">
                <a:lumMod val="25000"/>
              </a:schemeClr>
            </a:solidFill>
          </a:endParaRPr>
        </a:p>
      </dgm:t>
    </dgm:pt>
    <dgm:pt modelId="{050FAE9E-563D-4682-AAEC-544688761413}" type="sibTrans" cxnId="{B7FFC2F5-36D4-450A-9B40-D1D52AF5F9CB}">
      <dgm:prSet/>
      <dgm:spPr/>
      <dgm:t>
        <a:bodyPr/>
        <a:lstStyle/>
        <a:p>
          <a:endParaRPr lang="it-IT" sz="6000" b="1">
            <a:solidFill>
              <a:schemeClr val="bg2">
                <a:lumMod val="25000"/>
              </a:schemeClr>
            </a:solidFill>
          </a:endParaRPr>
        </a:p>
      </dgm:t>
    </dgm:pt>
    <dgm:pt modelId="{9BE6F2B7-81CD-48AE-8FF5-C97B17919F53}">
      <dgm:prSet phldrT="[Testo]" custT="1"/>
      <dgm:spPr/>
      <dgm:t>
        <a:bodyPr/>
        <a:lstStyle/>
        <a:p>
          <a:r>
            <a:rPr lang="it-IT" sz="1600" b="1" dirty="0">
              <a:solidFill>
                <a:schemeClr val="bg2">
                  <a:lumMod val="25000"/>
                </a:schemeClr>
              </a:solidFill>
            </a:rPr>
            <a:t>Privatizzazione del sistema disciplinare e contrattualizzazione della responsabilità disciplinare,</a:t>
          </a:r>
        </a:p>
        <a:p>
          <a:r>
            <a:rPr lang="it-IT" sz="1600" b="1" dirty="0">
              <a:solidFill>
                <a:schemeClr val="bg2">
                  <a:lumMod val="25000"/>
                </a:schemeClr>
              </a:solidFill>
            </a:rPr>
            <a:t>Negoziazione tra Aran e organizzazioni sindacali su rilevanza Codice</a:t>
          </a:r>
        </a:p>
      </dgm:t>
    </dgm:pt>
    <dgm:pt modelId="{3BB84D7D-CDDC-4C24-A0FA-C41C1624F9DB}" type="parTrans" cxnId="{70473634-C54E-4395-9841-FBC53D307882}">
      <dgm:prSet/>
      <dgm:spPr/>
      <dgm:t>
        <a:bodyPr/>
        <a:lstStyle/>
        <a:p>
          <a:endParaRPr lang="it-IT" sz="6000" b="1">
            <a:solidFill>
              <a:schemeClr val="bg2">
                <a:lumMod val="25000"/>
              </a:schemeClr>
            </a:solidFill>
          </a:endParaRPr>
        </a:p>
      </dgm:t>
    </dgm:pt>
    <dgm:pt modelId="{34B72F53-E5E6-47E1-B06F-55FEEBAE2804}" type="sibTrans" cxnId="{70473634-C54E-4395-9841-FBC53D307882}">
      <dgm:prSet/>
      <dgm:spPr/>
      <dgm:t>
        <a:bodyPr/>
        <a:lstStyle/>
        <a:p>
          <a:endParaRPr lang="it-IT" sz="6000" b="1">
            <a:solidFill>
              <a:schemeClr val="bg2">
                <a:lumMod val="25000"/>
              </a:schemeClr>
            </a:solidFill>
          </a:endParaRPr>
        </a:p>
      </dgm:t>
    </dgm:pt>
    <dgm:pt modelId="{4BD58A2B-393E-4258-BA91-B9CE38A45DBC}" type="pres">
      <dgm:prSet presAssocID="{AC2E2B42-A0AC-4D92-9D14-981481B061FC}" presName="Name0" presStyleCnt="0">
        <dgm:presLayoutVars>
          <dgm:chMax val="7"/>
          <dgm:chPref val="7"/>
          <dgm:dir/>
          <dgm:animLvl val="lvl"/>
        </dgm:presLayoutVars>
      </dgm:prSet>
      <dgm:spPr/>
    </dgm:pt>
    <dgm:pt modelId="{EC2EC837-5740-402A-A889-E688F4D6F270}" type="pres">
      <dgm:prSet presAssocID="{AB39DEC6-B5D5-452D-A4F0-D4D77BFCB31F}" presName="Accent1" presStyleCnt="0"/>
      <dgm:spPr/>
    </dgm:pt>
    <dgm:pt modelId="{E959FF20-EC44-43AC-8FB8-5D2645A9BBEF}" type="pres">
      <dgm:prSet presAssocID="{AB39DEC6-B5D5-452D-A4F0-D4D77BFCB31F}" presName="Accent" presStyleLbl="node1" presStyleIdx="0" presStyleCnt="3" custScaleX="213559"/>
      <dgm:spPr/>
    </dgm:pt>
    <dgm:pt modelId="{1508EB5B-5973-46F2-8BF2-7191473542CC}" type="pres">
      <dgm:prSet presAssocID="{AB39DEC6-B5D5-452D-A4F0-D4D77BFCB31F}" presName="Parent1" presStyleLbl="revTx" presStyleIdx="0" presStyleCnt="3" custScaleX="217918" custLinFactNeighborX="-2694" custLinFactNeighborY="28048">
        <dgm:presLayoutVars>
          <dgm:chMax val="1"/>
          <dgm:chPref val="1"/>
          <dgm:bulletEnabled val="1"/>
        </dgm:presLayoutVars>
      </dgm:prSet>
      <dgm:spPr/>
    </dgm:pt>
    <dgm:pt modelId="{FB7874A9-E0F4-4324-AE33-BE56438E86AA}" type="pres">
      <dgm:prSet presAssocID="{DCB3FB9B-339B-4D29-A15D-985BE1F852F4}" presName="Accent2" presStyleCnt="0"/>
      <dgm:spPr/>
    </dgm:pt>
    <dgm:pt modelId="{D45B9CAC-017A-487D-BF10-2D4A795F53AD}" type="pres">
      <dgm:prSet presAssocID="{DCB3FB9B-339B-4D29-A15D-985BE1F852F4}" presName="Accent" presStyleLbl="node1" presStyleIdx="1" presStyleCnt="3" custScaleX="283067"/>
      <dgm:spPr/>
    </dgm:pt>
    <dgm:pt modelId="{BF93A745-AC8F-4B14-AC66-298197337839}" type="pres">
      <dgm:prSet presAssocID="{DCB3FB9B-339B-4D29-A15D-985BE1F852F4}" presName="Parent2" presStyleLbl="revTx" presStyleIdx="1" presStyleCnt="3">
        <dgm:presLayoutVars>
          <dgm:chMax val="1"/>
          <dgm:chPref val="1"/>
          <dgm:bulletEnabled val="1"/>
        </dgm:presLayoutVars>
      </dgm:prSet>
      <dgm:spPr/>
    </dgm:pt>
    <dgm:pt modelId="{4227DA8D-CBF6-47F6-BD38-742E7A626058}" type="pres">
      <dgm:prSet presAssocID="{9BE6F2B7-81CD-48AE-8FF5-C97B17919F53}" presName="Accent3" presStyleCnt="0"/>
      <dgm:spPr/>
    </dgm:pt>
    <dgm:pt modelId="{8ABCE685-D1CF-4314-B40B-571975A9667A}" type="pres">
      <dgm:prSet presAssocID="{9BE6F2B7-81CD-48AE-8FF5-C97B17919F53}" presName="Accent" presStyleLbl="node1" presStyleIdx="2" presStyleCnt="3" custScaleX="360841"/>
      <dgm:spPr/>
    </dgm:pt>
    <dgm:pt modelId="{C4723EBE-F87F-4785-BF29-2F6776E7D467}" type="pres">
      <dgm:prSet presAssocID="{9BE6F2B7-81CD-48AE-8FF5-C97B17919F53}" presName="Parent3" presStyleLbl="revTx" presStyleIdx="2" presStyleCnt="3" custScaleX="537605">
        <dgm:presLayoutVars>
          <dgm:chMax val="1"/>
          <dgm:chPref val="1"/>
          <dgm:bulletEnabled val="1"/>
        </dgm:presLayoutVars>
      </dgm:prSet>
      <dgm:spPr/>
    </dgm:pt>
  </dgm:ptLst>
  <dgm:cxnLst>
    <dgm:cxn modelId="{9002052D-822D-472D-AB21-FB05769B8088}" type="presOf" srcId="{AC2E2B42-A0AC-4D92-9D14-981481B061FC}" destId="{4BD58A2B-393E-4258-BA91-B9CE38A45DBC}" srcOrd="0" destOrd="0" presId="urn:microsoft.com/office/officeart/2009/layout/CircleArrowProcess"/>
    <dgm:cxn modelId="{70473634-C54E-4395-9841-FBC53D307882}" srcId="{AC2E2B42-A0AC-4D92-9D14-981481B061FC}" destId="{9BE6F2B7-81CD-48AE-8FF5-C97B17919F53}" srcOrd="2" destOrd="0" parTransId="{3BB84D7D-CDDC-4C24-A0FA-C41C1624F9DB}" sibTransId="{34B72F53-E5E6-47E1-B06F-55FEEBAE2804}"/>
    <dgm:cxn modelId="{FCF4F45E-6786-4C45-9F51-8834837E4456}" type="presOf" srcId="{9BE6F2B7-81CD-48AE-8FF5-C97B17919F53}" destId="{C4723EBE-F87F-4785-BF29-2F6776E7D467}" srcOrd="0" destOrd="0" presId="urn:microsoft.com/office/officeart/2009/layout/CircleArrowProcess"/>
    <dgm:cxn modelId="{6F880B52-2C18-4003-8102-B1602322425A}" type="presOf" srcId="{AB39DEC6-B5D5-452D-A4F0-D4D77BFCB31F}" destId="{1508EB5B-5973-46F2-8BF2-7191473542CC}" srcOrd="0" destOrd="0" presId="urn:microsoft.com/office/officeart/2009/layout/CircleArrowProcess"/>
    <dgm:cxn modelId="{BFB9E8E9-D642-46E8-993E-8A77E7B7FC35}" type="presOf" srcId="{DCB3FB9B-339B-4D29-A15D-985BE1F852F4}" destId="{BF93A745-AC8F-4B14-AC66-298197337839}" srcOrd="0" destOrd="0" presId="urn:microsoft.com/office/officeart/2009/layout/CircleArrowProcess"/>
    <dgm:cxn modelId="{EBADABF4-571A-456A-8699-625AF825282B}" srcId="{AC2E2B42-A0AC-4D92-9D14-981481B061FC}" destId="{AB39DEC6-B5D5-452D-A4F0-D4D77BFCB31F}" srcOrd="0" destOrd="0" parTransId="{70D165E9-45C0-4796-A2F1-F2341F2AE9A6}" sibTransId="{1E70E319-41CE-4950-B021-47F21CA74295}"/>
    <dgm:cxn modelId="{B7FFC2F5-36D4-450A-9B40-D1D52AF5F9CB}" srcId="{AC2E2B42-A0AC-4D92-9D14-981481B061FC}" destId="{DCB3FB9B-339B-4D29-A15D-985BE1F852F4}" srcOrd="1" destOrd="0" parTransId="{9FB8698F-2DD6-431B-93F1-391E3B2A421E}" sibTransId="{050FAE9E-563D-4682-AAEC-544688761413}"/>
    <dgm:cxn modelId="{FF9A0D31-48EE-4494-9C31-A40B318EE2EE}" type="presParOf" srcId="{4BD58A2B-393E-4258-BA91-B9CE38A45DBC}" destId="{EC2EC837-5740-402A-A889-E688F4D6F270}" srcOrd="0" destOrd="0" presId="urn:microsoft.com/office/officeart/2009/layout/CircleArrowProcess"/>
    <dgm:cxn modelId="{3795327C-03B9-4437-A873-02A52E388309}" type="presParOf" srcId="{EC2EC837-5740-402A-A889-E688F4D6F270}" destId="{E959FF20-EC44-43AC-8FB8-5D2645A9BBEF}" srcOrd="0" destOrd="0" presId="urn:microsoft.com/office/officeart/2009/layout/CircleArrowProcess"/>
    <dgm:cxn modelId="{6F0DF1B1-5EAB-41DC-926E-2A1B9C6645F5}" type="presParOf" srcId="{4BD58A2B-393E-4258-BA91-B9CE38A45DBC}" destId="{1508EB5B-5973-46F2-8BF2-7191473542CC}" srcOrd="1" destOrd="0" presId="urn:microsoft.com/office/officeart/2009/layout/CircleArrowProcess"/>
    <dgm:cxn modelId="{0230969E-39B4-4B7A-B17E-6AFD772B4980}" type="presParOf" srcId="{4BD58A2B-393E-4258-BA91-B9CE38A45DBC}" destId="{FB7874A9-E0F4-4324-AE33-BE56438E86AA}" srcOrd="2" destOrd="0" presId="urn:microsoft.com/office/officeart/2009/layout/CircleArrowProcess"/>
    <dgm:cxn modelId="{E0A93221-00D1-49F8-B12E-AF7C3158201A}" type="presParOf" srcId="{FB7874A9-E0F4-4324-AE33-BE56438E86AA}" destId="{D45B9CAC-017A-487D-BF10-2D4A795F53AD}" srcOrd="0" destOrd="0" presId="urn:microsoft.com/office/officeart/2009/layout/CircleArrowProcess"/>
    <dgm:cxn modelId="{8A716D1C-5642-4599-872B-010DAD497596}" type="presParOf" srcId="{4BD58A2B-393E-4258-BA91-B9CE38A45DBC}" destId="{BF93A745-AC8F-4B14-AC66-298197337839}" srcOrd="3" destOrd="0" presId="urn:microsoft.com/office/officeart/2009/layout/CircleArrowProcess"/>
    <dgm:cxn modelId="{E7116D77-AC32-42CD-B27B-89238CFADFCD}" type="presParOf" srcId="{4BD58A2B-393E-4258-BA91-B9CE38A45DBC}" destId="{4227DA8D-CBF6-47F6-BD38-742E7A626058}" srcOrd="4" destOrd="0" presId="urn:microsoft.com/office/officeart/2009/layout/CircleArrowProcess"/>
    <dgm:cxn modelId="{1E35DA29-3AAA-4045-A596-B29DF7CE8895}" type="presParOf" srcId="{4227DA8D-CBF6-47F6-BD38-742E7A626058}" destId="{8ABCE685-D1CF-4314-B40B-571975A9667A}" srcOrd="0" destOrd="0" presId="urn:microsoft.com/office/officeart/2009/layout/CircleArrowProcess"/>
    <dgm:cxn modelId="{E53B482C-0890-492C-91EF-58D2306A9A48}" type="presParOf" srcId="{4BD58A2B-393E-4258-BA91-B9CE38A45DBC}" destId="{C4723EBE-F87F-4785-BF29-2F6776E7D46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1E6F0-37D4-4C8B-AC5D-0D33FFBF81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8D54C4-AE42-4A63-9116-DE86E3A632C7}">
      <dgm:prSet custT="1"/>
      <dgm:spPr/>
      <dgm:t>
        <a:bodyPr/>
        <a:lstStyle/>
        <a:p>
          <a:r>
            <a:rPr lang="it-IT" sz="1800" b="1" u="sng" dirty="0"/>
            <a:t>le amministrazioni dell’Unione europea</a:t>
          </a:r>
          <a:r>
            <a:rPr lang="it-IT" sz="1800" dirty="0"/>
            <a:t>: il regolamento n.1049/2001/CE stabilisce che qualsiasi cittadino dell’Unione e qualsiasi persona fisica o giuridica che risieda o abbia la sede sociale  in uno Stato membro ha il diritto ad accedere ai documenti delle istituzioni;</a:t>
          </a:r>
          <a:endParaRPr lang="en-US" sz="1800" dirty="0"/>
        </a:p>
      </dgm:t>
    </dgm:pt>
    <dgm:pt modelId="{BA29A558-6107-4180-97B6-C4A0A950A851}" type="parTrans" cxnId="{EA217199-3E51-4934-AF9A-39FDA10EE746}">
      <dgm:prSet/>
      <dgm:spPr/>
      <dgm:t>
        <a:bodyPr/>
        <a:lstStyle/>
        <a:p>
          <a:endParaRPr lang="en-US"/>
        </a:p>
      </dgm:t>
    </dgm:pt>
    <dgm:pt modelId="{CD22D2A9-FB20-47FE-ABE2-0F9A8A290B87}" type="sibTrans" cxnId="{EA217199-3E51-4934-AF9A-39FDA10EE746}">
      <dgm:prSet/>
      <dgm:spPr/>
      <dgm:t>
        <a:bodyPr/>
        <a:lstStyle/>
        <a:p>
          <a:endParaRPr lang="en-US"/>
        </a:p>
      </dgm:t>
    </dgm:pt>
    <dgm:pt modelId="{B850E33D-7932-4D5C-A774-8A1C0F162A11}">
      <dgm:prSet custT="1"/>
      <dgm:spPr/>
      <dgm:t>
        <a:bodyPr/>
        <a:lstStyle/>
        <a:p>
          <a:r>
            <a:rPr lang="it-IT" sz="1800" b="1" u="sng" dirty="0"/>
            <a:t>le imprese di assicurazione</a:t>
          </a:r>
          <a:r>
            <a:rPr lang="it-IT" sz="1800" dirty="0"/>
            <a:t>: ai sensi dell’art.146 del </a:t>
          </a:r>
          <a:r>
            <a:rPr lang="it-IT" sz="1800" dirty="0" err="1"/>
            <a:t>D.Lgs.</a:t>
          </a:r>
          <a:r>
            <a:rPr lang="it-IT" sz="1800" dirty="0"/>
            <a:t> 209/2005 (Codice delle assicurazioni private) sono tenute a consentire ai contraenti ed ai danneggiati il diritto di accesso agli atti a conclusione dei procedimenti di valutazione, constatazione e liquidazione dei danni che li riguardano.</a:t>
          </a:r>
          <a:endParaRPr lang="en-US" sz="1800" dirty="0"/>
        </a:p>
      </dgm:t>
    </dgm:pt>
    <dgm:pt modelId="{DEB9F876-7017-4831-A3AF-E9470A3B0267}" type="parTrans" cxnId="{6AA955E0-D23F-4B70-8AA2-065DC509D9EB}">
      <dgm:prSet/>
      <dgm:spPr/>
      <dgm:t>
        <a:bodyPr/>
        <a:lstStyle/>
        <a:p>
          <a:endParaRPr lang="en-US"/>
        </a:p>
      </dgm:t>
    </dgm:pt>
    <dgm:pt modelId="{D1CCF982-1947-41C3-9BDE-E5ABAF907AA2}" type="sibTrans" cxnId="{6AA955E0-D23F-4B70-8AA2-065DC509D9EB}">
      <dgm:prSet/>
      <dgm:spPr/>
      <dgm:t>
        <a:bodyPr/>
        <a:lstStyle/>
        <a:p>
          <a:endParaRPr lang="en-US"/>
        </a:p>
      </dgm:t>
    </dgm:pt>
    <dgm:pt modelId="{F5904AAB-CD8F-4667-B7F5-05569BEE8F6F}" type="pres">
      <dgm:prSet presAssocID="{ED61E6F0-37D4-4C8B-AC5D-0D33FFBF8182}" presName="root" presStyleCnt="0">
        <dgm:presLayoutVars>
          <dgm:dir/>
          <dgm:resizeHandles val="exact"/>
        </dgm:presLayoutVars>
      </dgm:prSet>
      <dgm:spPr/>
    </dgm:pt>
    <dgm:pt modelId="{A78766FB-94D1-4F9E-850F-5975AFCD953A}" type="pres">
      <dgm:prSet presAssocID="{358D54C4-AE42-4A63-9116-DE86E3A632C7}" presName="compNode" presStyleCnt="0"/>
      <dgm:spPr/>
    </dgm:pt>
    <dgm:pt modelId="{F5C7A9C9-EC9C-4017-B122-BA658D97BFAD}" type="pres">
      <dgm:prSet presAssocID="{358D54C4-AE42-4A63-9116-DE86E3A632C7}" presName="bgRect" presStyleLbl="bgShp" presStyleIdx="0" presStyleCnt="2"/>
      <dgm:spPr/>
    </dgm:pt>
    <dgm:pt modelId="{3871497D-FCC8-45F8-A55E-6C30C98B4074}" type="pres">
      <dgm:prSet presAssocID="{358D54C4-AE42-4A63-9116-DE86E3A632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uppo"/>
        </a:ext>
      </dgm:extLst>
    </dgm:pt>
    <dgm:pt modelId="{18D0E493-D5D0-4740-A517-03824475A679}" type="pres">
      <dgm:prSet presAssocID="{358D54C4-AE42-4A63-9116-DE86E3A632C7}" presName="spaceRect" presStyleCnt="0"/>
      <dgm:spPr/>
    </dgm:pt>
    <dgm:pt modelId="{46D3D011-EEAF-49E7-A348-F35077480835}" type="pres">
      <dgm:prSet presAssocID="{358D54C4-AE42-4A63-9116-DE86E3A632C7}" presName="parTx" presStyleLbl="revTx" presStyleIdx="0" presStyleCnt="2">
        <dgm:presLayoutVars>
          <dgm:chMax val="0"/>
          <dgm:chPref val="0"/>
        </dgm:presLayoutVars>
      </dgm:prSet>
      <dgm:spPr/>
    </dgm:pt>
    <dgm:pt modelId="{AF4F07E1-FDE6-4444-ADCB-BED84AA48786}" type="pres">
      <dgm:prSet presAssocID="{CD22D2A9-FB20-47FE-ABE2-0F9A8A290B87}" presName="sibTrans" presStyleCnt="0"/>
      <dgm:spPr/>
    </dgm:pt>
    <dgm:pt modelId="{20D58CFF-EED0-4C35-9B0F-75D80757C3CD}" type="pres">
      <dgm:prSet presAssocID="{B850E33D-7932-4D5C-A774-8A1C0F162A11}" presName="compNode" presStyleCnt="0"/>
      <dgm:spPr/>
    </dgm:pt>
    <dgm:pt modelId="{007BB596-2D0E-49B9-B0EF-416DF1E49C94}" type="pres">
      <dgm:prSet presAssocID="{B850E33D-7932-4D5C-A774-8A1C0F162A11}" presName="bgRect" presStyleLbl="bgShp" presStyleIdx="1" presStyleCnt="2"/>
      <dgm:spPr/>
    </dgm:pt>
    <dgm:pt modelId="{4300C52A-0F0B-45BC-9E84-B446CA0861E8}" type="pres">
      <dgm:prSet presAssocID="{B850E33D-7932-4D5C-A774-8A1C0F162A1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gno di spunta"/>
        </a:ext>
      </dgm:extLst>
    </dgm:pt>
    <dgm:pt modelId="{0953553B-45C8-4F2A-B722-2738335A9B44}" type="pres">
      <dgm:prSet presAssocID="{B850E33D-7932-4D5C-A774-8A1C0F162A11}" presName="spaceRect" presStyleCnt="0"/>
      <dgm:spPr/>
    </dgm:pt>
    <dgm:pt modelId="{E7846617-3431-4F0B-9EDF-332D7680EDBF}" type="pres">
      <dgm:prSet presAssocID="{B850E33D-7932-4D5C-A774-8A1C0F162A11}" presName="parTx" presStyleLbl="revTx" presStyleIdx="1" presStyleCnt="2">
        <dgm:presLayoutVars>
          <dgm:chMax val="0"/>
          <dgm:chPref val="0"/>
        </dgm:presLayoutVars>
      </dgm:prSet>
      <dgm:spPr/>
    </dgm:pt>
  </dgm:ptLst>
  <dgm:cxnLst>
    <dgm:cxn modelId="{C0A80784-59FA-48DF-920E-649EA6078784}" type="presOf" srcId="{ED61E6F0-37D4-4C8B-AC5D-0D33FFBF8182}" destId="{F5904AAB-CD8F-4667-B7F5-05569BEE8F6F}" srcOrd="0" destOrd="0" presId="urn:microsoft.com/office/officeart/2018/2/layout/IconVerticalSolidList"/>
    <dgm:cxn modelId="{EA217199-3E51-4934-AF9A-39FDA10EE746}" srcId="{ED61E6F0-37D4-4C8B-AC5D-0D33FFBF8182}" destId="{358D54C4-AE42-4A63-9116-DE86E3A632C7}" srcOrd="0" destOrd="0" parTransId="{BA29A558-6107-4180-97B6-C4A0A950A851}" sibTransId="{CD22D2A9-FB20-47FE-ABE2-0F9A8A290B87}"/>
    <dgm:cxn modelId="{90730E9B-878B-42D6-A9DE-E7567F7B8FAD}" type="presOf" srcId="{B850E33D-7932-4D5C-A774-8A1C0F162A11}" destId="{E7846617-3431-4F0B-9EDF-332D7680EDBF}" srcOrd="0" destOrd="0" presId="urn:microsoft.com/office/officeart/2018/2/layout/IconVerticalSolidList"/>
    <dgm:cxn modelId="{02DA76BF-96D1-4E05-966A-18AC6AAEE944}" type="presOf" srcId="{358D54C4-AE42-4A63-9116-DE86E3A632C7}" destId="{46D3D011-EEAF-49E7-A348-F35077480835}" srcOrd="0" destOrd="0" presId="urn:microsoft.com/office/officeart/2018/2/layout/IconVerticalSolidList"/>
    <dgm:cxn modelId="{6AA955E0-D23F-4B70-8AA2-065DC509D9EB}" srcId="{ED61E6F0-37D4-4C8B-AC5D-0D33FFBF8182}" destId="{B850E33D-7932-4D5C-A774-8A1C0F162A11}" srcOrd="1" destOrd="0" parTransId="{DEB9F876-7017-4831-A3AF-E9470A3B0267}" sibTransId="{D1CCF982-1947-41C3-9BDE-E5ABAF907AA2}"/>
    <dgm:cxn modelId="{3948F3AF-FDB3-4FD1-85CC-986BBF915AAF}" type="presParOf" srcId="{F5904AAB-CD8F-4667-B7F5-05569BEE8F6F}" destId="{A78766FB-94D1-4F9E-850F-5975AFCD953A}" srcOrd="0" destOrd="0" presId="urn:microsoft.com/office/officeart/2018/2/layout/IconVerticalSolidList"/>
    <dgm:cxn modelId="{DD2F7781-A51B-4426-99C2-1D65DB345C5E}" type="presParOf" srcId="{A78766FB-94D1-4F9E-850F-5975AFCD953A}" destId="{F5C7A9C9-EC9C-4017-B122-BA658D97BFAD}" srcOrd="0" destOrd="0" presId="urn:microsoft.com/office/officeart/2018/2/layout/IconVerticalSolidList"/>
    <dgm:cxn modelId="{4D8DE91E-8282-419D-937D-56C9C7232287}" type="presParOf" srcId="{A78766FB-94D1-4F9E-850F-5975AFCD953A}" destId="{3871497D-FCC8-45F8-A55E-6C30C98B4074}" srcOrd="1" destOrd="0" presId="urn:microsoft.com/office/officeart/2018/2/layout/IconVerticalSolidList"/>
    <dgm:cxn modelId="{56B40420-B7F7-40F0-B9D7-11CE16AF2304}" type="presParOf" srcId="{A78766FB-94D1-4F9E-850F-5975AFCD953A}" destId="{18D0E493-D5D0-4740-A517-03824475A679}" srcOrd="2" destOrd="0" presId="urn:microsoft.com/office/officeart/2018/2/layout/IconVerticalSolidList"/>
    <dgm:cxn modelId="{9FE8E3D2-1DC3-4725-94C3-79E284CAB164}" type="presParOf" srcId="{A78766FB-94D1-4F9E-850F-5975AFCD953A}" destId="{46D3D011-EEAF-49E7-A348-F35077480835}" srcOrd="3" destOrd="0" presId="urn:microsoft.com/office/officeart/2018/2/layout/IconVerticalSolidList"/>
    <dgm:cxn modelId="{5B85BE5A-4218-4D18-AC8B-C02DA14448C4}" type="presParOf" srcId="{F5904AAB-CD8F-4667-B7F5-05569BEE8F6F}" destId="{AF4F07E1-FDE6-4444-ADCB-BED84AA48786}" srcOrd="1" destOrd="0" presId="urn:microsoft.com/office/officeart/2018/2/layout/IconVerticalSolidList"/>
    <dgm:cxn modelId="{7C7F1D91-5F99-4C7B-BC4A-734EB91C1663}" type="presParOf" srcId="{F5904AAB-CD8F-4667-B7F5-05569BEE8F6F}" destId="{20D58CFF-EED0-4C35-9B0F-75D80757C3CD}" srcOrd="2" destOrd="0" presId="urn:microsoft.com/office/officeart/2018/2/layout/IconVerticalSolidList"/>
    <dgm:cxn modelId="{AF4B7064-599C-4428-B33D-A2554C7E3987}" type="presParOf" srcId="{20D58CFF-EED0-4C35-9B0F-75D80757C3CD}" destId="{007BB596-2D0E-49B9-B0EF-416DF1E49C94}" srcOrd="0" destOrd="0" presId="urn:microsoft.com/office/officeart/2018/2/layout/IconVerticalSolidList"/>
    <dgm:cxn modelId="{726C8842-B1FD-4A7F-BB52-AD560F64BEC5}" type="presParOf" srcId="{20D58CFF-EED0-4C35-9B0F-75D80757C3CD}" destId="{4300C52A-0F0B-45BC-9E84-B446CA0861E8}" srcOrd="1" destOrd="0" presId="urn:microsoft.com/office/officeart/2018/2/layout/IconVerticalSolidList"/>
    <dgm:cxn modelId="{083375DB-88E7-47F5-81A8-AE53F965746D}" type="presParOf" srcId="{20D58CFF-EED0-4C35-9B0F-75D80757C3CD}" destId="{0953553B-45C8-4F2A-B722-2738335A9B44}" srcOrd="2" destOrd="0" presId="urn:microsoft.com/office/officeart/2018/2/layout/IconVerticalSolidList"/>
    <dgm:cxn modelId="{AACB486C-4E3C-4BA7-9362-BFA9C11C2D5F}" type="presParOf" srcId="{20D58CFF-EED0-4C35-9B0F-75D80757C3CD}" destId="{E7846617-3431-4F0B-9EDF-332D7680ED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9FF20-EC44-43AC-8FB8-5D2645A9BBEF}">
      <dsp:nvSpPr>
        <dsp:cNvPr id="0" name=""/>
        <dsp:cNvSpPr/>
      </dsp:nvSpPr>
      <dsp:spPr>
        <a:xfrm>
          <a:off x="3130103" y="0"/>
          <a:ext cx="5530915" cy="259027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8EB5B-5973-46F2-8BF2-7191473542CC}">
      <dsp:nvSpPr>
        <dsp:cNvPr id="0" name=""/>
        <dsp:cNvSpPr/>
      </dsp:nvSpPr>
      <dsp:spPr>
        <a:xfrm>
          <a:off x="4285795" y="1136943"/>
          <a:ext cx="3136155" cy="7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2">
                  <a:lumMod val="25000"/>
                </a:schemeClr>
              </a:solidFill>
            </a:rPr>
            <a:t>Contrattualizzazione-privatizzazione del pubblico impiego.</a:t>
          </a:r>
        </a:p>
      </dsp:txBody>
      <dsp:txXfrm>
        <a:off x="4285795" y="1136943"/>
        <a:ext cx="3136155" cy="719400"/>
      </dsp:txXfrm>
    </dsp:sp>
    <dsp:sp modelId="{D45B9CAC-017A-487D-BF10-2D4A795F53AD}">
      <dsp:nvSpPr>
        <dsp:cNvPr id="0" name=""/>
        <dsp:cNvSpPr/>
      </dsp:nvSpPr>
      <dsp:spPr>
        <a:xfrm>
          <a:off x="1510688" y="1488303"/>
          <a:ext cx="7331087" cy="259027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3A745-AC8F-4B14-AC66-298197337839}">
      <dsp:nvSpPr>
        <dsp:cNvPr id="0" name=""/>
        <dsp:cNvSpPr/>
      </dsp:nvSpPr>
      <dsp:spPr>
        <a:xfrm>
          <a:off x="4456660" y="2432078"/>
          <a:ext cx="1439144" cy="7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2">
                  <a:lumMod val="25000"/>
                </a:schemeClr>
              </a:solidFill>
            </a:rPr>
            <a:t>Recepimento del codice nei CCNL</a:t>
          </a:r>
        </a:p>
      </dsp:txBody>
      <dsp:txXfrm>
        <a:off x="4456660" y="2432078"/>
        <a:ext cx="1439144" cy="719400"/>
      </dsp:txXfrm>
    </dsp:sp>
    <dsp:sp modelId="{8ABCE685-D1CF-4314-B40B-571975A9667A}">
      <dsp:nvSpPr>
        <dsp:cNvPr id="0" name=""/>
        <dsp:cNvSpPr/>
      </dsp:nvSpPr>
      <dsp:spPr>
        <a:xfrm>
          <a:off x="1882960" y="3154707"/>
          <a:ext cx="8029094" cy="2225997"/>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23EBE-F87F-4785-BF29-2F6776E7D467}">
      <dsp:nvSpPr>
        <dsp:cNvPr id="0" name=""/>
        <dsp:cNvSpPr/>
      </dsp:nvSpPr>
      <dsp:spPr>
        <a:xfrm>
          <a:off x="2027590" y="3931143"/>
          <a:ext cx="7736915" cy="7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2">
                  <a:lumMod val="25000"/>
                </a:schemeClr>
              </a:solidFill>
            </a:rPr>
            <a:t>Privatizzazione del sistema disciplinare e contrattualizzazione della responsabilità disciplinare,</a:t>
          </a:r>
        </a:p>
        <a:p>
          <a:pPr marL="0" lvl="0" indent="0" algn="ctr" defTabSz="711200">
            <a:lnSpc>
              <a:spcPct val="90000"/>
            </a:lnSpc>
            <a:spcBef>
              <a:spcPct val="0"/>
            </a:spcBef>
            <a:spcAft>
              <a:spcPct val="35000"/>
            </a:spcAft>
            <a:buNone/>
          </a:pPr>
          <a:r>
            <a:rPr lang="it-IT" sz="1600" b="1" kern="1200" dirty="0">
              <a:solidFill>
                <a:schemeClr val="bg2">
                  <a:lumMod val="25000"/>
                </a:schemeClr>
              </a:solidFill>
            </a:rPr>
            <a:t>Negoziazione tra Aran e organizzazioni sindacali su rilevanza Codice</a:t>
          </a:r>
        </a:p>
      </dsp:txBody>
      <dsp:txXfrm>
        <a:off x="2027590" y="3931143"/>
        <a:ext cx="7736915" cy="719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7A9C9-EC9C-4017-B122-BA658D97BFAD}">
      <dsp:nvSpPr>
        <dsp:cNvPr id="0" name=""/>
        <dsp:cNvSpPr/>
      </dsp:nvSpPr>
      <dsp:spPr>
        <a:xfrm>
          <a:off x="0" y="657510"/>
          <a:ext cx="6797675" cy="1691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1497D-FCC8-45F8-A55E-6C30C98B4074}">
      <dsp:nvSpPr>
        <dsp:cNvPr id="0" name=""/>
        <dsp:cNvSpPr/>
      </dsp:nvSpPr>
      <dsp:spPr>
        <a:xfrm>
          <a:off x="511728" y="1038135"/>
          <a:ext cx="931325" cy="9304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D3D011-EEAF-49E7-A348-F35077480835}">
      <dsp:nvSpPr>
        <dsp:cNvPr id="0" name=""/>
        <dsp:cNvSpPr/>
      </dsp:nvSpPr>
      <dsp:spPr>
        <a:xfrm>
          <a:off x="1954782" y="657510"/>
          <a:ext cx="4695320" cy="195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009" tIns="207009" rIns="207009" bIns="207009" numCol="1" spcCol="1270" anchor="ctr" anchorCtr="0">
          <a:noAutofit/>
        </a:bodyPr>
        <a:lstStyle/>
        <a:p>
          <a:pPr marL="0" lvl="0" indent="0" algn="l" defTabSz="800100">
            <a:lnSpc>
              <a:spcPct val="90000"/>
            </a:lnSpc>
            <a:spcBef>
              <a:spcPct val="0"/>
            </a:spcBef>
            <a:spcAft>
              <a:spcPct val="35000"/>
            </a:spcAft>
            <a:buNone/>
          </a:pPr>
          <a:r>
            <a:rPr lang="it-IT" sz="1800" b="1" u="sng" kern="1200" dirty="0"/>
            <a:t>le amministrazioni dell’Unione europea</a:t>
          </a:r>
          <a:r>
            <a:rPr lang="it-IT" sz="1800" kern="1200" dirty="0"/>
            <a:t>: il regolamento n.1049/2001/CE stabilisce che qualsiasi cittadino dell’Unione e qualsiasi persona fisica o giuridica che risieda o abbia la sede sociale  in uno Stato membro ha il diritto ad accedere ai documenti delle istituzioni;</a:t>
          </a:r>
          <a:endParaRPr lang="en-US" sz="1800" kern="1200" dirty="0"/>
        </a:p>
      </dsp:txBody>
      <dsp:txXfrm>
        <a:off x="1954782" y="657510"/>
        <a:ext cx="4695320" cy="1955987"/>
      </dsp:txXfrm>
    </dsp:sp>
    <dsp:sp modelId="{007BB596-2D0E-49B9-B0EF-416DF1E49C94}">
      <dsp:nvSpPr>
        <dsp:cNvPr id="0" name=""/>
        <dsp:cNvSpPr/>
      </dsp:nvSpPr>
      <dsp:spPr>
        <a:xfrm>
          <a:off x="0" y="3036414"/>
          <a:ext cx="6797675" cy="1691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0C52A-0F0B-45BC-9E84-B446CA0861E8}">
      <dsp:nvSpPr>
        <dsp:cNvPr id="0" name=""/>
        <dsp:cNvSpPr/>
      </dsp:nvSpPr>
      <dsp:spPr>
        <a:xfrm>
          <a:off x="511728" y="3417038"/>
          <a:ext cx="931325" cy="9304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846617-3431-4F0B-9EDF-332D7680EDBF}">
      <dsp:nvSpPr>
        <dsp:cNvPr id="0" name=""/>
        <dsp:cNvSpPr/>
      </dsp:nvSpPr>
      <dsp:spPr>
        <a:xfrm>
          <a:off x="1954782" y="3036414"/>
          <a:ext cx="4695320" cy="195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009" tIns="207009" rIns="207009" bIns="207009" numCol="1" spcCol="1270" anchor="ctr" anchorCtr="0">
          <a:noAutofit/>
        </a:bodyPr>
        <a:lstStyle/>
        <a:p>
          <a:pPr marL="0" lvl="0" indent="0" algn="l" defTabSz="800100">
            <a:lnSpc>
              <a:spcPct val="90000"/>
            </a:lnSpc>
            <a:spcBef>
              <a:spcPct val="0"/>
            </a:spcBef>
            <a:spcAft>
              <a:spcPct val="35000"/>
            </a:spcAft>
            <a:buNone/>
          </a:pPr>
          <a:r>
            <a:rPr lang="it-IT" sz="1800" b="1" u="sng" kern="1200" dirty="0"/>
            <a:t>le imprese di assicurazione</a:t>
          </a:r>
          <a:r>
            <a:rPr lang="it-IT" sz="1800" kern="1200" dirty="0"/>
            <a:t>: ai sensi dell’art.146 del </a:t>
          </a:r>
          <a:r>
            <a:rPr lang="it-IT" sz="1800" kern="1200" dirty="0" err="1"/>
            <a:t>D.Lgs.</a:t>
          </a:r>
          <a:r>
            <a:rPr lang="it-IT" sz="1800" kern="1200" dirty="0"/>
            <a:t> 209/2005 (Codice delle assicurazioni private) sono tenute a consentire ai contraenti ed ai danneggiati il diritto di accesso agli atti a conclusione dei procedimenti di valutazione, constatazione e liquidazione dei danni che li riguardano.</a:t>
          </a:r>
          <a:endParaRPr lang="en-US" sz="1800" kern="1200" dirty="0"/>
        </a:p>
      </dsp:txBody>
      <dsp:txXfrm>
        <a:off x="1954782" y="3036414"/>
        <a:ext cx="4695320" cy="195598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B162-D3E5-4933-9B67-FEEEBDB7A6D0}" type="datetimeFigureOut">
              <a:rPr lang="it-IT" smtClean="0"/>
              <a:t>27/09/2020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89A18-71AE-44DB-96F3-A69D686E69A5}" type="slidenum">
              <a:rPr lang="it-IT" smtClean="0"/>
              <a:t>‹N›</a:t>
            </a:fld>
            <a:endParaRPr lang="it-IT"/>
          </a:p>
        </p:txBody>
      </p:sp>
    </p:spTree>
    <p:extLst>
      <p:ext uri="{BB962C8B-B14F-4D97-AF65-F5344CB8AC3E}">
        <p14:creationId xmlns:p14="http://schemas.microsoft.com/office/powerpoint/2010/main" val="407639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FEAE0ED-F45D-47F4-BDDB-76D28C2B244B}" type="datetimeFigureOut">
              <a:rPr lang="it-IT" smtClean="0"/>
              <a:t>27/09/2020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07708B9-9077-405D-959E-3E0B145A59B8}"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51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FEAE0ED-F45D-47F4-BDDB-76D28C2B244B}" type="datetimeFigureOut">
              <a:rPr lang="it-IT" smtClean="0"/>
              <a:t>27/09/2020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07708B9-9077-405D-959E-3E0B145A59B8}" type="slidenum">
              <a:rPr lang="it-IT" smtClean="0"/>
              <a:t>‹N›</a:t>
            </a:fld>
            <a:endParaRPr lang="it-IT"/>
          </a:p>
        </p:txBody>
      </p:sp>
    </p:spTree>
    <p:extLst>
      <p:ext uri="{BB962C8B-B14F-4D97-AF65-F5344CB8AC3E}">
        <p14:creationId xmlns:p14="http://schemas.microsoft.com/office/powerpoint/2010/main" val="367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FEAE0ED-F45D-47F4-BDDB-76D28C2B244B}" type="datetimeFigureOut">
              <a:rPr lang="it-IT" smtClean="0"/>
              <a:t>27/09/2020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07708B9-9077-405D-959E-3E0B145A59B8}" type="slidenum">
              <a:rPr lang="it-IT" smtClean="0"/>
              <a:t>‹N›</a:t>
            </a:fld>
            <a:endParaRPr lang="it-IT"/>
          </a:p>
        </p:txBody>
      </p:sp>
    </p:spTree>
    <p:extLst>
      <p:ext uri="{BB962C8B-B14F-4D97-AF65-F5344CB8AC3E}">
        <p14:creationId xmlns:p14="http://schemas.microsoft.com/office/powerpoint/2010/main" val="3911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FEAE0ED-F45D-47F4-BDDB-76D28C2B244B}" type="datetimeFigureOut">
              <a:rPr lang="it-IT" smtClean="0"/>
              <a:t>27/09/2020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07708B9-9077-405D-959E-3E0B145A59B8}" type="slidenum">
              <a:rPr lang="it-IT" smtClean="0"/>
              <a:t>‹N›</a:t>
            </a:fld>
            <a:endParaRPr lang="it-IT"/>
          </a:p>
        </p:txBody>
      </p:sp>
    </p:spTree>
    <p:extLst>
      <p:ext uri="{BB962C8B-B14F-4D97-AF65-F5344CB8AC3E}">
        <p14:creationId xmlns:p14="http://schemas.microsoft.com/office/powerpoint/2010/main" val="347435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FEAE0ED-F45D-47F4-BDDB-76D28C2B244B}" type="datetimeFigureOut">
              <a:rPr lang="it-IT" smtClean="0"/>
              <a:t>27/09/2020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07708B9-9077-405D-959E-3E0B145A59B8}"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87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FEAE0ED-F45D-47F4-BDDB-76D28C2B244B}" type="datetimeFigureOut">
              <a:rPr lang="it-IT" smtClean="0"/>
              <a:t>27/09/2020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07708B9-9077-405D-959E-3E0B145A59B8}" type="slidenum">
              <a:rPr lang="it-IT" smtClean="0"/>
              <a:t>‹N›</a:t>
            </a:fld>
            <a:endParaRPr lang="it-IT"/>
          </a:p>
        </p:txBody>
      </p:sp>
    </p:spTree>
    <p:extLst>
      <p:ext uri="{BB962C8B-B14F-4D97-AF65-F5344CB8AC3E}">
        <p14:creationId xmlns:p14="http://schemas.microsoft.com/office/powerpoint/2010/main" val="47855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EAE0ED-F45D-47F4-BDDB-76D28C2B244B}" type="datetimeFigureOut">
              <a:rPr lang="it-IT" smtClean="0"/>
              <a:t>27/09/2020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07708B9-9077-405D-959E-3E0B145A59B8}" type="slidenum">
              <a:rPr lang="it-IT" smtClean="0"/>
              <a:t>‹N›</a:t>
            </a:fld>
            <a:endParaRPr lang="it-IT"/>
          </a:p>
        </p:txBody>
      </p:sp>
    </p:spTree>
    <p:extLst>
      <p:ext uri="{BB962C8B-B14F-4D97-AF65-F5344CB8AC3E}">
        <p14:creationId xmlns:p14="http://schemas.microsoft.com/office/powerpoint/2010/main" val="266318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FEAE0ED-F45D-47F4-BDDB-76D28C2B244B}" type="datetimeFigureOut">
              <a:rPr lang="it-IT" smtClean="0"/>
              <a:t>27/09/2020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07708B9-9077-405D-959E-3E0B145A59B8}" type="slidenum">
              <a:rPr lang="it-IT" smtClean="0"/>
              <a:t>‹N›</a:t>
            </a:fld>
            <a:endParaRPr lang="it-IT"/>
          </a:p>
        </p:txBody>
      </p:sp>
    </p:spTree>
    <p:extLst>
      <p:ext uri="{BB962C8B-B14F-4D97-AF65-F5344CB8AC3E}">
        <p14:creationId xmlns:p14="http://schemas.microsoft.com/office/powerpoint/2010/main" val="274734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EAE0ED-F45D-47F4-BDDB-76D28C2B244B}" type="datetimeFigureOut">
              <a:rPr lang="it-IT" smtClean="0"/>
              <a:t>27/09/2020</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D07708B9-9077-405D-959E-3E0B145A59B8}" type="slidenum">
              <a:rPr lang="it-IT" smtClean="0"/>
              <a:t>‹N›</a:t>
            </a:fld>
            <a:endParaRPr lang="it-IT"/>
          </a:p>
        </p:txBody>
      </p:sp>
    </p:spTree>
    <p:extLst>
      <p:ext uri="{BB962C8B-B14F-4D97-AF65-F5344CB8AC3E}">
        <p14:creationId xmlns:p14="http://schemas.microsoft.com/office/powerpoint/2010/main" val="428959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EAE0ED-F45D-47F4-BDDB-76D28C2B244B}" type="datetimeFigureOut">
              <a:rPr lang="it-IT" smtClean="0"/>
              <a:t>27/09/2020</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708B9-9077-405D-959E-3E0B145A59B8}" type="slidenum">
              <a:rPr lang="it-IT" smtClean="0"/>
              <a:t>‹N›</a:t>
            </a:fld>
            <a:endParaRPr lang="it-IT"/>
          </a:p>
        </p:txBody>
      </p:sp>
    </p:spTree>
    <p:extLst>
      <p:ext uri="{BB962C8B-B14F-4D97-AF65-F5344CB8AC3E}">
        <p14:creationId xmlns:p14="http://schemas.microsoft.com/office/powerpoint/2010/main" val="180312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FEAE0ED-F45D-47F4-BDDB-76D28C2B244B}" type="datetimeFigureOut">
              <a:rPr lang="it-IT" smtClean="0"/>
              <a:t>27/09/2020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07708B9-9077-405D-959E-3E0B145A59B8}" type="slidenum">
              <a:rPr lang="it-IT" smtClean="0"/>
              <a:t>‹N›</a:t>
            </a:fld>
            <a:endParaRPr lang="it-IT"/>
          </a:p>
        </p:txBody>
      </p:sp>
    </p:spTree>
    <p:extLst>
      <p:ext uri="{BB962C8B-B14F-4D97-AF65-F5344CB8AC3E}">
        <p14:creationId xmlns:p14="http://schemas.microsoft.com/office/powerpoint/2010/main" val="289909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EAE0ED-F45D-47F4-BDDB-76D28C2B244B}" type="datetimeFigureOut">
              <a:rPr lang="it-IT" smtClean="0"/>
              <a:t>27/09/2020</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7708B9-9077-405D-959E-3E0B145A59B8}"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73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bosettiegatti.eu/info/norme/statali/2013_0062.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nticorruzione.it/portal/rest/jcr/repository/collaboration/Digital%20Assets/anacdocs/Attivita/Atti/Delibere/2020/Del_177_2020LL%20GG_cod_comp_%202020.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gb.cnr.it/ptimages/Codicecomportamentodip.PubbliciDpr62_2013.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osettiegatti.eu/info/norme/statali/2013_0039.htm" TargetMode="External"/><Relationship Id="rId2" Type="http://schemas.openxmlformats.org/officeDocument/2006/relationships/hyperlink" Target="https://www.bosettiegatti.eu/info/norme/statali/1990_0241.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bosettiegatti.eu/info/norme/statali/2013_0033.ht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osettiegatti.eu/info/norme/statali/2000_0267.htm" TargetMode="External"/><Relationship Id="rId2" Type="http://schemas.openxmlformats.org/officeDocument/2006/relationships/hyperlink" Target="https://www.bosettiegatti.eu/info/norme/statali/2016_0175.ht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osettiegatti.eu/info/norme/statali/2013_0039.ht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1">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D2FCB84-F7D8-4F98-BE15-1E15DA74E813}"/>
              </a:ext>
            </a:extLst>
          </p:cNvPr>
          <p:cNvPicPr>
            <a:picLocks noChangeAspect="1"/>
          </p:cNvPicPr>
          <p:nvPr/>
        </p:nvPicPr>
        <p:blipFill rotWithShape="1">
          <a:blip r:embed="rId2">
            <a:alphaModFix amt="35000"/>
          </a:blip>
          <a:srcRect b="15730"/>
          <a:stretch/>
        </p:blipFill>
        <p:spPr>
          <a:xfrm>
            <a:off x="-15" y="10"/>
            <a:ext cx="12192000" cy="6857991"/>
          </a:xfrm>
          <a:prstGeom prst="rect">
            <a:avLst/>
          </a:prstGeom>
        </p:spPr>
      </p:pic>
      <p:cxnSp>
        <p:nvCxnSpPr>
          <p:cNvPr id="16" name="Straight Connector 15">
            <a:extLst>
              <a:ext uri="{FF2B5EF4-FFF2-40B4-BE49-F238E27FC236}">
                <a16:creationId xmlns:a16="http://schemas.microsoft.com/office/drawing/2014/main" id="{22E0153F-9015-419B-A6CF-89D70D5A9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81540545-6E85-4A02-A721-797BD25AD6B3}"/>
              </a:ext>
            </a:extLst>
          </p:cNvPr>
          <p:cNvSpPr>
            <a:spLocks noGrp="1"/>
          </p:cNvSpPr>
          <p:nvPr>
            <p:ph type="ctrTitle"/>
          </p:nvPr>
        </p:nvSpPr>
        <p:spPr>
          <a:xfrm>
            <a:off x="1097280" y="286603"/>
            <a:ext cx="10058400" cy="1450757"/>
          </a:xfrm>
        </p:spPr>
        <p:txBody>
          <a:bodyPr vert="horz" lIns="91440" tIns="45720" rIns="91440" bIns="45720" rtlCol="0" anchor="b">
            <a:normAutofit/>
          </a:bodyPr>
          <a:lstStyle/>
          <a:p>
            <a:r>
              <a:rPr lang="en-US" sz="4800" dirty="0">
                <a:solidFill>
                  <a:schemeClr val="tx1"/>
                </a:solidFill>
              </a:rPr>
              <a:t>Il Sistema </a:t>
            </a:r>
            <a:r>
              <a:rPr lang="en-US" sz="4800" dirty="0" err="1">
                <a:solidFill>
                  <a:schemeClr val="tx1"/>
                </a:solidFill>
              </a:rPr>
              <a:t>Anticorruzione</a:t>
            </a:r>
            <a:r>
              <a:rPr lang="en-US" sz="4800" dirty="0">
                <a:solidFill>
                  <a:schemeClr val="tx1"/>
                </a:solidFill>
              </a:rPr>
              <a:t> </a:t>
            </a:r>
            <a:r>
              <a:rPr lang="en-US" sz="4800" dirty="0" err="1">
                <a:solidFill>
                  <a:schemeClr val="tx1"/>
                </a:solidFill>
              </a:rPr>
              <a:t>nella</a:t>
            </a:r>
            <a:r>
              <a:rPr lang="en-US" sz="4800" dirty="0">
                <a:solidFill>
                  <a:schemeClr val="tx1"/>
                </a:solidFill>
              </a:rPr>
              <a:t> PA</a:t>
            </a:r>
          </a:p>
        </p:txBody>
      </p:sp>
      <p:sp>
        <p:nvSpPr>
          <p:cNvPr id="3" name="Sottotitolo 2">
            <a:extLst>
              <a:ext uri="{FF2B5EF4-FFF2-40B4-BE49-F238E27FC236}">
                <a16:creationId xmlns:a16="http://schemas.microsoft.com/office/drawing/2014/main" id="{56062AEA-B669-4AE8-9F07-3953C2ED0BA6}"/>
              </a:ext>
            </a:extLst>
          </p:cNvPr>
          <p:cNvSpPr>
            <a:spLocks noGrp="1"/>
          </p:cNvSpPr>
          <p:nvPr>
            <p:ph type="subTitle" idx="1"/>
          </p:nvPr>
        </p:nvSpPr>
        <p:spPr>
          <a:xfrm>
            <a:off x="1097280" y="1845734"/>
            <a:ext cx="10058400" cy="4023360"/>
          </a:xfrm>
        </p:spPr>
        <p:txBody>
          <a:bodyPr vert="horz" lIns="0" tIns="45720" rIns="0" bIns="45720" rtlCol="0">
            <a:normAutofit/>
          </a:bodyPr>
          <a:lstStyle/>
          <a:p>
            <a:endParaRPr lang="en-US" dirty="0">
              <a:solidFill>
                <a:schemeClr val="tx1"/>
              </a:solidFill>
              <a:latin typeface="+mn-lt"/>
            </a:endParaRPr>
          </a:p>
          <a:p>
            <a:endParaRPr lang="en-US" dirty="0">
              <a:solidFill>
                <a:schemeClr val="tx1"/>
              </a:solidFill>
              <a:latin typeface="+mn-lt"/>
            </a:endParaRPr>
          </a:p>
          <a:p>
            <a:endParaRPr lang="en-US" dirty="0">
              <a:solidFill>
                <a:schemeClr val="tx1"/>
              </a:solidFill>
              <a:latin typeface="+mn-lt"/>
            </a:endParaRPr>
          </a:p>
          <a:p>
            <a:endParaRPr lang="en-US" dirty="0">
              <a:solidFill>
                <a:schemeClr val="tx1"/>
              </a:solidFill>
              <a:latin typeface="+mn-lt"/>
            </a:endParaRPr>
          </a:p>
          <a:p>
            <a:endParaRPr lang="en-US" dirty="0">
              <a:solidFill>
                <a:schemeClr val="tx1"/>
              </a:solidFill>
              <a:latin typeface="+mn-lt"/>
            </a:endParaRPr>
          </a:p>
          <a:p>
            <a:r>
              <a:rPr lang="en-US" dirty="0">
                <a:solidFill>
                  <a:schemeClr val="tx1"/>
                </a:solidFill>
                <a:latin typeface="+mn-lt"/>
              </a:rPr>
              <a:t>LEZIONE 2</a:t>
            </a:r>
          </a:p>
          <a:p>
            <a:r>
              <a:rPr lang="en-US" dirty="0">
                <a:solidFill>
                  <a:schemeClr val="tx1"/>
                </a:solidFill>
                <a:latin typeface="+mn-lt"/>
              </a:rPr>
              <a:t> 28/09/2020</a:t>
            </a:r>
          </a:p>
          <a:p>
            <a:r>
              <a:rPr lang="en-US" dirty="0" err="1">
                <a:solidFill>
                  <a:schemeClr val="tx1"/>
                </a:solidFill>
                <a:latin typeface="+mn-lt"/>
              </a:rPr>
              <a:t>Docente</a:t>
            </a:r>
            <a:r>
              <a:rPr lang="en-US" dirty="0">
                <a:solidFill>
                  <a:schemeClr val="tx1"/>
                </a:solidFill>
                <a:latin typeface="+mn-lt"/>
              </a:rPr>
              <a:t>: Vincenzo Varchetta</a:t>
            </a:r>
          </a:p>
          <a:p>
            <a:endParaRPr lang="en-US" dirty="0">
              <a:solidFill>
                <a:schemeClr val="tx1"/>
              </a:solidFill>
              <a:latin typeface="+mn-lt"/>
            </a:endParaRPr>
          </a:p>
        </p:txBody>
      </p:sp>
      <p:sp>
        <p:nvSpPr>
          <p:cNvPr id="18" name="Rectangle 17">
            <a:extLst>
              <a:ext uri="{FF2B5EF4-FFF2-40B4-BE49-F238E27FC236}">
                <a16:creationId xmlns:a16="http://schemas.microsoft.com/office/drawing/2014/main" id="{19C0D743-B1D4-4E51-9DA7-C7D5DFB38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D4A0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9C79E85A-4471-4765-8CC6-CC72735E6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74762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0943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FD656FC-79FD-4629-B84D-3894C2B69A29}"/>
              </a:ext>
            </a:extLst>
          </p:cNvPr>
          <p:cNvSpPr>
            <a:spLocks noGrp="1"/>
          </p:cNvSpPr>
          <p:nvPr>
            <p:ph idx="1"/>
          </p:nvPr>
        </p:nvSpPr>
        <p:spPr/>
        <p:txBody>
          <a:bodyPr>
            <a:normAutofit/>
          </a:bodyPr>
          <a:lstStyle/>
          <a:p>
            <a:pPr algn="ctr"/>
            <a:r>
              <a:rPr lang="it-IT" sz="3200" i="1" dirty="0"/>
              <a:t> IL codice di comportamento dei dipendenti pubblici</a:t>
            </a:r>
          </a:p>
        </p:txBody>
      </p:sp>
    </p:spTree>
    <p:extLst>
      <p:ext uri="{BB962C8B-B14F-4D97-AF65-F5344CB8AC3E}">
        <p14:creationId xmlns:p14="http://schemas.microsoft.com/office/powerpoint/2010/main" val="151575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3389" y="188913"/>
            <a:ext cx="8785225" cy="785448"/>
          </a:xfrm>
        </p:spPr>
        <p:txBody>
          <a:bodyPr/>
          <a:lstStyle/>
          <a:p>
            <a:pPr algn="ctr">
              <a:defRPr/>
            </a:pPr>
            <a:r>
              <a:rPr lang="it-IT" sz="3200" dirty="0">
                <a:latin typeface="+mn-lt"/>
                <a:cs typeface="Times New Roman"/>
              </a:rPr>
              <a:t>Evoluzione normativa</a:t>
            </a:r>
            <a:endParaRPr lang="it-IT" sz="3200" dirty="0">
              <a:latin typeface="+mn-lt"/>
            </a:endParaRPr>
          </a:p>
        </p:txBody>
      </p:sp>
      <p:sp>
        <p:nvSpPr>
          <p:cNvPr id="75778" name="Segnaposto contenuto 2"/>
          <p:cNvSpPr>
            <a:spLocks noGrp="1"/>
          </p:cNvSpPr>
          <p:nvPr>
            <p:ph sz="quarter" idx="1"/>
          </p:nvPr>
        </p:nvSpPr>
        <p:spPr>
          <a:xfrm>
            <a:off x="1631950" y="1916113"/>
            <a:ext cx="8712200" cy="4608512"/>
          </a:xfrm>
        </p:spPr>
        <p:txBody>
          <a:bodyPr>
            <a:normAutofit/>
          </a:bodyPr>
          <a:lstStyle/>
          <a:p>
            <a:pPr algn="just">
              <a:defRPr/>
            </a:pPr>
            <a:r>
              <a:rPr lang="it-IT" dirty="0"/>
              <a:t>Il primo Codice di comportamento è stato adottato ai sensi dell’</a:t>
            </a:r>
            <a:r>
              <a:rPr lang="it-IT" b="1" dirty="0"/>
              <a:t>art. 58 </a:t>
            </a:r>
            <a:r>
              <a:rPr lang="it-IT" b="1" i="1" dirty="0"/>
              <a:t>bis </a:t>
            </a:r>
            <a:r>
              <a:rPr lang="it-IT" b="1" dirty="0"/>
              <a:t>del d.lgs. n. 29/1993</a:t>
            </a:r>
            <a:r>
              <a:rPr lang="it-IT" dirty="0"/>
              <a:t>. </a:t>
            </a:r>
          </a:p>
          <a:p>
            <a:pPr algn="just">
              <a:defRPr/>
            </a:pPr>
            <a:endParaRPr lang="it-IT" dirty="0"/>
          </a:p>
          <a:p>
            <a:pPr algn="just">
              <a:defRPr/>
            </a:pPr>
            <a:r>
              <a:rPr lang="it-IT" dirty="0"/>
              <a:t>Si trattava del </a:t>
            </a:r>
            <a:r>
              <a:rPr lang="it-IT" b="1" dirty="0"/>
              <a:t>decreto del Ministro per la funzione pubblica del 31 marzo 1994</a:t>
            </a:r>
            <a:r>
              <a:rPr lang="it-IT" dirty="0"/>
              <a:t>: strutturato in quattordici articoli e basato su una concezione del codice come strumento di ausilio e indirizzo.</a:t>
            </a:r>
          </a:p>
          <a:p>
            <a:pPr algn="just">
              <a:defRPr/>
            </a:pPr>
            <a:endParaRPr lang="it-IT" sz="900" dirty="0"/>
          </a:p>
          <a:p>
            <a:pPr algn="just">
              <a:defRPr/>
            </a:pPr>
            <a:endParaRPr lang="it-IT" dirty="0"/>
          </a:p>
        </p:txBody>
      </p:sp>
      <p:sp>
        <p:nvSpPr>
          <p:cNvPr id="19459" name="Segnaposto numero diapositiva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1CAFCE-B5DD-ED4E-A9BE-203A4DD08BDE}" type="slidenum">
              <a:rPr lang="it-IT" sz="1400">
                <a:solidFill>
                  <a:srgbClr val="FFFFFF"/>
                </a:solidFill>
              </a:rPr>
              <a:pPr eaLnBrk="1" hangingPunct="1"/>
              <a:t>11</a:t>
            </a:fld>
            <a:endParaRPr lang="it-IT" sz="1400">
              <a:solidFill>
                <a:srgbClr val="FFFFFF"/>
              </a:solidFill>
            </a:endParaRPr>
          </a:p>
        </p:txBody>
      </p:sp>
    </p:spTree>
    <p:extLst>
      <p:ext uri="{BB962C8B-B14F-4D97-AF65-F5344CB8AC3E}">
        <p14:creationId xmlns:p14="http://schemas.microsoft.com/office/powerpoint/2010/main" val="25677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764808A5-43B6-428C-8D4F-905E082BD243}"/>
              </a:ext>
            </a:extLst>
          </p:cNvPr>
          <p:cNvSpPr>
            <a:spLocks noGrp="1"/>
          </p:cNvSpPr>
          <p:nvPr>
            <p:ph type="title"/>
          </p:nvPr>
        </p:nvSpPr>
        <p:spPr>
          <a:xfrm>
            <a:off x="1703389" y="188913"/>
            <a:ext cx="8785225" cy="785448"/>
          </a:xfrm>
        </p:spPr>
        <p:txBody>
          <a:bodyPr/>
          <a:lstStyle/>
          <a:p>
            <a:pPr algn="ctr">
              <a:defRPr/>
            </a:pPr>
            <a:r>
              <a:rPr lang="it-IT" sz="3200" dirty="0">
                <a:latin typeface="+mn-lt"/>
                <a:cs typeface="Times New Roman"/>
              </a:rPr>
              <a:t>Evoluzione normativa</a:t>
            </a:r>
            <a:endParaRPr lang="it-IT" sz="3200" dirty="0">
              <a:latin typeface="+mn-lt"/>
            </a:endParaRPr>
          </a:p>
        </p:txBody>
      </p:sp>
      <p:graphicFrame>
        <p:nvGraphicFramePr>
          <p:cNvPr id="3" name="Diagramma 2">
            <a:extLst>
              <a:ext uri="{FF2B5EF4-FFF2-40B4-BE49-F238E27FC236}">
                <a16:creationId xmlns:a16="http://schemas.microsoft.com/office/drawing/2014/main" id="{FCDDF210-5224-40EA-B73E-BAA9F2C58BDA}"/>
              </a:ext>
            </a:extLst>
          </p:cNvPr>
          <p:cNvGraphicFramePr/>
          <p:nvPr>
            <p:extLst>
              <p:ext uri="{D42A27DB-BD31-4B8C-83A1-F6EECF244321}">
                <p14:modId xmlns:p14="http://schemas.microsoft.com/office/powerpoint/2010/main" val="3425002191"/>
              </p:ext>
            </p:extLst>
          </p:nvPr>
        </p:nvGraphicFramePr>
        <p:xfrm>
          <a:off x="377371" y="1179752"/>
          <a:ext cx="11422743" cy="5380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53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contenuto 2"/>
          <p:cNvSpPr>
            <a:spLocks noGrp="1"/>
          </p:cNvSpPr>
          <p:nvPr>
            <p:ph sz="quarter" idx="1"/>
          </p:nvPr>
        </p:nvSpPr>
        <p:spPr>
          <a:xfrm>
            <a:off x="1703389" y="908051"/>
            <a:ext cx="8569325" cy="5565775"/>
          </a:xfrm>
        </p:spPr>
        <p:txBody>
          <a:bodyPr/>
          <a:lstStyle/>
          <a:p>
            <a:pPr marL="0" indent="0" algn="just">
              <a:buNone/>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Il </a:t>
            </a:r>
            <a:r>
              <a:rPr lang="it-IT" b="1" dirty="0">
                <a:latin typeface="Calibri" panose="020F0502020204030204" pitchFamily="34" charset="0"/>
                <a:cs typeface="Calibri" panose="020F0502020204030204" pitchFamily="34" charset="0"/>
              </a:rPr>
              <a:t>secondo Codice (</a:t>
            </a:r>
            <a:r>
              <a:rPr lang="it-IT" b="1" dirty="0" err="1">
                <a:latin typeface="Calibri" panose="020F0502020204030204" pitchFamily="34" charset="0"/>
                <a:cs typeface="Calibri" panose="020F0502020204030204" pitchFamily="34" charset="0"/>
              </a:rPr>
              <a:t>d.m.</a:t>
            </a:r>
            <a:r>
              <a:rPr lang="it-IT" b="1" dirty="0">
                <a:latin typeface="Calibri" panose="020F0502020204030204" pitchFamily="34" charset="0"/>
                <a:cs typeface="Calibri" panose="020F0502020204030204" pitchFamily="34" charset="0"/>
              </a:rPr>
              <a:t> del 28 novembre 2000):</a:t>
            </a:r>
          </a:p>
          <a:p>
            <a:pPr lvl="1" algn="just">
              <a:defRPr/>
            </a:pPr>
            <a:endParaRPr lang="it-IT" b="1" dirty="0">
              <a:latin typeface="Calibri" panose="020F0502020204030204" pitchFamily="34" charset="0"/>
              <a:cs typeface="Calibri" panose="020F0502020204030204" pitchFamily="34" charset="0"/>
            </a:endParaRPr>
          </a:p>
          <a:p>
            <a:pPr lvl="1" algn="just">
              <a:defRPr/>
            </a:pPr>
            <a:r>
              <a:rPr lang="it-IT" b="1" dirty="0">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ha soltanto aggiornato la precedente versione del codice,</a:t>
            </a:r>
          </a:p>
          <a:p>
            <a:pPr lvl="1" algn="just">
              <a:defRPr/>
            </a:pPr>
            <a:r>
              <a:rPr lang="it-IT" dirty="0">
                <a:latin typeface="Calibri" panose="020F0502020204030204" pitchFamily="34" charset="0"/>
                <a:cs typeface="Calibri" panose="020F0502020204030204" pitchFamily="34" charset="0"/>
              </a:rPr>
              <a:t>Ha conservato un’estensione di 14 articoli </a:t>
            </a:r>
          </a:p>
          <a:p>
            <a:pPr lvl="1" algn="just">
              <a:defRPr/>
            </a:pPr>
            <a:r>
              <a:rPr lang="it-IT" dirty="0">
                <a:latin typeface="Calibri" panose="020F0502020204030204" pitchFamily="34" charset="0"/>
                <a:cs typeface="Calibri" panose="020F0502020204030204" pitchFamily="34" charset="0"/>
              </a:rPr>
              <a:t>Ha previsto collegamento con la contrattazione collettiva (art. 1, co. 1).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Le successive previsioni del d.lgs. n. 165/2001 hanno pressoché confermato il precedente articolo 58 </a:t>
            </a:r>
            <a:r>
              <a:rPr lang="it-IT" i="1" dirty="0">
                <a:latin typeface="Calibri" panose="020F0502020204030204" pitchFamily="34" charset="0"/>
                <a:cs typeface="Calibri" panose="020F0502020204030204" pitchFamily="34" charset="0"/>
              </a:rPr>
              <a:t>bis</a:t>
            </a:r>
            <a:r>
              <a:rPr lang="it-IT" dirty="0">
                <a:latin typeface="Calibri" panose="020F0502020204030204" pitchFamily="34" charset="0"/>
                <a:cs typeface="Calibri" panose="020F0502020204030204" pitchFamily="34" charset="0"/>
              </a:rPr>
              <a:t> e non hanno intaccato il testo del codice del 2000 </a:t>
            </a:r>
            <a:r>
              <a:rPr lang="it-IT" b="1" dirty="0">
                <a:latin typeface="Calibri" panose="020F0502020204030204" pitchFamily="34" charset="0"/>
                <a:cs typeface="Calibri" panose="020F0502020204030204" pitchFamily="34" charset="0"/>
              </a:rPr>
              <a:t>ma hanno previsto l’adozione da parte delle singole amministrazioni di propri codici, sulla base del modello generale </a:t>
            </a:r>
            <a:r>
              <a:rPr lang="it-IT" dirty="0">
                <a:latin typeface="Calibri" panose="020F0502020204030204" pitchFamily="34" charset="0"/>
                <a:cs typeface="Calibri" panose="020F0502020204030204" pitchFamily="34" charset="0"/>
              </a:rPr>
              <a:t>(</a:t>
            </a:r>
            <a:r>
              <a:rPr lang="it-IT" u="sng" dirty="0">
                <a:latin typeface="Calibri" panose="020F0502020204030204" pitchFamily="34" charset="0"/>
                <a:cs typeface="Calibri" panose="020F0502020204030204" pitchFamily="34" charset="0"/>
              </a:rPr>
              <a:t>art. 54</a:t>
            </a:r>
            <a:r>
              <a:rPr lang="it-IT" dirty="0">
                <a:latin typeface="Calibri" panose="020F0502020204030204" pitchFamily="34" charset="0"/>
                <a:cs typeface="Calibri" panose="020F0502020204030204" pitchFamily="34" charset="0"/>
              </a:rPr>
              <a:t>). </a:t>
            </a:r>
          </a:p>
          <a:p>
            <a:pPr algn="just">
              <a:defRPr/>
            </a:pPr>
            <a:endParaRPr lang="it-IT" dirty="0">
              <a:latin typeface="Calibri" panose="020F0502020204030204" pitchFamily="34" charset="0"/>
              <a:cs typeface="Calibri" panose="020F0502020204030204" pitchFamily="34" charset="0"/>
            </a:endParaRPr>
          </a:p>
        </p:txBody>
      </p:sp>
      <p:sp>
        <p:nvSpPr>
          <p:cNvPr id="21507" name="Segnaposto numero diapositiva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EAAEF1-8358-1B4E-97F6-8051DDF3E279}" type="slidenum">
              <a:rPr lang="it-IT" sz="1400">
                <a:solidFill>
                  <a:srgbClr val="FFFFFF"/>
                </a:solidFill>
              </a:rPr>
              <a:pPr eaLnBrk="1" hangingPunct="1"/>
              <a:t>13</a:t>
            </a:fld>
            <a:endParaRPr lang="it-IT" sz="1400">
              <a:solidFill>
                <a:srgbClr val="FFFFFF"/>
              </a:solidFill>
            </a:endParaRPr>
          </a:p>
        </p:txBody>
      </p:sp>
      <p:sp>
        <p:nvSpPr>
          <p:cNvPr id="8" name="Titolo 1">
            <a:extLst>
              <a:ext uri="{FF2B5EF4-FFF2-40B4-BE49-F238E27FC236}">
                <a16:creationId xmlns:a16="http://schemas.microsoft.com/office/drawing/2014/main" id="{BBA52140-A834-4C31-AD32-D2620D40DEE8}"/>
              </a:ext>
            </a:extLst>
          </p:cNvPr>
          <p:cNvSpPr txBox="1">
            <a:spLocks/>
          </p:cNvSpPr>
          <p:nvPr/>
        </p:nvSpPr>
        <p:spPr>
          <a:xfrm>
            <a:off x="1703389" y="188913"/>
            <a:ext cx="8785225" cy="7854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it-IT" sz="3200">
                <a:latin typeface="+mn-lt"/>
                <a:cs typeface="Times New Roman"/>
              </a:rPr>
              <a:t>Evoluzione normativa</a:t>
            </a:r>
            <a:endParaRPr lang="it-IT" sz="3200" dirty="0">
              <a:latin typeface="+mn-lt"/>
            </a:endParaRPr>
          </a:p>
        </p:txBody>
      </p:sp>
    </p:spTree>
    <p:extLst>
      <p:ext uri="{BB962C8B-B14F-4D97-AF65-F5344CB8AC3E}">
        <p14:creationId xmlns:p14="http://schemas.microsoft.com/office/powerpoint/2010/main" val="382475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75618" y="1112833"/>
            <a:ext cx="8640763" cy="5327650"/>
          </a:xfrm>
        </p:spPr>
        <p:txBody>
          <a:bodyPr>
            <a:normAutofit/>
          </a:bodyPr>
          <a:lstStyle/>
          <a:p>
            <a:pPr algn="just">
              <a:defRPr/>
            </a:pPr>
            <a:endParaRPr lang="it-IT" sz="2200" dirty="0"/>
          </a:p>
          <a:p>
            <a:pPr algn="just">
              <a:defRPr/>
            </a:pPr>
            <a:endParaRPr lang="it-IT" sz="2200" dirty="0"/>
          </a:p>
          <a:p>
            <a:pPr algn="just">
              <a:defRPr/>
            </a:pPr>
            <a:r>
              <a:rPr lang="it-IT" sz="2200" dirty="0"/>
              <a:t>Il </a:t>
            </a:r>
            <a:r>
              <a:rPr lang="it-IT" sz="2200" b="1" dirty="0"/>
              <a:t>d.lgs. n. 150/2009</a:t>
            </a:r>
            <a:r>
              <a:rPr lang="it-IT" sz="2200" dirty="0"/>
              <a:t> ha modificato numerose disposizioni del d.lgs. n. 165/2001 soprattutto in materia di procedimenti disciplinari, ma non ha </a:t>
            </a:r>
            <a:r>
              <a:rPr lang="it-IT" sz="2200" dirty="0">
                <a:cs typeface="Times New Roman"/>
              </a:rPr>
              <a:t>apportato alcuna modifica al contenuto e alla regolazione dei codici di comportamento. </a:t>
            </a:r>
          </a:p>
          <a:p>
            <a:pPr lvl="1" algn="just">
              <a:defRPr/>
            </a:pPr>
            <a:endParaRPr lang="it-IT" sz="800" dirty="0">
              <a:cs typeface="Times New Roman"/>
            </a:endParaRPr>
          </a:p>
          <a:p>
            <a:pPr marL="301943" lvl="1" indent="0" algn="just">
              <a:buNone/>
              <a:defRPr/>
            </a:pPr>
            <a:r>
              <a:rPr lang="it-IT" sz="2200" u="sng" dirty="0">
                <a:cs typeface="Times New Roman"/>
              </a:rPr>
              <a:t>In particolare</a:t>
            </a:r>
            <a:r>
              <a:rPr lang="it-IT" sz="2200" dirty="0">
                <a:cs typeface="Times New Roman"/>
              </a:rPr>
              <a:t>:</a:t>
            </a:r>
          </a:p>
          <a:p>
            <a:pPr marL="301943" lvl="1" indent="0" algn="just">
              <a:buNone/>
              <a:defRPr/>
            </a:pPr>
            <a:endParaRPr lang="it-IT" sz="2200" dirty="0">
              <a:cs typeface="Times New Roman"/>
            </a:endParaRPr>
          </a:p>
          <a:p>
            <a:pPr lvl="1" algn="just">
              <a:defRPr/>
            </a:pPr>
            <a:r>
              <a:rPr lang="it-IT" sz="2200" dirty="0">
                <a:cs typeface="Times New Roman"/>
              </a:rPr>
              <a:t>definizione di disposizioni di carattere inderogabile che, per espressa previsione, vanno inserite “di diritto” nel contratto collettivo, con l’effetto di ridurre significativamente la discrezionalità delle parti (si v. casi tassativi di licenziamento disciplinare, art. 55 quater, d.lgs. n. 165/2001);</a:t>
            </a:r>
          </a:p>
          <a:p>
            <a:pPr marL="301943" lvl="1" indent="0" algn="just">
              <a:buNone/>
              <a:defRPr/>
            </a:pPr>
            <a:endParaRPr lang="it-IT" sz="2200" dirty="0"/>
          </a:p>
          <a:p>
            <a:pPr>
              <a:defRPr/>
            </a:pPr>
            <a:endParaRPr lang="it-IT" sz="2200" dirty="0"/>
          </a:p>
        </p:txBody>
      </p:sp>
      <p:sp>
        <p:nvSpPr>
          <p:cNvPr id="7" name="Titolo 1">
            <a:extLst>
              <a:ext uri="{FF2B5EF4-FFF2-40B4-BE49-F238E27FC236}">
                <a16:creationId xmlns:a16="http://schemas.microsoft.com/office/drawing/2014/main" id="{9F9F3067-CE7D-43D5-A1FC-A48BC0EE628E}"/>
              </a:ext>
            </a:extLst>
          </p:cNvPr>
          <p:cNvSpPr>
            <a:spLocks noGrp="1"/>
          </p:cNvSpPr>
          <p:nvPr>
            <p:ph type="title"/>
          </p:nvPr>
        </p:nvSpPr>
        <p:spPr>
          <a:xfrm>
            <a:off x="1703389" y="188913"/>
            <a:ext cx="8785225" cy="785448"/>
          </a:xfrm>
        </p:spPr>
        <p:txBody>
          <a:bodyPr/>
          <a:lstStyle/>
          <a:p>
            <a:pPr algn="ctr">
              <a:defRPr/>
            </a:pPr>
            <a:r>
              <a:rPr lang="it-IT" sz="3200" dirty="0">
                <a:latin typeface="+mn-lt"/>
                <a:cs typeface="Times New Roman"/>
              </a:rPr>
              <a:t>Evoluzione normativa</a:t>
            </a:r>
            <a:endParaRPr lang="it-IT" sz="3200" dirty="0">
              <a:latin typeface="+mn-lt"/>
            </a:endParaRPr>
          </a:p>
        </p:txBody>
      </p:sp>
    </p:spTree>
    <p:extLst>
      <p:ext uri="{BB962C8B-B14F-4D97-AF65-F5344CB8AC3E}">
        <p14:creationId xmlns:p14="http://schemas.microsoft.com/office/powerpoint/2010/main" val="201980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03388" y="1916113"/>
            <a:ext cx="8424862" cy="4210050"/>
          </a:xfrm>
        </p:spPr>
        <p:txBody>
          <a:bodyPr/>
          <a:lstStyle/>
          <a:p>
            <a:pPr lvl="1" algn="just">
              <a:defRPr/>
            </a:pPr>
            <a:r>
              <a:rPr lang="it-IT" sz="2400" dirty="0">
                <a:cs typeface="Times New Roman"/>
              </a:rPr>
              <a:t>vincoli in capo ai dirigenti per l’esercizio effettivo del potere disciplinare, anche attraverso la previsione di specifiche sanzioni a loro carico in ipotesi di mancato esercizio o decadenza dall’azione disciplinare (art. 55 sexies, d.lgs. n. 165/2001);</a:t>
            </a:r>
          </a:p>
          <a:p>
            <a:pPr marL="301943" lvl="1" indent="0" algn="just">
              <a:buNone/>
              <a:defRPr/>
            </a:pPr>
            <a:endParaRPr lang="it-IT" sz="2400" dirty="0">
              <a:cs typeface="Times New Roman"/>
            </a:endParaRPr>
          </a:p>
          <a:p>
            <a:pPr lvl="1" algn="just">
              <a:defRPr/>
            </a:pPr>
            <a:r>
              <a:rPr lang="it-IT" sz="2400" dirty="0">
                <a:cs typeface="Times New Roman"/>
              </a:rPr>
              <a:t>in materia di sanzioni disciplinari «la contrattazione collettiva è consentita negli esclusivi limiti previsti dalle norme di legge» (art. 40, d.lgs. n. 165/2001).</a:t>
            </a:r>
          </a:p>
          <a:p>
            <a:pPr>
              <a:defRPr/>
            </a:pPr>
            <a:endParaRPr lang="it-IT" dirty="0"/>
          </a:p>
        </p:txBody>
      </p:sp>
      <p:sp>
        <p:nvSpPr>
          <p:cNvPr id="7" name="Titolo 1">
            <a:extLst>
              <a:ext uri="{FF2B5EF4-FFF2-40B4-BE49-F238E27FC236}">
                <a16:creationId xmlns:a16="http://schemas.microsoft.com/office/drawing/2014/main" id="{A44C9920-1132-434C-9BE9-3964F514F61E}"/>
              </a:ext>
            </a:extLst>
          </p:cNvPr>
          <p:cNvSpPr txBox="1">
            <a:spLocks/>
          </p:cNvSpPr>
          <p:nvPr/>
        </p:nvSpPr>
        <p:spPr>
          <a:xfrm>
            <a:off x="1703389" y="188913"/>
            <a:ext cx="8785225" cy="7854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it-IT" sz="3200">
                <a:latin typeface="+mn-lt"/>
                <a:cs typeface="Times New Roman"/>
              </a:rPr>
              <a:t>Evoluzione normativa</a:t>
            </a:r>
            <a:endParaRPr lang="it-IT" sz="3200" dirty="0">
              <a:latin typeface="+mn-lt"/>
            </a:endParaRPr>
          </a:p>
        </p:txBody>
      </p:sp>
    </p:spTree>
    <p:extLst>
      <p:ext uri="{BB962C8B-B14F-4D97-AF65-F5344CB8AC3E}">
        <p14:creationId xmlns:p14="http://schemas.microsoft.com/office/powerpoint/2010/main" val="426097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03389" y="1052514"/>
            <a:ext cx="8569325" cy="5545137"/>
          </a:xfrm>
        </p:spPr>
        <p:txBody>
          <a:bodyPr>
            <a:normAutofit/>
          </a:bodyPr>
          <a:lstStyle/>
          <a:p>
            <a:pPr>
              <a:defRPr/>
            </a:pPr>
            <a:r>
              <a:rPr lang="it-IT" i="1" dirty="0">
                <a:cs typeface="Times New Roman"/>
              </a:rPr>
              <a:t>A LIVELLO SOVRA-NAZIONALE</a:t>
            </a:r>
          </a:p>
          <a:p>
            <a:pPr>
              <a:defRPr/>
            </a:pPr>
            <a:endParaRPr lang="it-IT" i="1" dirty="0">
              <a:cs typeface="Times New Roman"/>
            </a:endParaRPr>
          </a:p>
          <a:p>
            <a:pPr algn="just">
              <a:defRPr/>
            </a:pPr>
            <a:r>
              <a:rPr lang="it-IT" dirty="0">
                <a:cs typeface="Times New Roman"/>
              </a:rPr>
              <a:t>ONU, “International Code of </a:t>
            </a:r>
            <a:r>
              <a:rPr lang="it-IT" dirty="0" err="1">
                <a:cs typeface="Times New Roman"/>
              </a:rPr>
              <a:t>Conduct</a:t>
            </a:r>
            <a:r>
              <a:rPr lang="it-IT" dirty="0">
                <a:cs typeface="Times New Roman"/>
              </a:rPr>
              <a:t> for Public </a:t>
            </a:r>
            <a:r>
              <a:rPr lang="it-IT" dirty="0" err="1">
                <a:cs typeface="Times New Roman"/>
              </a:rPr>
              <a:t>Officials</a:t>
            </a:r>
            <a:r>
              <a:rPr lang="it-IT" dirty="0">
                <a:cs typeface="Times New Roman"/>
              </a:rPr>
              <a:t>”.</a:t>
            </a:r>
          </a:p>
          <a:p>
            <a:pPr marL="0" indent="0" algn="just">
              <a:buNone/>
              <a:defRPr/>
            </a:pPr>
            <a:r>
              <a:rPr lang="it-IT" dirty="0">
                <a:cs typeface="Times New Roman"/>
              </a:rPr>
              <a:t> </a:t>
            </a:r>
          </a:p>
          <a:p>
            <a:pPr algn="just">
              <a:defRPr/>
            </a:pPr>
            <a:r>
              <a:rPr lang="it-IT" dirty="0">
                <a:cs typeface="Times New Roman"/>
              </a:rPr>
              <a:t>GRECO, “</a:t>
            </a:r>
            <a:r>
              <a:rPr lang="it-IT" dirty="0" err="1">
                <a:cs typeface="Times New Roman"/>
              </a:rPr>
              <a:t>Recommendation</a:t>
            </a:r>
            <a:r>
              <a:rPr lang="it-IT" dirty="0">
                <a:cs typeface="Times New Roman"/>
              </a:rPr>
              <a:t> No. </a:t>
            </a:r>
            <a:r>
              <a:rPr lang="it-IT" dirty="0" err="1">
                <a:cs typeface="Times New Roman"/>
              </a:rPr>
              <a:t>R</a:t>
            </a:r>
            <a:r>
              <a:rPr lang="it-IT" dirty="0">
                <a:cs typeface="Times New Roman"/>
              </a:rPr>
              <a:t> (2000)10 of the </a:t>
            </a:r>
            <a:r>
              <a:rPr lang="it-IT" dirty="0" err="1">
                <a:cs typeface="Times New Roman"/>
              </a:rPr>
              <a:t>Committee</a:t>
            </a:r>
            <a:r>
              <a:rPr lang="it-IT" dirty="0">
                <a:cs typeface="Times New Roman"/>
              </a:rPr>
              <a:t> of </a:t>
            </a:r>
            <a:r>
              <a:rPr lang="it-IT" dirty="0" err="1">
                <a:cs typeface="Times New Roman"/>
              </a:rPr>
              <a:t>Ministers</a:t>
            </a:r>
            <a:r>
              <a:rPr lang="it-IT" dirty="0">
                <a:cs typeface="Times New Roman"/>
              </a:rPr>
              <a:t> to </a:t>
            </a:r>
            <a:r>
              <a:rPr lang="it-IT" dirty="0" err="1">
                <a:cs typeface="Times New Roman"/>
              </a:rPr>
              <a:t>Member</a:t>
            </a:r>
            <a:r>
              <a:rPr lang="it-IT" dirty="0">
                <a:cs typeface="Times New Roman"/>
              </a:rPr>
              <a:t> </a:t>
            </a:r>
            <a:r>
              <a:rPr lang="it-IT" dirty="0" err="1">
                <a:cs typeface="Times New Roman"/>
              </a:rPr>
              <a:t>States</a:t>
            </a:r>
            <a:r>
              <a:rPr lang="it-IT" dirty="0">
                <a:cs typeface="Times New Roman"/>
              </a:rPr>
              <a:t> on </a:t>
            </a:r>
            <a:r>
              <a:rPr lang="it-IT" dirty="0" err="1">
                <a:cs typeface="Times New Roman"/>
              </a:rPr>
              <a:t>Codes</a:t>
            </a:r>
            <a:r>
              <a:rPr lang="it-IT" dirty="0">
                <a:cs typeface="Times New Roman"/>
              </a:rPr>
              <a:t> of </a:t>
            </a:r>
            <a:r>
              <a:rPr lang="it-IT" dirty="0" err="1">
                <a:cs typeface="Times New Roman"/>
              </a:rPr>
              <a:t>Conduct</a:t>
            </a:r>
            <a:r>
              <a:rPr lang="it-IT" dirty="0">
                <a:cs typeface="Times New Roman"/>
              </a:rPr>
              <a:t> for Public </a:t>
            </a:r>
            <a:r>
              <a:rPr lang="it-IT" dirty="0" err="1">
                <a:cs typeface="Times New Roman"/>
              </a:rPr>
              <a:t>Officials</a:t>
            </a:r>
            <a:r>
              <a:rPr lang="it-IT" dirty="0">
                <a:cs typeface="Times New Roman"/>
              </a:rPr>
              <a:t>”.</a:t>
            </a:r>
          </a:p>
          <a:p>
            <a:pPr algn="just">
              <a:defRPr/>
            </a:pPr>
            <a:endParaRPr lang="it-IT" dirty="0">
              <a:cs typeface="Times New Roman"/>
            </a:endParaRPr>
          </a:p>
          <a:p>
            <a:pPr algn="just">
              <a:defRPr/>
            </a:pPr>
            <a:r>
              <a:rPr lang="it-IT" dirty="0">
                <a:cs typeface="Times New Roman"/>
              </a:rPr>
              <a:t>UNIONE EUROPEA, “Codice di buona condotta amministrativa”.</a:t>
            </a:r>
          </a:p>
          <a:p>
            <a:pPr marL="0" indent="0" algn="just">
              <a:buNone/>
              <a:defRPr/>
            </a:pPr>
            <a:r>
              <a:rPr lang="it-IT" dirty="0">
                <a:cs typeface="Times New Roman"/>
              </a:rPr>
              <a:t>La formulazione del codice è collegata all’attuazione di programmi anticorruzione nel settore pubblico (spec. Greco). Le regole contenute in questi modelli ultrastatali corrispondono, principalmente, </a:t>
            </a:r>
            <a:r>
              <a:rPr lang="it-IT" b="1" dirty="0">
                <a:cs typeface="Times New Roman"/>
              </a:rPr>
              <a:t>a valori etici e criteri di carattere generale</a:t>
            </a:r>
            <a:r>
              <a:rPr lang="it-IT" dirty="0">
                <a:cs typeface="Times New Roman"/>
              </a:rPr>
              <a:t>, la cui attuazione è, comunque, assistita dalla previsione di responsabilità disciplinare e di sanzioni. </a:t>
            </a:r>
            <a:endParaRPr lang="it-IT" i="1" dirty="0">
              <a:cs typeface="Times New Roman"/>
            </a:endParaRPr>
          </a:p>
        </p:txBody>
      </p:sp>
      <p:sp>
        <p:nvSpPr>
          <p:cNvPr id="7" name="Titolo 1">
            <a:extLst>
              <a:ext uri="{FF2B5EF4-FFF2-40B4-BE49-F238E27FC236}">
                <a16:creationId xmlns:a16="http://schemas.microsoft.com/office/drawing/2014/main" id="{6425F6BF-BFB5-4051-8106-69E7488FE7E6}"/>
              </a:ext>
            </a:extLst>
          </p:cNvPr>
          <p:cNvSpPr txBox="1">
            <a:spLocks/>
          </p:cNvSpPr>
          <p:nvPr/>
        </p:nvSpPr>
        <p:spPr>
          <a:xfrm>
            <a:off x="1703389" y="188913"/>
            <a:ext cx="8785225" cy="7854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it-IT" sz="3200">
                <a:latin typeface="+mn-lt"/>
                <a:cs typeface="Times New Roman"/>
              </a:rPr>
              <a:t>Evoluzione normativa</a:t>
            </a:r>
            <a:endParaRPr lang="it-IT" sz="3200" dirty="0">
              <a:latin typeface="+mn-lt"/>
            </a:endParaRPr>
          </a:p>
        </p:txBody>
      </p:sp>
    </p:spTree>
    <p:extLst>
      <p:ext uri="{BB962C8B-B14F-4D97-AF65-F5344CB8AC3E}">
        <p14:creationId xmlns:p14="http://schemas.microsoft.com/office/powerpoint/2010/main" val="140569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811337" y="1094960"/>
            <a:ext cx="8569325" cy="6092825"/>
          </a:xfrm>
        </p:spPr>
        <p:txBody>
          <a:bodyPr>
            <a:normAutofit/>
          </a:bodyPr>
          <a:lstStyle/>
          <a:p>
            <a:pPr marL="0" indent="0">
              <a:buNone/>
              <a:defRPr/>
            </a:pPr>
            <a:endParaRPr lang="it-IT" sz="800" i="1" dirty="0">
              <a:cs typeface="Times New Roman"/>
            </a:endParaRPr>
          </a:p>
          <a:p>
            <a:pPr marL="0" indent="0" algn="ctr">
              <a:buNone/>
              <a:defRPr/>
            </a:pPr>
            <a:r>
              <a:rPr lang="it-IT" i="1" dirty="0">
                <a:cs typeface="Times New Roman"/>
              </a:rPr>
              <a:t>E NEL RESTO DEL MONDO ?</a:t>
            </a:r>
          </a:p>
          <a:p>
            <a:pPr algn="just">
              <a:defRPr/>
            </a:pPr>
            <a:r>
              <a:rPr lang="it-IT" b="1" dirty="0">
                <a:cs typeface="Times New Roman"/>
              </a:rPr>
              <a:t>Australia</a:t>
            </a:r>
            <a:r>
              <a:rPr lang="it-IT" dirty="0">
                <a:cs typeface="Times New Roman"/>
              </a:rPr>
              <a:t> (APS Values and Code of Conduct); </a:t>
            </a:r>
            <a:r>
              <a:rPr lang="it-IT" b="1" dirty="0">
                <a:cs typeface="Times New Roman"/>
              </a:rPr>
              <a:t>Brasile</a:t>
            </a:r>
            <a:r>
              <a:rPr lang="it-IT" dirty="0">
                <a:cs typeface="Times New Roman"/>
              </a:rPr>
              <a:t> (Code of Conduct for the Senior Government Officers at the Federal Executive Branch); </a:t>
            </a:r>
            <a:r>
              <a:rPr lang="it-IT" b="1" dirty="0">
                <a:cs typeface="Times New Roman"/>
              </a:rPr>
              <a:t>Canada</a:t>
            </a:r>
            <a:r>
              <a:rPr lang="it-IT" dirty="0">
                <a:cs typeface="Times New Roman"/>
              </a:rPr>
              <a:t> (Values and Ethics Code for the Public Sec-tor); </a:t>
            </a:r>
            <a:r>
              <a:rPr lang="it-IT" b="1" dirty="0">
                <a:cs typeface="Times New Roman"/>
              </a:rPr>
              <a:t>Grecia</a:t>
            </a:r>
            <a:r>
              <a:rPr lang="it-IT" dirty="0">
                <a:cs typeface="Times New Roman"/>
              </a:rPr>
              <a:t> (Code of Civil Servants); </a:t>
            </a:r>
            <a:r>
              <a:rPr lang="it-IT" b="1" dirty="0">
                <a:cs typeface="Times New Roman"/>
              </a:rPr>
              <a:t>Corea</a:t>
            </a:r>
            <a:r>
              <a:rPr lang="it-IT" dirty="0">
                <a:cs typeface="Times New Roman"/>
              </a:rPr>
              <a:t> (Code of Conduct for Maintaining the Integrity of Public Officials); </a:t>
            </a:r>
            <a:r>
              <a:rPr lang="it-IT" b="1" dirty="0">
                <a:cs typeface="Times New Roman"/>
              </a:rPr>
              <a:t>Nuova Zelanda </a:t>
            </a:r>
            <a:r>
              <a:rPr lang="it-IT" dirty="0">
                <a:cs typeface="Times New Roman"/>
              </a:rPr>
              <a:t>(Public Service Code of Conduct); </a:t>
            </a:r>
            <a:r>
              <a:rPr lang="it-IT" b="1" dirty="0">
                <a:cs typeface="Times New Roman"/>
              </a:rPr>
              <a:t>Polonia</a:t>
            </a:r>
            <a:r>
              <a:rPr lang="it-IT" dirty="0">
                <a:cs typeface="Times New Roman"/>
              </a:rPr>
              <a:t> (Civil Service Code of Ethics); </a:t>
            </a:r>
            <a:r>
              <a:rPr lang="it-IT" b="1" dirty="0">
                <a:cs typeface="Times New Roman"/>
              </a:rPr>
              <a:t>Spagna</a:t>
            </a:r>
            <a:r>
              <a:rPr lang="it-IT" dirty="0">
                <a:cs typeface="Times New Roman"/>
              </a:rPr>
              <a:t> (Code of Good Governance); </a:t>
            </a:r>
            <a:r>
              <a:rPr lang="it-IT" b="1" dirty="0">
                <a:cs typeface="Times New Roman"/>
              </a:rPr>
              <a:t>Regno Unito</a:t>
            </a:r>
            <a:r>
              <a:rPr lang="it-IT" dirty="0">
                <a:cs typeface="Times New Roman"/>
              </a:rPr>
              <a:t> (Civil Service Code); </a:t>
            </a:r>
            <a:r>
              <a:rPr lang="it-IT" b="1" dirty="0">
                <a:cs typeface="Times New Roman"/>
              </a:rPr>
              <a:t>Stati Uniti </a:t>
            </a:r>
            <a:r>
              <a:rPr lang="it-IT" dirty="0">
                <a:cs typeface="Times New Roman"/>
              </a:rPr>
              <a:t>(Standards of Ethical Conduct for Employees of the Executive Branch). </a:t>
            </a:r>
          </a:p>
          <a:p>
            <a:pPr algn="just">
              <a:defRPr/>
            </a:pPr>
            <a:endParaRPr lang="it-IT" sz="800" dirty="0">
              <a:cs typeface="Times New Roman"/>
            </a:endParaRPr>
          </a:p>
          <a:p>
            <a:pPr algn="ctr">
              <a:defRPr/>
            </a:pPr>
            <a:r>
              <a:rPr lang="it-IT" dirty="0">
                <a:cs typeface="Times New Roman"/>
              </a:rPr>
              <a:t>CODICI DI SETTORE</a:t>
            </a:r>
          </a:p>
          <a:p>
            <a:pPr marL="0" indent="0" algn="just">
              <a:buNone/>
              <a:defRPr/>
            </a:pPr>
            <a:r>
              <a:rPr lang="it-IT" b="1" dirty="0">
                <a:cs typeface="Times New Roman"/>
              </a:rPr>
              <a:t>Canada</a:t>
            </a:r>
            <a:r>
              <a:rPr lang="it-IT" dirty="0">
                <a:cs typeface="Times New Roman"/>
              </a:rPr>
              <a:t> (</a:t>
            </a:r>
            <a:r>
              <a:rPr lang="it-IT" dirty="0" err="1">
                <a:cs typeface="Times New Roman"/>
              </a:rPr>
              <a:t>Conflict</a:t>
            </a:r>
            <a:r>
              <a:rPr lang="it-IT" dirty="0">
                <a:cs typeface="Times New Roman"/>
              </a:rPr>
              <a:t> of </a:t>
            </a:r>
            <a:r>
              <a:rPr lang="it-IT" dirty="0" err="1">
                <a:cs typeface="Times New Roman"/>
              </a:rPr>
              <a:t>Interest</a:t>
            </a:r>
            <a:r>
              <a:rPr lang="it-IT" dirty="0">
                <a:cs typeface="Times New Roman"/>
              </a:rPr>
              <a:t> and Post-</a:t>
            </a:r>
            <a:r>
              <a:rPr lang="it-IT" dirty="0" err="1">
                <a:cs typeface="Times New Roman"/>
              </a:rPr>
              <a:t>Employment</a:t>
            </a:r>
            <a:r>
              <a:rPr lang="it-IT" dirty="0">
                <a:cs typeface="Times New Roman"/>
              </a:rPr>
              <a:t> Code for Public Office Holders); </a:t>
            </a:r>
            <a:r>
              <a:rPr lang="it-IT" b="1" dirty="0">
                <a:cs typeface="Times New Roman"/>
              </a:rPr>
              <a:t>Irlanda</a:t>
            </a:r>
            <a:r>
              <a:rPr lang="it-IT" dirty="0">
                <a:cs typeface="Times New Roman"/>
              </a:rPr>
              <a:t> (Cabinet </a:t>
            </a:r>
            <a:r>
              <a:rPr lang="it-IT" dirty="0" err="1">
                <a:cs typeface="Times New Roman"/>
              </a:rPr>
              <a:t>Handbook</a:t>
            </a:r>
            <a:r>
              <a:rPr lang="it-IT" dirty="0">
                <a:cs typeface="Times New Roman"/>
              </a:rPr>
              <a:t>); </a:t>
            </a:r>
            <a:r>
              <a:rPr lang="it-IT" b="1" dirty="0">
                <a:cs typeface="Times New Roman"/>
              </a:rPr>
              <a:t>Regno Unito </a:t>
            </a:r>
            <a:r>
              <a:rPr lang="it-IT" dirty="0">
                <a:cs typeface="Times New Roman"/>
              </a:rPr>
              <a:t>(</a:t>
            </a:r>
            <a:r>
              <a:rPr lang="it-IT" dirty="0" err="1">
                <a:cs typeface="Times New Roman"/>
              </a:rPr>
              <a:t>Ministerial</a:t>
            </a:r>
            <a:r>
              <a:rPr lang="it-IT" dirty="0">
                <a:cs typeface="Times New Roman"/>
              </a:rPr>
              <a:t> Code: A Code of Ethics and </a:t>
            </a:r>
            <a:r>
              <a:rPr lang="it-IT" dirty="0" err="1">
                <a:cs typeface="Times New Roman"/>
              </a:rPr>
              <a:t>Procedural</a:t>
            </a:r>
            <a:r>
              <a:rPr lang="it-IT" dirty="0">
                <a:cs typeface="Times New Roman"/>
              </a:rPr>
              <a:t> </a:t>
            </a:r>
            <a:r>
              <a:rPr lang="it-IT" dirty="0" err="1">
                <a:cs typeface="Times New Roman"/>
              </a:rPr>
              <a:t>Guidance</a:t>
            </a:r>
            <a:r>
              <a:rPr lang="it-IT" dirty="0">
                <a:cs typeface="Times New Roman"/>
              </a:rPr>
              <a:t> for </a:t>
            </a:r>
            <a:r>
              <a:rPr lang="it-IT" dirty="0" err="1">
                <a:cs typeface="Times New Roman"/>
              </a:rPr>
              <a:t>Ministers</a:t>
            </a:r>
            <a:r>
              <a:rPr lang="it-IT" dirty="0">
                <a:cs typeface="Times New Roman"/>
              </a:rPr>
              <a:t> e Code of </a:t>
            </a:r>
            <a:r>
              <a:rPr lang="it-IT" dirty="0" err="1">
                <a:cs typeface="Times New Roman"/>
              </a:rPr>
              <a:t>Conduct</a:t>
            </a:r>
            <a:r>
              <a:rPr lang="it-IT" dirty="0">
                <a:cs typeface="Times New Roman"/>
              </a:rPr>
              <a:t> for Special Advisers); </a:t>
            </a:r>
            <a:r>
              <a:rPr lang="it-IT" b="1" dirty="0">
                <a:cs typeface="Times New Roman"/>
              </a:rPr>
              <a:t>Francia</a:t>
            </a:r>
            <a:r>
              <a:rPr lang="it-IT" dirty="0">
                <a:cs typeface="Times New Roman"/>
              </a:rPr>
              <a:t> (Code de </a:t>
            </a:r>
            <a:r>
              <a:rPr lang="it-IT" dirty="0" err="1">
                <a:cs typeface="Times New Roman"/>
              </a:rPr>
              <a:t>déontologie</a:t>
            </a:r>
            <a:r>
              <a:rPr lang="it-IT" dirty="0">
                <a:cs typeface="Times New Roman"/>
              </a:rPr>
              <a:t> de la </a:t>
            </a:r>
            <a:r>
              <a:rPr lang="it-IT" dirty="0" err="1">
                <a:cs typeface="Times New Roman"/>
              </a:rPr>
              <a:t>police</a:t>
            </a:r>
            <a:r>
              <a:rPr lang="it-IT" dirty="0">
                <a:cs typeface="Times New Roman"/>
              </a:rPr>
              <a:t> natio- </a:t>
            </a:r>
            <a:r>
              <a:rPr lang="it-IT" dirty="0" err="1">
                <a:cs typeface="Times New Roman"/>
              </a:rPr>
              <a:t>nale</a:t>
            </a:r>
            <a:r>
              <a:rPr lang="it-IT" dirty="0">
                <a:cs typeface="Times New Roman"/>
              </a:rPr>
              <a:t>); </a:t>
            </a:r>
            <a:r>
              <a:rPr lang="it-IT" b="1" dirty="0">
                <a:cs typeface="Times New Roman"/>
              </a:rPr>
              <a:t>Corea</a:t>
            </a:r>
            <a:r>
              <a:rPr lang="it-IT" dirty="0">
                <a:cs typeface="Times New Roman"/>
              </a:rPr>
              <a:t> (Code of </a:t>
            </a:r>
            <a:r>
              <a:rPr lang="it-IT" dirty="0" err="1">
                <a:cs typeface="Times New Roman"/>
              </a:rPr>
              <a:t>Conduct</a:t>
            </a:r>
            <a:r>
              <a:rPr lang="it-IT" dirty="0">
                <a:cs typeface="Times New Roman"/>
              </a:rPr>
              <a:t> for Customs </a:t>
            </a:r>
            <a:r>
              <a:rPr lang="it-IT" dirty="0" err="1">
                <a:cs typeface="Times New Roman"/>
              </a:rPr>
              <a:t>Officers</a:t>
            </a:r>
            <a:r>
              <a:rPr lang="it-IT" dirty="0">
                <a:cs typeface="Times New Roman"/>
              </a:rPr>
              <a:t>); </a:t>
            </a:r>
            <a:r>
              <a:rPr lang="it-IT" b="1" dirty="0">
                <a:cs typeface="Times New Roman"/>
              </a:rPr>
              <a:t>Stati Uniti </a:t>
            </a:r>
            <a:r>
              <a:rPr lang="it-IT" dirty="0">
                <a:cs typeface="Times New Roman"/>
              </a:rPr>
              <a:t>(Code of </a:t>
            </a:r>
            <a:r>
              <a:rPr lang="it-IT" dirty="0" err="1">
                <a:cs typeface="Times New Roman"/>
              </a:rPr>
              <a:t>Conduct</a:t>
            </a:r>
            <a:r>
              <a:rPr lang="it-IT" dirty="0">
                <a:cs typeface="Times New Roman"/>
              </a:rPr>
              <a:t> for United States </a:t>
            </a:r>
            <a:r>
              <a:rPr lang="it-IT" dirty="0" err="1">
                <a:cs typeface="Times New Roman"/>
              </a:rPr>
              <a:t>Judges</a:t>
            </a:r>
            <a:r>
              <a:rPr lang="it-IT" dirty="0">
                <a:cs typeface="Times New Roman"/>
              </a:rPr>
              <a:t>).</a:t>
            </a:r>
            <a:endParaRPr lang="it-IT" i="1" dirty="0">
              <a:cs typeface="Times New Roman"/>
            </a:endParaRPr>
          </a:p>
        </p:txBody>
      </p:sp>
      <p:sp>
        <p:nvSpPr>
          <p:cNvPr id="7" name="Titolo 1">
            <a:extLst>
              <a:ext uri="{FF2B5EF4-FFF2-40B4-BE49-F238E27FC236}">
                <a16:creationId xmlns:a16="http://schemas.microsoft.com/office/drawing/2014/main" id="{F1A1F5E6-7AF7-4526-A8D0-645080195D5A}"/>
              </a:ext>
            </a:extLst>
          </p:cNvPr>
          <p:cNvSpPr txBox="1">
            <a:spLocks/>
          </p:cNvSpPr>
          <p:nvPr/>
        </p:nvSpPr>
        <p:spPr>
          <a:xfrm>
            <a:off x="1703389" y="188913"/>
            <a:ext cx="8785225" cy="7854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it-IT" sz="3200">
                <a:latin typeface="+mn-lt"/>
                <a:cs typeface="Times New Roman"/>
              </a:rPr>
              <a:t>Evoluzione normativa</a:t>
            </a:r>
            <a:endParaRPr lang="it-IT" sz="3200" dirty="0">
              <a:latin typeface="+mn-lt"/>
            </a:endParaRPr>
          </a:p>
        </p:txBody>
      </p:sp>
    </p:spTree>
    <p:extLst>
      <p:ext uri="{BB962C8B-B14F-4D97-AF65-F5344CB8AC3E}">
        <p14:creationId xmlns:p14="http://schemas.microsoft.com/office/powerpoint/2010/main" val="165268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31950" y="233661"/>
            <a:ext cx="8640762" cy="864840"/>
          </a:xfrm>
        </p:spPr>
        <p:txBody>
          <a:bodyPr>
            <a:normAutofit/>
          </a:bodyPr>
          <a:lstStyle/>
          <a:p>
            <a:pPr algn="ctr">
              <a:defRPr/>
            </a:pPr>
            <a:r>
              <a:rPr lang="it-IT" sz="2800" dirty="0"/>
              <a:t>Il Codice di comportamento</a:t>
            </a:r>
          </a:p>
        </p:txBody>
      </p:sp>
      <p:sp>
        <p:nvSpPr>
          <p:cNvPr id="3" name="Segnaposto contenuto 2"/>
          <p:cNvSpPr>
            <a:spLocks noGrp="1"/>
          </p:cNvSpPr>
          <p:nvPr>
            <p:ph sz="quarter" idx="1"/>
          </p:nvPr>
        </p:nvSpPr>
        <p:spPr>
          <a:xfrm>
            <a:off x="1631950" y="1196976"/>
            <a:ext cx="8567738" cy="5661025"/>
          </a:xfrm>
        </p:spPr>
        <p:txBody>
          <a:bodyPr/>
          <a:lstStyle/>
          <a:p>
            <a:pPr algn="just">
              <a:defRPr/>
            </a:pPr>
            <a:r>
              <a:rPr lang="it-IT" dirty="0"/>
              <a:t>La legge n. 190/2012 ha apportato almeno cinque</a:t>
            </a:r>
            <a:r>
              <a:rPr lang="it-IT" b="1" dirty="0"/>
              <a:t> importanti novità </a:t>
            </a:r>
            <a:r>
              <a:rPr lang="it-IT" dirty="0"/>
              <a:t>ai codici di comportamento:</a:t>
            </a:r>
          </a:p>
          <a:p>
            <a:pPr algn="just">
              <a:defRPr/>
            </a:pPr>
            <a:endParaRPr lang="it-IT" dirty="0"/>
          </a:p>
          <a:p>
            <a:pPr marL="514350" indent="-514350" algn="just">
              <a:buFont typeface="+mj-lt"/>
              <a:buAutoNum type="arabicParenR"/>
              <a:defRPr/>
            </a:pPr>
            <a:r>
              <a:rPr lang="it-IT" b="1" dirty="0"/>
              <a:t>Non è più previsto il ruolo dei sindacati </a:t>
            </a:r>
            <a:r>
              <a:rPr lang="it-IT" dirty="0"/>
              <a:t>per la redazione del codice generale e per l’adozione dei singoli codici. Permane in fase di definizione delle sanzioni (art. 55).</a:t>
            </a:r>
          </a:p>
          <a:p>
            <a:pPr marL="457200" indent="-457200" algn="just">
              <a:buFont typeface="+mj-lt"/>
              <a:buAutoNum type="arabicParenR"/>
              <a:defRPr/>
            </a:pPr>
            <a:endParaRPr lang="it-IT" dirty="0"/>
          </a:p>
          <a:p>
            <a:pPr marL="514350" indent="-514350" algn="just">
              <a:buFont typeface="+mj-lt"/>
              <a:buAutoNum type="arabicParenR"/>
              <a:defRPr/>
            </a:pPr>
            <a:r>
              <a:rPr lang="it-IT" dirty="0"/>
              <a:t>Nuova finalità principale del codice: prevenzione della corruzione.</a:t>
            </a:r>
          </a:p>
          <a:p>
            <a:pPr marL="514350" indent="-514350" algn="just">
              <a:buFont typeface="+mj-lt"/>
              <a:buAutoNum type="arabicParenR"/>
              <a:defRPr/>
            </a:pPr>
            <a:endParaRPr lang="it-IT" dirty="0"/>
          </a:p>
          <a:p>
            <a:pPr marL="514350" indent="-514350" algn="just">
              <a:buFont typeface="+mj-lt"/>
              <a:buAutoNum type="arabicParenR"/>
              <a:defRPr/>
            </a:pPr>
            <a:r>
              <a:rPr lang="it-IT" dirty="0"/>
              <a:t>Definizione degli «attori» e dei rispettivi compiti in fase di attuazione: dirigenti, OIV, </a:t>
            </a:r>
            <a:r>
              <a:rPr lang="it-IT" dirty="0" err="1"/>
              <a:t>Anac</a:t>
            </a:r>
            <a:r>
              <a:rPr lang="it-IT" dirty="0"/>
              <a:t>.</a:t>
            </a:r>
          </a:p>
        </p:txBody>
      </p:sp>
      <p:sp>
        <p:nvSpPr>
          <p:cNvPr id="105475" name="Segnaposto numero diapositiva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62E8AF-1812-B142-9FE2-BC0928E1E5A0}" type="slidenum">
              <a:rPr lang="it-IT" sz="1400">
                <a:solidFill>
                  <a:srgbClr val="FFFFFF"/>
                </a:solidFill>
              </a:rPr>
              <a:pPr eaLnBrk="1" hangingPunct="1"/>
              <a:t>18</a:t>
            </a:fld>
            <a:endParaRPr lang="it-IT" sz="1400">
              <a:solidFill>
                <a:srgbClr val="FFFFFF"/>
              </a:solidFill>
            </a:endParaRPr>
          </a:p>
        </p:txBody>
      </p:sp>
    </p:spTree>
    <p:extLst>
      <p:ext uri="{BB962C8B-B14F-4D97-AF65-F5344CB8AC3E}">
        <p14:creationId xmlns:p14="http://schemas.microsoft.com/office/powerpoint/2010/main" val="2258990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981200" y="1768722"/>
            <a:ext cx="8218488" cy="4873625"/>
          </a:xfrm>
        </p:spPr>
        <p:txBody>
          <a:bodyPr/>
          <a:lstStyle/>
          <a:p>
            <a:pPr marL="514350" indent="-514350" algn="just">
              <a:buFont typeface="+mj-lt"/>
              <a:buAutoNum type="arabicPeriod" startAt="4"/>
              <a:defRPr/>
            </a:pPr>
            <a:r>
              <a:rPr lang="it-IT" dirty="0"/>
              <a:t>La violazione dei doveri del codice, compresi quelli relativi all’attuazione del Piano di prevenzione della corruzione, </a:t>
            </a:r>
            <a:r>
              <a:rPr lang="it-IT" b="1" dirty="0"/>
              <a:t>è sempre fonte di responsabilità disciplinare</a:t>
            </a:r>
            <a:r>
              <a:rPr lang="it-IT" dirty="0"/>
              <a:t>.   </a:t>
            </a:r>
          </a:p>
          <a:p>
            <a:pPr marL="457200" indent="-457200" algn="just">
              <a:buFont typeface="+mj-lt"/>
              <a:buAutoNum type="arabicPeriod" startAt="4"/>
              <a:defRPr/>
            </a:pPr>
            <a:endParaRPr lang="it-IT" dirty="0"/>
          </a:p>
          <a:p>
            <a:pPr marL="514350" indent="-514350" algn="just">
              <a:buFont typeface="+mj-lt"/>
              <a:buAutoNum type="arabicPeriod" startAt="4"/>
              <a:defRPr/>
            </a:pPr>
            <a:r>
              <a:rPr lang="it-IT" dirty="0"/>
              <a:t>Rafforzamento dell’attività di vigilanza, posta in capo ai dirigenti responsabili di ciascuna struttura, alle strutture di controllo interno e agli uffici di disciplina. </a:t>
            </a:r>
          </a:p>
          <a:p>
            <a:pPr>
              <a:defRPr/>
            </a:pPr>
            <a:endParaRPr lang="it-IT" dirty="0"/>
          </a:p>
        </p:txBody>
      </p:sp>
      <p:sp>
        <p:nvSpPr>
          <p:cNvPr id="106499" name="Segnaposto numero diapositiva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0E613D-973B-104D-AC63-1B7CC607C691}" type="slidenum">
              <a:rPr lang="it-IT" sz="1400">
                <a:solidFill>
                  <a:srgbClr val="FFFFFF"/>
                </a:solidFill>
              </a:rPr>
              <a:pPr eaLnBrk="1" hangingPunct="1"/>
              <a:t>19</a:t>
            </a:fld>
            <a:endParaRPr lang="it-IT" sz="1400">
              <a:solidFill>
                <a:srgbClr val="FFFFFF"/>
              </a:solidFill>
            </a:endParaRPr>
          </a:p>
        </p:txBody>
      </p:sp>
      <p:sp>
        <p:nvSpPr>
          <p:cNvPr id="7" name="Titolo 1">
            <a:extLst>
              <a:ext uri="{FF2B5EF4-FFF2-40B4-BE49-F238E27FC236}">
                <a16:creationId xmlns:a16="http://schemas.microsoft.com/office/drawing/2014/main" id="{10F80867-AC9C-4731-9B3A-CD0AD2709F43}"/>
              </a:ext>
            </a:extLst>
          </p:cNvPr>
          <p:cNvSpPr>
            <a:spLocks noGrp="1"/>
          </p:cNvSpPr>
          <p:nvPr>
            <p:ph type="title"/>
          </p:nvPr>
        </p:nvSpPr>
        <p:spPr>
          <a:xfrm>
            <a:off x="1631950" y="233661"/>
            <a:ext cx="8640762" cy="864840"/>
          </a:xfrm>
        </p:spPr>
        <p:txBody>
          <a:bodyPr>
            <a:normAutofit/>
          </a:bodyPr>
          <a:lstStyle/>
          <a:p>
            <a:pPr algn="ctr">
              <a:defRPr/>
            </a:pPr>
            <a:r>
              <a:rPr lang="it-IT" sz="2800" dirty="0"/>
              <a:t>Il Codice di comportamento</a:t>
            </a:r>
          </a:p>
        </p:txBody>
      </p:sp>
    </p:spTree>
    <p:extLst>
      <p:ext uri="{BB962C8B-B14F-4D97-AF65-F5344CB8AC3E}">
        <p14:creationId xmlns:p14="http://schemas.microsoft.com/office/powerpoint/2010/main" val="287007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129750-FA43-40A6-A543-DBF033F73D21}"/>
              </a:ext>
            </a:extLst>
          </p:cNvPr>
          <p:cNvSpPr>
            <a:spLocks noGrp="1"/>
          </p:cNvSpPr>
          <p:nvPr>
            <p:ph type="title"/>
          </p:nvPr>
        </p:nvSpPr>
        <p:spPr>
          <a:xfrm>
            <a:off x="1097280" y="286603"/>
            <a:ext cx="10058400" cy="702303"/>
          </a:xfrm>
        </p:spPr>
        <p:txBody>
          <a:bodyPr>
            <a:normAutofit/>
          </a:bodyPr>
          <a:lstStyle/>
          <a:p>
            <a:pPr algn="ctr"/>
            <a:r>
              <a:rPr lang="it-IT" sz="3600" dirty="0"/>
              <a:t>La disciplina del conflitto di interessi - nozione</a:t>
            </a:r>
          </a:p>
        </p:txBody>
      </p:sp>
      <p:sp>
        <p:nvSpPr>
          <p:cNvPr id="3" name="Segnaposto contenuto 2">
            <a:extLst>
              <a:ext uri="{FF2B5EF4-FFF2-40B4-BE49-F238E27FC236}">
                <a16:creationId xmlns:a16="http://schemas.microsoft.com/office/drawing/2014/main" id="{97795CFF-1038-48A9-8D44-99CB4EA8D3D7}"/>
              </a:ext>
            </a:extLst>
          </p:cNvPr>
          <p:cNvSpPr>
            <a:spLocks noGrp="1"/>
          </p:cNvSpPr>
          <p:nvPr>
            <p:ph idx="1"/>
          </p:nvPr>
        </p:nvSpPr>
        <p:spPr/>
        <p:txBody>
          <a:bodyPr>
            <a:normAutofit/>
          </a:bodyPr>
          <a:lstStyle/>
          <a:p>
            <a:r>
              <a:rPr lang="it-IT" dirty="0"/>
              <a:t>La nozione di conflitto di interessi indica quella situazione in cui, nello svolgimento di un’attività di rilievo privato o pubblico, </a:t>
            </a:r>
            <a:r>
              <a:rPr lang="it-IT" b="1" dirty="0"/>
              <a:t>un individuo sia tenuto a realizzare un c.d. interesse primario che pertiene ad altri</a:t>
            </a:r>
            <a:r>
              <a:rPr lang="it-IT" dirty="0"/>
              <a:t> e che, per caso, può trovarsi </a:t>
            </a:r>
            <a:r>
              <a:rPr lang="it-IT" b="1" dirty="0"/>
              <a:t>in contrasto con un suo personale interesse </a:t>
            </a:r>
            <a:r>
              <a:rPr lang="it-IT" dirty="0"/>
              <a:t>(definito come secondario).</a:t>
            </a:r>
          </a:p>
          <a:p>
            <a:r>
              <a:rPr lang="it-IT" dirty="0"/>
              <a:t>Il conflitto di interessi non è determinato da un comportamento pregiudizievole per l’interesse primario, costituendo </a:t>
            </a:r>
            <a:r>
              <a:rPr lang="it-IT" b="1" i="1" dirty="0"/>
              <a:t>ab origine </a:t>
            </a:r>
            <a:r>
              <a:rPr lang="it-IT" dirty="0"/>
              <a:t>una «</a:t>
            </a:r>
            <a:r>
              <a:rPr lang="it-IT" i="1" dirty="0"/>
              <a:t>condizione giuridica o di fatto dalla quale scaturisce un rischio di danno</a:t>
            </a:r>
            <a:r>
              <a:rPr lang="it-IT" dirty="0"/>
              <a:t>»</a:t>
            </a:r>
          </a:p>
          <a:p>
            <a:r>
              <a:rPr lang="it-IT" dirty="0"/>
              <a:t>Non a caso, la giurisprudenza amministrativa ha evidenziato che la sussistenza del conflitto ricorre indipendentemente dal «</a:t>
            </a:r>
            <a:r>
              <a:rPr lang="it-IT" i="1" dirty="0"/>
              <a:t>concretizzarsi di un vantaggio</a:t>
            </a:r>
            <a:r>
              <a:rPr lang="it-IT" dirty="0"/>
              <a:t>»</a:t>
            </a:r>
          </a:p>
        </p:txBody>
      </p:sp>
      <p:sp>
        <p:nvSpPr>
          <p:cNvPr id="4" name="CasellaDiTesto 3">
            <a:extLst>
              <a:ext uri="{FF2B5EF4-FFF2-40B4-BE49-F238E27FC236}">
                <a16:creationId xmlns:a16="http://schemas.microsoft.com/office/drawing/2014/main" id="{3F60DA49-8068-4C49-9EEB-42C7C6520B07}"/>
              </a:ext>
            </a:extLst>
          </p:cNvPr>
          <p:cNvSpPr txBox="1"/>
          <p:nvPr/>
        </p:nvSpPr>
        <p:spPr>
          <a:xfrm>
            <a:off x="5181600" y="5989101"/>
            <a:ext cx="6400800" cy="307777"/>
          </a:xfrm>
          <a:prstGeom prst="rect">
            <a:avLst/>
          </a:prstGeom>
          <a:noFill/>
        </p:spPr>
        <p:txBody>
          <a:bodyPr wrap="square" rtlCol="0">
            <a:spAutoFit/>
          </a:bodyPr>
          <a:lstStyle/>
          <a:p>
            <a:r>
              <a:rPr lang="it-IT" sz="1400" i="1" dirty="0"/>
              <a:t>Fonte: ANAC, Autorità Nazionale Anticorruzione </a:t>
            </a:r>
            <a:r>
              <a:rPr lang="it-IT" sz="1400" i="1" dirty="0" err="1"/>
              <a:t>Working</a:t>
            </a:r>
            <a:r>
              <a:rPr lang="it-IT" sz="1400" i="1" dirty="0"/>
              <a:t> Paper, 3 - 2020</a:t>
            </a:r>
          </a:p>
        </p:txBody>
      </p:sp>
    </p:spTree>
    <p:extLst>
      <p:ext uri="{BB962C8B-B14F-4D97-AF65-F5344CB8AC3E}">
        <p14:creationId xmlns:p14="http://schemas.microsoft.com/office/powerpoint/2010/main" val="169686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contenuto 2"/>
          <p:cNvSpPr>
            <a:spLocks noGrp="1"/>
          </p:cNvSpPr>
          <p:nvPr>
            <p:ph sz="quarter" idx="1"/>
          </p:nvPr>
        </p:nvSpPr>
        <p:spPr>
          <a:xfrm>
            <a:off x="979517" y="2011805"/>
            <a:ext cx="10370654" cy="5688930"/>
          </a:xfrm>
        </p:spPr>
        <p:txBody>
          <a:bodyPr>
            <a:normAutofit/>
          </a:bodyPr>
          <a:lstStyle/>
          <a:p>
            <a:pPr algn="just">
              <a:defRPr/>
            </a:pPr>
            <a:r>
              <a:rPr lang="it-IT" dirty="0"/>
              <a:t>In attuazione del co. 2 dell’art. 54 del d.lgs. n. 165 del 2001 è stato adottato il nuovo “</a:t>
            </a:r>
            <a:r>
              <a:rPr lang="it-IT" altLang="ja-JP" b="1" i="1" dirty="0"/>
              <a:t>Regolamento recante il codice di comportamento dei dipendenti pubblici, a norma dell'articolo 54 del decreto legislativo 30 marzo 2001, n. 165</a:t>
            </a:r>
            <a:r>
              <a:rPr lang="it-IT" dirty="0"/>
              <a:t>”</a:t>
            </a:r>
            <a:r>
              <a:rPr lang="it-IT" altLang="ja-JP" dirty="0"/>
              <a:t> (</a:t>
            </a:r>
            <a:r>
              <a:rPr lang="it-IT" altLang="ja-JP" dirty="0">
                <a:hlinkClick r:id="rId2"/>
              </a:rPr>
              <a:t>d.P.R. 16 aprile 2013, n. 62</a:t>
            </a:r>
            <a:r>
              <a:rPr lang="it-IT" altLang="ja-JP" dirty="0"/>
              <a:t>).</a:t>
            </a:r>
          </a:p>
          <a:p>
            <a:pPr marL="0" indent="0" algn="just">
              <a:buNone/>
              <a:defRPr/>
            </a:pPr>
            <a:endParaRPr lang="it-IT" dirty="0"/>
          </a:p>
          <a:p>
            <a:pPr algn="just">
              <a:defRPr/>
            </a:pPr>
            <a:r>
              <a:rPr lang="it-IT" dirty="0"/>
              <a:t> Si tratta di un testo:</a:t>
            </a:r>
          </a:p>
          <a:p>
            <a:pPr marL="0" indent="0" algn="just">
              <a:buNone/>
              <a:defRPr/>
            </a:pPr>
            <a:r>
              <a:rPr lang="it-IT" dirty="0"/>
              <a:t>	- più approfondito e ricco di nuove previsioni normative (conta 17 articoli), </a:t>
            </a:r>
          </a:p>
          <a:p>
            <a:pPr marL="0" indent="0" algn="just">
              <a:buNone/>
              <a:defRPr/>
            </a:pPr>
            <a:r>
              <a:rPr lang="it-IT" dirty="0"/>
              <a:t>	- prevede un ambito soggettivo esteso anche a soggetti esterni  (art. 2), </a:t>
            </a:r>
          </a:p>
          <a:p>
            <a:pPr marL="0" indent="0" algn="just">
              <a:buNone/>
              <a:defRPr/>
            </a:pPr>
            <a:r>
              <a:rPr lang="it-IT" dirty="0"/>
              <a:t>	- è connesso alla normativa in materia di anticorruzione, trasparenza e performance</a:t>
            </a:r>
          </a:p>
          <a:p>
            <a:pPr marL="0" indent="0" algn="just">
              <a:buNone/>
              <a:defRPr/>
            </a:pPr>
            <a:r>
              <a:rPr lang="it-IT" dirty="0"/>
              <a:t>	- focalizzato sugli adempimenti concreti e sull’attuazione.  </a:t>
            </a:r>
          </a:p>
        </p:txBody>
      </p:sp>
      <p:sp>
        <p:nvSpPr>
          <p:cNvPr id="107523" name="Segnaposto numero diapositiva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B387CC-1436-5C44-9079-78BAD98B549D}" type="slidenum">
              <a:rPr lang="it-IT" sz="1400">
                <a:solidFill>
                  <a:srgbClr val="FFFFFF"/>
                </a:solidFill>
              </a:rPr>
              <a:pPr eaLnBrk="1" hangingPunct="1"/>
              <a:t>20</a:t>
            </a:fld>
            <a:endParaRPr lang="it-IT" sz="1400">
              <a:solidFill>
                <a:srgbClr val="FFFFFF"/>
              </a:solidFill>
            </a:endParaRPr>
          </a:p>
        </p:txBody>
      </p:sp>
      <p:sp>
        <p:nvSpPr>
          <p:cNvPr id="7" name="Titolo 1">
            <a:extLst>
              <a:ext uri="{FF2B5EF4-FFF2-40B4-BE49-F238E27FC236}">
                <a16:creationId xmlns:a16="http://schemas.microsoft.com/office/drawing/2014/main" id="{029763B2-FADF-48FC-8BAF-0EEE5E1C9E70}"/>
              </a:ext>
            </a:extLst>
          </p:cNvPr>
          <p:cNvSpPr>
            <a:spLocks noGrp="1"/>
          </p:cNvSpPr>
          <p:nvPr>
            <p:ph type="title"/>
          </p:nvPr>
        </p:nvSpPr>
        <p:spPr>
          <a:xfrm>
            <a:off x="1631950" y="233661"/>
            <a:ext cx="8640762" cy="864840"/>
          </a:xfrm>
        </p:spPr>
        <p:txBody>
          <a:bodyPr>
            <a:normAutofit/>
          </a:bodyPr>
          <a:lstStyle/>
          <a:p>
            <a:pPr algn="ctr">
              <a:defRPr/>
            </a:pPr>
            <a:r>
              <a:rPr lang="it-IT" sz="2800" dirty="0"/>
              <a:t>Il Codice di comportamento</a:t>
            </a:r>
          </a:p>
        </p:txBody>
      </p:sp>
    </p:spTree>
    <p:extLst>
      <p:ext uri="{BB962C8B-B14F-4D97-AF65-F5344CB8AC3E}">
        <p14:creationId xmlns:p14="http://schemas.microsoft.com/office/powerpoint/2010/main" val="1387581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contenuto 1"/>
          <p:cNvSpPr>
            <a:spLocks noGrp="1"/>
          </p:cNvSpPr>
          <p:nvPr>
            <p:ph idx="1"/>
          </p:nvPr>
        </p:nvSpPr>
        <p:spPr>
          <a:xfrm>
            <a:off x="1847850" y="1196975"/>
            <a:ext cx="8351838" cy="5111750"/>
          </a:xfrm>
        </p:spPr>
        <p:txBody>
          <a:bodyPr/>
          <a:lstStyle/>
          <a:p>
            <a:pPr marL="0" indent="0" algn="just">
              <a:buNone/>
            </a:pPr>
            <a:endParaRPr lang="it-IT" dirty="0">
              <a:solidFill>
                <a:srgbClr val="000000"/>
              </a:solidFill>
              <a:cs typeface="Times New Roman" charset="0"/>
            </a:endParaRPr>
          </a:p>
          <a:p>
            <a:pPr marL="0" indent="0" algn="just">
              <a:buNone/>
            </a:pPr>
            <a:endParaRPr lang="it-IT" dirty="0">
              <a:solidFill>
                <a:srgbClr val="000000"/>
              </a:solidFill>
              <a:cs typeface="Times New Roman" charset="0"/>
            </a:endParaRPr>
          </a:p>
          <a:p>
            <a:pPr marL="0" indent="0" algn="just">
              <a:buNone/>
            </a:pPr>
            <a:r>
              <a:rPr lang="it-IT" dirty="0">
                <a:solidFill>
                  <a:srgbClr val="000000"/>
                </a:solidFill>
                <a:cs typeface="Times New Roman" charset="0"/>
              </a:rPr>
              <a:t>Predisposizione e attuazione dei singoli codici: </a:t>
            </a:r>
          </a:p>
          <a:p>
            <a:pPr marL="0" indent="0" algn="just">
              <a:buNone/>
            </a:pPr>
            <a:endParaRPr lang="it-IT" b="1" i="1" dirty="0">
              <a:solidFill>
                <a:srgbClr val="000000"/>
              </a:solidFill>
              <a:cs typeface="Times New Roman" charset="0"/>
            </a:endParaRPr>
          </a:p>
          <a:p>
            <a:pPr marL="0" indent="0" algn="just">
              <a:buNone/>
            </a:pPr>
            <a:r>
              <a:rPr lang="it-IT" b="1" i="1" dirty="0">
                <a:solidFill>
                  <a:srgbClr val="000000"/>
                </a:solidFill>
                <a:cs typeface="Times New Roman" charset="0"/>
                <a:hlinkClick r:id="rId2"/>
              </a:rPr>
              <a:t>Linee guida in materia di codici di comportamento delle pubbliche amministrazioni </a:t>
            </a:r>
            <a:r>
              <a:rPr lang="it-IT" i="1" dirty="0">
                <a:solidFill>
                  <a:srgbClr val="000000"/>
                </a:solidFill>
                <a:cs typeface="Times New Roman" charset="0"/>
              </a:rPr>
              <a:t>(art. 54, comma 5, d.lgs. n. 165/2001)</a:t>
            </a:r>
            <a:r>
              <a:rPr lang="it-IT" dirty="0">
                <a:solidFill>
                  <a:srgbClr val="000000"/>
                </a:solidFill>
                <a:cs typeface="Times New Roman" charset="0"/>
              </a:rPr>
              <a:t>” </a:t>
            </a:r>
            <a:r>
              <a:rPr lang="it-IT" dirty="0" err="1">
                <a:solidFill>
                  <a:srgbClr val="000000"/>
                </a:solidFill>
                <a:cs typeface="Times New Roman" charset="0"/>
              </a:rPr>
              <a:t>dell’Anac</a:t>
            </a:r>
            <a:r>
              <a:rPr lang="it-IT" dirty="0">
                <a:solidFill>
                  <a:srgbClr val="000000"/>
                </a:solidFill>
                <a:cs typeface="Times New Roman" charset="0"/>
              </a:rPr>
              <a:t> ( prima versione: delibera n. 75 del 2013</a:t>
            </a:r>
            <a:r>
              <a:rPr lang="it-IT" b="1" dirty="0">
                <a:solidFill>
                  <a:srgbClr val="000000"/>
                </a:solidFill>
                <a:cs typeface="Times New Roman" charset="0"/>
              </a:rPr>
              <a:t> – Seconda versione: delibera n. 177 del 19 febbraio 2020</a:t>
            </a:r>
            <a:r>
              <a:rPr lang="it-IT" dirty="0">
                <a:solidFill>
                  <a:srgbClr val="000000"/>
                </a:solidFill>
                <a:cs typeface="Times New Roman" charset="0"/>
              </a:rPr>
              <a:t>), che per gli enti territoriali possono valere ad eccezione delle indicazioni in materia di vigilanza, monitoraggio e formazione che vanno definite nell’ambito dell’autonomia organizzativa (art. 15, </a:t>
            </a:r>
            <a:r>
              <a:rPr lang="it-IT" dirty="0" err="1">
                <a:solidFill>
                  <a:srgbClr val="000000"/>
                </a:solidFill>
                <a:cs typeface="Times New Roman" charset="0"/>
              </a:rPr>
              <a:t>dpr</a:t>
            </a:r>
            <a:r>
              <a:rPr lang="it-IT" dirty="0">
                <a:solidFill>
                  <a:srgbClr val="000000"/>
                </a:solidFill>
                <a:cs typeface="Times New Roman" charset="0"/>
              </a:rPr>
              <a:t> n. 62 del 2013).</a:t>
            </a:r>
          </a:p>
          <a:p>
            <a:pPr marL="0" indent="0" algn="just">
              <a:buNone/>
            </a:pPr>
            <a:endParaRPr lang="it-IT" dirty="0">
              <a:solidFill>
                <a:srgbClr val="000000"/>
              </a:solidFill>
              <a:cs typeface="Times New Roman" charset="0"/>
            </a:endParaRPr>
          </a:p>
        </p:txBody>
      </p:sp>
      <p:sp>
        <p:nvSpPr>
          <p:cNvPr id="4" name="Titolo 3"/>
          <p:cNvSpPr>
            <a:spLocks noGrp="1"/>
          </p:cNvSpPr>
          <p:nvPr>
            <p:ph type="title"/>
          </p:nvPr>
        </p:nvSpPr>
        <p:spPr>
          <a:xfrm>
            <a:off x="1981200" y="338138"/>
            <a:ext cx="8229600" cy="1003300"/>
          </a:xfrm>
        </p:spPr>
        <p:txBody>
          <a:bodyPr/>
          <a:lstStyle/>
          <a:p>
            <a:pPr algn="ctr">
              <a:defRPr/>
            </a:pPr>
            <a:r>
              <a:rPr lang="it-IT" dirty="0">
                <a:latin typeface="+mn-lt"/>
                <a:cs typeface="Times New Roman"/>
              </a:rPr>
              <a:t>Lo stato dell’arte</a:t>
            </a:r>
            <a:endParaRPr lang="it-IT" dirty="0">
              <a:latin typeface="+mn-lt"/>
            </a:endParaRPr>
          </a:p>
        </p:txBody>
      </p:sp>
    </p:spTree>
    <p:extLst>
      <p:ext uri="{BB962C8B-B14F-4D97-AF65-F5344CB8AC3E}">
        <p14:creationId xmlns:p14="http://schemas.microsoft.com/office/powerpoint/2010/main" val="3717022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
        <p:nvSpPr>
          <p:cNvPr id="3" name="Segnaposto contenuto 2"/>
          <p:cNvSpPr>
            <a:spLocks noGrp="1"/>
          </p:cNvSpPr>
          <p:nvPr>
            <p:ph sz="quarter" idx="1"/>
          </p:nvPr>
        </p:nvSpPr>
        <p:spPr>
          <a:xfrm>
            <a:off x="1775520" y="404664"/>
            <a:ext cx="8424936" cy="6069288"/>
          </a:xfrm>
        </p:spPr>
        <p:txBody>
          <a:bodyPr>
            <a:normAutofit/>
          </a:bodyPr>
          <a:lstStyle/>
          <a:p>
            <a:pPr marL="0" indent="0">
              <a:buNone/>
            </a:pPr>
            <a:endParaRPr lang="it-IT" sz="800" dirty="0"/>
          </a:p>
          <a:p>
            <a:pPr marL="457200" indent="-457200">
              <a:buFont typeface="+mj-lt"/>
              <a:buAutoNum type="arabicPeriod"/>
            </a:pPr>
            <a:endParaRPr lang="it-IT" dirty="0"/>
          </a:p>
          <a:p>
            <a:r>
              <a:rPr lang="it-IT" dirty="0"/>
              <a:t>Rapporto con norme speciali;</a:t>
            </a:r>
          </a:p>
          <a:p>
            <a:endParaRPr lang="it-IT" sz="800" dirty="0"/>
          </a:p>
          <a:p>
            <a:r>
              <a:rPr lang="it-IT" dirty="0"/>
              <a:t>L’ambito soggettivo di applicazione;</a:t>
            </a:r>
          </a:p>
          <a:p>
            <a:endParaRPr lang="it-IT" sz="800" dirty="0"/>
          </a:p>
          <a:p>
            <a:r>
              <a:rPr lang="it-IT" dirty="0"/>
              <a:t>I ruoli: chi fa che cosa;</a:t>
            </a:r>
          </a:p>
          <a:p>
            <a:endParaRPr lang="it-IT" sz="800" dirty="0"/>
          </a:p>
          <a:p>
            <a:r>
              <a:rPr lang="it-IT" dirty="0"/>
              <a:t>Effetti;</a:t>
            </a:r>
          </a:p>
          <a:p>
            <a:endParaRPr lang="it-IT" sz="800" dirty="0"/>
          </a:p>
          <a:p>
            <a:r>
              <a:rPr lang="it-IT" dirty="0"/>
              <a:t>Il procedimento;</a:t>
            </a:r>
          </a:p>
          <a:p>
            <a:endParaRPr lang="it-IT" sz="800" dirty="0"/>
          </a:p>
          <a:p>
            <a:r>
              <a:rPr lang="it-IT" dirty="0"/>
              <a:t>Struttura dei codici;</a:t>
            </a:r>
          </a:p>
          <a:p>
            <a:endParaRPr lang="it-IT" sz="800" dirty="0"/>
          </a:p>
          <a:p>
            <a:r>
              <a:rPr lang="it-IT" dirty="0"/>
              <a:t>Collegamento con le sanzioni;</a:t>
            </a:r>
          </a:p>
          <a:p>
            <a:endParaRPr lang="it-IT" dirty="0"/>
          </a:p>
          <a:p>
            <a:pPr marL="0" indent="0">
              <a:buNone/>
            </a:pPr>
            <a:endParaRPr lang="it-IT" dirty="0"/>
          </a:p>
          <a:p>
            <a:pPr marL="457200" indent="-457200">
              <a:buFont typeface="+mj-lt"/>
              <a:buAutoNum type="arabicPeriod"/>
            </a:pPr>
            <a:endParaRPr lang="it-IT" dirty="0"/>
          </a:p>
          <a:p>
            <a:pPr marL="457200" indent="-457200">
              <a:buFont typeface="+mj-lt"/>
              <a:buAutoNum type="arabicPeriod"/>
            </a:pPr>
            <a:endParaRPr lang="it-IT" dirty="0"/>
          </a:p>
          <a:p>
            <a:pPr marL="457200" indent="-457200">
              <a:buFont typeface="+mj-lt"/>
              <a:buAutoNum type="arabicPeriod"/>
            </a:pPr>
            <a:endParaRPr lang="it-IT" dirty="0"/>
          </a:p>
          <a:p>
            <a:pPr marL="457200" indent="-457200">
              <a:buFont typeface="+mj-lt"/>
              <a:buAutoNum type="arabicPeriod"/>
            </a:pPr>
            <a:endParaRPr lang="it-IT" dirty="0"/>
          </a:p>
          <a:p>
            <a:pPr marL="457200" indent="-457200">
              <a:buFont typeface="+mj-lt"/>
              <a:buAutoNum type="arabicPeriod"/>
            </a:pPr>
            <a:endParaRPr lang="it-IT" dirty="0"/>
          </a:p>
        </p:txBody>
      </p:sp>
      <p:sp>
        <p:nvSpPr>
          <p:cNvPr id="4" name="Segnaposto numero diapositiva 3"/>
          <p:cNvSpPr>
            <a:spLocks noGrp="1"/>
          </p:cNvSpPr>
          <p:nvPr>
            <p:ph type="sldNum" sz="quarter" idx="12"/>
          </p:nvPr>
        </p:nvSpPr>
        <p:spPr/>
        <p:txBody>
          <a:bodyPr/>
          <a:lstStyle/>
          <a:p>
            <a:pPr>
              <a:defRPr/>
            </a:pPr>
            <a:fld id="{D8BB9EA8-BA8A-6440-BBAD-3E38736B84E2}" type="slidenum">
              <a:rPr lang="it-IT" smtClean="0"/>
              <a:pPr>
                <a:defRPr/>
              </a:pPr>
              <a:t>22</a:t>
            </a:fld>
            <a:endParaRPr lang="it-IT"/>
          </a:p>
        </p:txBody>
      </p:sp>
    </p:spTree>
    <p:extLst>
      <p:ext uri="{BB962C8B-B14F-4D97-AF65-F5344CB8AC3E}">
        <p14:creationId xmlns:p14="http://schemas.microsoft.com/office/powerpoint/2010/main" val="49223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713856" y="1221035"/>
            <a:ext cx="8496944" cy="5421312"/>
          </a:xfrm>
        </p:spPr>
        <p:txBody>
          <a:bodyPr>
            <a:normAutofit/>
          </a:bodyPr>
          <a:lstStyle/>
          <a:p>
            <a:pPr marL="0" indent="0" algn="just">
              <a:buNone/>
              <a:defRPr/>
            </a:pPr>
            <a:r>
              <a:rPr lang="it-IT" sz="2400" b="1" dirty="0"/>
              <a:t>R</a:t>
            </a:r>
            <a:r>
              <a:rPr lang="it-IT" sz="2400" b="1" u="sng" dirty="0"/>
              <a:t>apporti con norme speciali</a:t>
            </a:r>
            <a:r>
              <a:rPr lang="it-IT" sz="2400" b="1" dirty="0"/>
              <a:t>: </a:t>
            </a:r>
          </a:p>
          <a:p>
            <a:pPr marL="0" indent="0" algn="just">
              <a:buNone/>
              <a:defRPr/>
            </a:pPr>
            <a:endParaRPr lang="it-IT" sz="2400" dirty="0"/>
          </a:p>
          <a:p>
            <a:pPr marL="1008063" lvl="1" indent="-285750" algn="just">
              <a:buFont typeface="Wingdings" panose="05000000000000000000" pitchFamily="2" charset="2"/>
              <a:buChar char="Ø"/>
              <a:defRPr/>
            </a:pPr>
            <a:r>
              <a:rPr lang="it-IT" sz="2000" dirty="0"/>
              <a:t>per le p.a. che, anche sulla base di previsioni speciali, hanno già codici etici o documenti </a:t>
            </a:r>
            <a:r>
              <a:rPr lang="it-IT" sz="2000" b="1" dirty="0"/>
              <a:t>similari è auspicabile la integrazione di tali testi alla luce delle linee guida (</a:t>
            </a:r>
            <a:r>
              <a:rPr lang="it-IT" sz="2000" dirty="0"/>
              <a:t>problema dei codici dei corpi docenti nelle università</a:t>
            </a:r>
            <a:r>
              <a:rPr lang="it-IT" sz="2000" b="1" dirty="0"/>
              <a:t>)</a:t>
            </a:r>
            <a:r>
              <a:rPr lang="it-IT" sz="2000" dirty="0"/>
              <a:t>; in tutti i casi, </a:t>
            </a:r>
            <a:r>
              <a:rPr lang="it-IT" sz="2000" b="1" dirty="0"/>
              <a:t>si applica il nuovo regime degli effetti e delle responsabilità conseguenti alla violazione delle regole comportamentali </a:t>
            </a:r>
            <a:r>
              <a:rPr lang="it-IT" sz="2000" dirty="0"/>
              <a:t>(co. 3, art. 54, del d.lgs. n. 165 del 2001).</a:t>
            </a:r>
          </a:p>
          <a:p>
            <a:pPr marL="1008063" lvl="1" indent="-285750" algn="just">
              <a:buFont typeface="Wingdings" panose="05000000000000000000" pitchFamily="2" charset="2"/>
              <a:buChar char="Ø"/>
              <a:defRPr/>
            </a:pPr>
            <a:endParaRPr lang="it-IT" sz="2000" dirty="0"/>
          </a:p>
          <a:p>
            <a:pPr marL="1008063" lvl="1" indent="-285750" algn="just">
              <a:buFont typeface="Wingdings" panose="05000000000000000000" pitchFamily="2" charset="2"/>
              <a:buChar char="Ø"/>
              <a:defRPr/>
            </a:pPr>
            <a:r>
              <a:rPr lang="it-IT" sz="2000" dirty="0"/>
              <a:t>per le regioni e gli enti locali la disciplina della vigilanza, monitoraggio e attività formative in materia di codici non deve avvenire sulla base degli indirizzi </a:t>
            </a:r>
            <a:r>
              <a:rPr lang="it-IT" sz="2000" dirty="0" err="1"/>
              <a:t>dell’Anac</a:t>
            </a:r>
            <a:r>
              <a:rPr lang="it-IT" sz="2000" dirty="0"/>
              <a:t> (art. 15, </a:t>
            </a:r>
            <a:r>
              <a:rPr lang="it-IT" sz="2000" dirty="0" err="1"/>
              <a:t>d.P.R.</a:t>
            </a:r>
            <a:r>
              <a:rPr lang="it-IT" sz="2000" dirty="0"/>
              <a:t> n. 62/2013).</a:t>
            </a:r>
          </a:p>
          <a:p>
            <a:pPr>
              <a:defRPr/>
            </a:pPr>
            <a:endParaRPr lang="it-IT" sz="2400" dirty="0"/>
          </a:p>
        </p:txBody>
      </p:sp>
      <p:sp>
        <p:nvSpPr>
          <p:cNvPr id="110595" name="Segnaposto numero diapositiva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C7C65E-8E80-1142-9CDD-01935941896E}" type="slidenum">
              <a:rPr lang="it-IT" sz="1400">
                <a:solidFill>
                  <a:srgbClr val="FFFFFF"/>
                </a:solidFill>
              </a:rPr>
              <a:pPr eaLnBrk="1" hangingPunct="1"/>
              <a:t>23</a:t>
            </a:fld>
            <a:endParaRPr lang="it-IT" sz="1400">
              <a:solidFill>
                <a:srgbClr val="FFFFFF"/>
              </a:solidFill>
            </a:endParaRPr>
          </a:p>
        </p:txBody>
      </p:sp>
      <p:sp>
        <p:nvSpPr>
          <p:cNvPr id="7" name="Titolo 1">
            <a:extLst>
              <a:ext uri="{FF2B5EF4-FFF2-40B4-BE49-F238E27FC236}">
                <a16:creationId xmlns:a16="http://schemas.microsoft.com/office/drawing/2014/main" id="{69E1CF4B-E02F-464C-9162-F72B91A6655E}"/>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1533308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345891" y="819572"/>
            <a:ext cx="8569325" cy="5327650"/>
          </a:xfrm>
        </p:spPr>
        <p:txBody>
          <a:bodyPr>
            <a:normAutofit/>
          </a:bodyPr>
          <a:lstStyle/>
          <a:p>
            <a:pPr marL="84138" lvl="1" indent="0" algn="just">
              <a:buNone/>
              <a:defRPr/>
            </a:pPr>
            <a:endParaRPr lang="it-IT" b="1" i="1" dirty="0">
              <a:solidFill>
                <a:schemeClr val="tx1">
                  <a:lumMod val="85000"/>
                  <a:lumOff val="15000"/>
                </a:schemeClr>
              </a:solidFill>
              <a:cs typeface="Times New Roman"/>
            </a:endParaRPr>
          </a:p>
          <a:p>
            <a:pPr marL="84138" lvl="1" indent="0" algn="just">
              <a:buNone/>
              <a:defRPr/>
            </a:pPr>
            <a:r>
              <a:rPr lang="it-IT" sz="2800" b="1" u="sng" dirty="0">
                <a:solidFill>
                  <a:schemeClr val="tx1">
                    <a:lumMod val="85000"/>
                    <a:lumOff val="15000"/>
                  </a:schemeClr>
                </a:solidFill>
                <a:cs typeface="Times New Roman"/>
              </a:rPr>
              <a:t>Ambito soggettivo di applicazione</a:t>
            </a:r>
            <a:r>
              <a:rPr lang="it-IT" sz="2800" dirty="0">
                <a:solidFill>
                  <a:schemeClr val="tx1">
                    <a:lumMod val="85000"/>
                    <a:lumOff val="15000"/>
                  </a:schemeClr>
                </a:solidFill>
                <a:cs typeface="Times New Roman"/>
              </a:rPr>
              <a:t>: </a:t>
            </a:r>
          </a:p>
          <a:p>
            <a:pPr marL="84138" lvl="1" indent="0" algn="just">
              <a:buNone/>
              <a:defRPr/>
            </a:pPr>
            <a:endParaRPr lang="it-IT" sz="2800" dirty="0">
              <a:solidFill>
                <a:schemeClr val="tx1">
                  <a:lumMod val="85000"/>
                  <a:lumOff val="15000"/>
                </a:schemeClr>
              </a:solidFill>
              <a:cs typeface="Times New Roman"/>
            </a:endParaRPr>
          </a:p>
          <a:p>
            <a:pPr marL="84138" lvl="1" indent="0" algn="just">
              <a:buNone/>
              <a:defRPr/>
            </a:pPr>
            <a:r>
              <a:rPr lang="it-IT" sz="2800" dirty="0">
                <a:solidFill>
                  <a:schemeClr val="tx1">
                    <a:lumMod val="85000"/>
                    <a:lumOff val="15000"/>
                  </a:schemeClr>
                </a:solidFill>
                <a:cs typeface="Times New Roman"/>
              </a:rPr>
              <a:t>all’indicazione dell’ambito soggettivo nel codice si deve aggiungere che dirigenti e dipendenti </a:t>
            </a:r>
            <a:r>
              <a:rPr lang="it-IT" sz="2800" u="sng" dirty="0">
                <a:solidFill>
                  <a:schemeClr val="tx1">
                    <a:lumMod val="85000"/>
                    <a:lumOff val="15000"/>
                  </a:schemeClr>
                </a:solidFill>
                <a:cs typeface="Times New Roman"/>
              </a:rPr>
              <a:t>devono sottoscrivere il codice al momento dell’assunzione in servizio </a:t>
            </a:r>
          </a:p>
          <a:p>
            <a:pPr marL="538162" lvl="2" indent="0" algn="just">
              <a:buNone/>
              <a:defRPr/>
            </a:pPr>
            <a:r>
              <a:rPr lang="it-IT" sz="2800" dirty="0">
                <a:solidFill>
                  <a:schemeClr val="tx1">
                    <a:lumMod val="85000"/>
                    <a:lumOff val="15000"/>
                  </a:schemeClr>
                </a:solidFill>
                <a:cs typeface="Times New Roman"/>
              </a:rPr>
              <a:t>(in genere, copia allegata all’atto/contratto di assunzione – co. 2, art. 54);</a:t>
            </a:r>
          </a:p>
          <a:p>
            <a:pPr lvl="1" algn="just">
              <a:buFont typeface="Arial"/>
              <a:buChar char="•"/>
              <a:defRPr/>
            </a:pPr>
            <a:endParaRPr lang="it-IT" sz="2800" dirty="0">
              <a:solidFill>
                <a:schemeClr val="tx1">
                  <a:lumMod val="85000"/>
                  <a:lumOff val="15000"/>
                </a:schemeClr>
              </a:solidFill>
              <a:cs typeface="Times New Roman"/>
            </a:endParaRPr>
          </a:p>
          <a:p>
            <a:pPr lvl="2" algn="just">
              <a:buFont typeface="Arial"/>
              <a:buChar char="•"/>
              <a:defRPr/>
            </a:pPr>
            <a:endParaRPr lang="it-IT" dirty="0">
              <a:solidFill>
                <a:schemeClr val="tx1">
                  <a:lumMod val="85000"/>
                  <a:lumOff val="15000"/>
                </a:schemeClr>
              </a:solidFill>
              <a:cs typeface="Times New Roman"/>
            </a:endParaRPr>
          </a:p>
          <a:p>
            <a:pPr>
              <a:defRPr/>
            </a:pPr>
            <a:endParaRPr lang="it-IT" dirty="0">
              <a:solidFill>
                <a:schemeClr val="tx1">
                  <a:lumMod val="85000"/>
                  <a:lumOff val="15000"/>
                </a:schemeClr>
              </a:solidFill>
            </a:endParaRPr>
          </a:p>
        </p:txBody>
      </p:sp>
      <p:sp>
        <p:nvSpPr>
          <p:cNvPr id="6" name="Titolo 1">
            <a:extLst>
              <a:ext uri="{FF2B5EF4-FFF2-40B4-BE49-F238E27FC236}">
                <a16:creationId xmlns:a16="http://schemas.microsoft.com/office/drawing/2014/main" id="{30A74F3E-70D5-4B45-AD10-749559651CE3}"/>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3530279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209822" y="1793337"/>
            <a:ext cx="10311617" cy="5472112"/>
          </a:xfrm>
        </p:spPr>
        <p:txBody>
          <a:bodyPr>
            <a:normAutofit/>
          </a:bodyPr>
          <a:lstStyle/>
          <a:p>
            <a:pPr marL="363538" lvl="2" indent="-279400" algn="just">
              <a:buFont typeface="Arial"/>
              <a:buChar char="•"/>
              <a:defRPr/>
            </a:pPr>
            <a:r>
              <a:rPr lang="it-IT" sz="2400" dirty="0">
                <a:solidFill>
                  <a:srgbClr val="000000"/>
                </a:solidFill>
                <a:cs typeface="Times New Roman"/>
              </a:rPr>
              <a:t>Per i consulenti, collaboratori, assistenti negli uffici politici/diretta collaborazione/staff o altri soggetti esterni (incluse persone giuridiche) con cui la p.a. stipula un contratto di collaborazione, lavoro a progetto, prestazione occasionale, la p.a. deve:</a:t>
            </a:r>
          </a:p>
          <a:p>
            <a:pPr marL="0" lvl="1" indent="0" algn="just">
              <a:buNone/>
              <a:defRPr/>
            </a:pPr>
            <a:endParaRPr lang="it-IT" sz="2400" dirty="0">
              <a:solidFill>
                <a:srgbClr val="000000"/>
              </a:solidFill>
              <a:cs typeface="Times New Roman"/>
            </a:endParaRPr>
          </a:p>
          <a:p>
            <a:pPr lvl="1" algn="just">
              <a:buFontTx/>
              <a:buChar char="-"/>
              <a:defRPr/>
            </a:pPr>
            <a:r>
              <a:rPr lang="it-IT" sz="2400" dirty="0">
                <a:solidFill>
                  <a:srgbClr val="000000"/>
                </a:solidFill>
                <a:cs typeface="Times New Roman"/>
              </a:rPr>
              <a:t>allegare il Codice generale e il codice specifico;</a:t>
            </a:r>
          </a:p>
          <a:p>
            <a:pPr marL="301943" lvl="1" indent="0" algn="just">
              <a:buNone/>
              <a:defRPr/>
            </a:pPr>
            <a:endParaRPr lang="it-IT" sz="2400" dirty="0">
              <a:solidFill>
                <a:srgbClr val="000000"/>
              </a:solidFill>
              <a:cs typeface="Times New Roman"/>
            </a:endParaRPr>
          </a:p>
          <a:p>
            <a:pPr lvl="1" algn="just">
              <a:buFontTx/>
              <a:buChar char="-"/>
              <a:defRPr/>
            </a:pPr>
            <a:r>
              <a:rPr lang="it-IT" sz="2400" dirty="0">
                <a:solidFill>
                  <a:srgbClr val="000000"/>
                </a:solidFill>
                <a:cs typeface="Times New Roman"/>
              </a:rPr>
              <a:t>inserire apposita clausola con cui prevedere </a:t>
            </a:r>
            <a:r>
              <a:rPr lang="it-IT" sz="2400" b="1" dirty="0">
                <a:solidFill>
                  <a:srgbClr val="000000"/>
                </a:solidFill>
                <a:cs typeface="Times New Roman"/>
              </a:rPr>
              <a:t>l’obbligo in capo al soggetto contraente di osservare le regole del codice</a:t>
            </a:r>
            <a:r>
              <a:rPr lang="it-IT" sz="2400" dirty="0">
                <a:solidFill>
                  <a:srgbClr val="000000"/>
                </a:solidFill>
                <a:cs typeface="Times New Roman"/>
              </a:rPr>
              <a:t>, avendone preso visione (rinvio all’allegato), e disporre la risoluzione o decadenza del rapporto in caso di violazione di quelle regole ivi contenute applicabili a tali soggetti (e </a:t>
            </a:r>
            <a:r>
              <a:rPr lang="it-IT" sz="2400" b="1" dirty="0">
                <a:solidFill>
                  <a:srgbClr val="000000"/>
                </a:solidFill>
                <a:cs typeface="Times New Roman"/>
              </a:rPr>
              <a:t>che l’amministrazione deve quindi precisare, indicando i relativi articoli, commi</a:t>
            </a:r>
            <a:r>
              <a:rPr lang="it-IT" sz="2400" dirty="0">
                <a:solidFill>
                  <a:srgbClr val="000000"/>
                </a:solidFill>
                <a:cs typeface="Times New Roman"/>
              </a:rPr>
              <a:t>).</a:t>
            </a:r>
          </a:p>
          <a:p>
            <a:pPr>
              <a:defRPr/>
            </a:pPr>
            <a:endParaRPr lang="it-IT" dirty="0"/>
          </a:p>
        </p:txBody>
      </p:sp>
      <p:sp>
        <p:nvSpPr>
          <p:cNvPr id="6" name="Titolo 1">
            <a:extLst>
              <a:ext uri="{FF2B5EF4-FFF2-40B4-BE49-F238E27FC236}">
                <a16:creationId xmlns:a16="http://schemas.microsoft.com/office/drawing/2014/main" id="{AD7078E9-37EF-4909-BBCD-379BA0A4419F}"/>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3903652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egnaposto contenuto 1"/>
          <p:cNvSpPr>
            <a:spLocks noGrp="1"/>
          </p:cNvSpPr>
          <p:nvPr>
            <p:ph idx="1"/>
          </p:nvPr>
        </p:nvSpPr>
        <p:spPr>
          <a:xfrm>
            <a:off x="1713161" y="1673219"/>
            <a:ext cx="8497639" cy="5473031"/>
          </a:xfrm>
        </p:spPr>
        <p:txBody>
          <a:bodyPr>
            <a:normAutofit/>
          </a:bodyPr>
          <a:lstStyle/>
          <a:p>
            <a:pPr marL="88900" lvl="1" indent="0" algn="just">
              <a:buNone/>
            </a:pPr>
            <a:endParaRPr lang="it-IT" sz="2400" dirty="0"/>
          </a:p>
          <a:p>
            <a:pPr marL="88900" lvl="1" indent="0" algn="just">
              <a:buFont typeface="Arial" charset="0"/>
              <a:buChar char="•"/>
            </a:pPr>
            <a:r>
              <a:rPr lang="it-IT" sz="2400" dirty="0">
                <a:solidFill>
                  <a:srgbClr val="000000"/>
                </a:solidFill>
              </a:rPr>
              <a:t> Per i soggetti/società/imprese con cui la p.a. è legata da contratti stipulati a conclusione di procedure ad evidenza pubblica, è necessario </a:t>
            </a:r>
            <a:r>
              <a:rPr lang="it-IT" sz="2400" b="1" dirty="0">
                <a:solidFill>
                  <a:srgbClr val="000000"/>
                </a:solidFill>
              </a:rPr>
              <a:t>aver già inserito (a monte della procedura) in apposito articolo del bando (in genere nelle condizioni di partecipazione) la condizione di accettazione dell’osservanza dei codici (con specificazione degli articoli, commi),</a:t>
            </a:r>
          </a:p>
          <a:p>
            <a:pPr marL="88900" lvl="1" indent="0" algn="just">
              <a:buFont typeface="Arial" charset="0"/>
              <a:buChar char="•"/>
            </a:pPr>
            <a:endParaRPr lang="it-IT" sz="2400" dirty="0">
              <a:solidFill>
                <a:srgbClr val="000000"/>
              </a:solidFill>
            </a:endParaRPr>
          </a:p>
          <a:p>
            <a:pPr marL="635000" lvl="2" indent="-266700" algn="just">
              <a:buFont typeface="Arial" charset="0"/>
              <a:buChar char="•"/>
            </a:pPr>
            <a:r>
              <a:rPr lang="it-IT" sz="2400" dirty="0">
                <a:solidFill>
                  <a:srgbClr val="000000"/>
                </a:solidFill>
              </a:rPr>
              <a:t>la previsione di risoluzione del contratto in caso di violazione,</a:t>
            </a:r>
          </a:p>
          <a:p>
            <a:pPr marL="635000" lvl="2" indent="-266700" algn="just">
              <a:buNone/>
            </a:pPr>
            <a:r>
              <a:rPr lang="it-IT" sz="2400" dirty="0">
                <a:solidFill>
                  <a:srgbClr val="000000"/>
                </a:solidFill>
              </a:rPr>
              <a:t> </a:t>
            </a:r>
          </a:p>
          <a:p>
            <a:pPr marL="635000" lvl="2" indent="-266700" algn="just">
              <a:buFont typeface="Arial" charset="0"/>
              <a:buChar char="•"/>
            </a:pPr>
            <a:r>
              <a:rPr lang="it-IT" sz="2400" dirty="0">
                <a:solidFill>
                  <a:srgbClr val="000000"/>
                </a:solidFill>
              </a:rPr>
              <a:t>inserimento della clausola risolutiva espressa nel contratto.    </a:t>
            </a:r>
          </a:p>
          <a:p>
            <a:pPr marL="88900" lvl="1" indent="0" algn="just">
              <a:buNone/>
            </a:pPr>
            <a:r>
              <a:rPr lang="it-IT" sz="2400" dirty="0"/>
              <a:t>  </a:t>
            </a:r>
            <a:endParaRPr lang="it-IT" sz="2400" dirty="0">
              <a:solidFill>
                <a:srgbClr val="FE8637"/>
              </a:solidFill>
            </a:endParaRPr>
          </a:p>
          <a:p>
            <a:endParaRPr lang="it-IT" sz="2400" dirty="0"/>
          </a:p>
        </p:txBody>
      </p:sp>
      <p:sp>
        <p:nvSpPr>
          <p:cNvPr id="6" name="Titolo 1">
            <a:extLst>
              <a:ext uri="{FF2B5EF4-FFF2-40B4-BE49-F238E27FC236}">
                <a16:creationId xmlns:a16="http://schemas.microsoft.com/office/drawing/2014/main" id="{3CC67140-EF6A-41E0-A83E-44E1CA7F8392}"/>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1018086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85938" y="310345"/>
            <a:ext cx="8424862" cy="5903937"/>
          </a:xfrm>
        </p:spPr>
        <p:txBody>
          <a:bodyPr>
            <a:normAutofit/>
          </a:bodyPr>
          <a:lstStyle/>
          <a:p>
            <a:pPr marL="0" indent="0">
              <a:buNone/>
              <a:defRPr/>
            </a:pPr>
            <a:endParaRPr lang="it-IT" sz="2400" u="sng" dirty="0">
              <a:solidFill>
                <a:srgbClr val="000000"/>
              </a:solidFill>
              <a:cs typeface="Times New Roman"/>
            </a:endParaRPr>
          </a:p>
          <a:p>
            <a:pPr marL="0" indent="0">
              <a:buNone/>
              <a:defRPr/>
            </a:pPr>
            <a:r>
              <a:rPr lang="it-IT" sz="2400" u="sng" dirty="0">
                <a:solidFill>
                  <a:srgbClr val="000000"/>
                </a:solidFill>
                <a:cs typeface="Times New Roman"/>
              </a:rPr>
              <a:t>3) I ruoli: chi fa che cosa</a:t>
            </a:r>
          </a:p>
          <a:p>
            <a:pPr marL="0" indent="0" algn="just">
              <a:buNone/>
              <a:defRPr/>
            </a:pPr>
            <a:r>
              <a:rPr lang="it-IT" b="1" i="1" dirty="0">
                <a:solidFill>
                  <a:srgbClr val="000000"/>
                </a:solidFill>
                <a:cs typeface="Times New Roman"/>
              </a:rPr>
              <a:t>Il Responsabile per la prevenzione della corruzione (e la trasparenza):</a:t>
            </a:r>
          </a:p>
          <a:p>
            <a:pPr marL="704850" algn="just">
              <a:buFont typeface="Wingdings" charset="2"/>
              <a:buChar char="§"/>
              <a:defRPr/>
            </a:pPr>
            <a:r>
              <a:rPr lang="it-IT" dirty="0">
                <a:solidFill>
                  <a:srgbClr val="000000"/>
                </a:solidFill>
                <a:cs typeface="Times New Roman"/>
              </a:rPr>
              <a:t>coordina e cura il procedimento di elaborazione del codice;</a:t>
            </a:r>
          </a:p>
          <a:p>
            <a:pPr marL="704850" algn="just">
              <a:buFont typeface="Wingdings" charset="2"/>
              <a:buChar char="§"/>
              <a:defRPr/>
            </a:pPr>
            <a:r>
              <a:rPr lang="it-IT" dirty="0">
                <a:solidFill>
                  <a:srgbClr val="000000"/>
                </a:solidFill>
                <a:cs typeface="Times New Roman"/>
              </a:rPr>
              <a:t>proposta/predisposizione del testo del codice e coordinamento al suo interno con i profili sanzionatori;</a:t>
            </a:r>
          </a:p>
          <a:p>
            <a:pPr marL="704850" algn="just">
              <a:buFont typeface="Wingdings" charset="2"/>
              <a:buChar char="§"/>
              <a:defRPr/>
            </a:pPr>
            <a:r>
              <a:rPr lang="it-IT" b="1" dirty="0">
                <a:solidFill>
                  <a:srgbClr val="000000"/>
                </a:solidFill>
                <a:cs typeface="Times New Roman"/>
              </a:rPr>
              <a:t>verifica annuale del livello di attuazione del codice (rilevazione numero e tipo delle violazioni; identificazione delle aree in cui si concentra il maggior numero di violazioni; comunicazione dei dati del monitoraggio all’Anac e loro pubblicità sul sito; coordinamento con il programma-ptpc);</a:t>
            </a:r>
          </a:p>
          <a:p>
            <a:pPr marL="704850" algn="just">
              <a:buFont typeface="Wingdings" charset="2"/>
              <a:buChar char="§"/>
              <a:defRPr/>
            </a:pPr>
            <a:r>
              <a:rPr lang="it-IT" dirty="0">
                <a:solidFill>
                  <a:srgbClr val="000000"/>
                </a:solidFill>
                <a:cs typeface="Times New Roman"/>
              </a:rPr>
              <a:t>cura la diffusione del codice;</a:t>
            </a:r>
          </a:p>
          <a:p>
            <a:pPr marL="704850" algn="just">
              <a:buFont typeface="Wingdings" charset="2"/>
              <a:buChar char="§"/>
              <a:defRPr/>
            </a:pPr>
            <a:r>
              <a:rPr lang="it-IT" dirty="0">
                <a:solidFill>
                  <a:srgbClr val="000000"/>
                </a:solidFill>
                <a:cs typeface="Times New Roman"/>
              </a:rPr>
              <a:t>poteri di segnalazione degli illeciti disciplinari; </a:t>
            </a:r>
          </a:p>
          <a:p>
            <a:pPr marL="704850" algn="just">
              <a:buFont typeface="Wingdings" charset="2"/>
              <a:buChar char="§"/>
              <a:defRPr/>
            </a:pPr>
            <a:r>
              <a:rPr lang="it-IT" dirty="0">
                <a:solidFill>
                  <a:srgbClr val="000000"/>
                </a:solidFill>
                <a:cs typeface="Times New Roman"/>
              </a:rPr>
              <a:t>trasmette i dati (di cui sopra) all’OIV per i rilievi in materia di misurazione e valutazione delle </a:t>
            </a:r>
            <a:r>
              <a:rPr lang="it-IT" i="1" dirty="0">
                <a:solidFill>
                  <a:srgbClr val="000000"/>
                </a:solidFill>
                <a:cs typeface="Times New Roman"/>
              </a:rPr>
              <a:t>performance</a:t>
            </a:r>
            <a:r>
              <a:rPr lang="it-IT" dirty="0">
                <a:solidFill>
                  <a:srgbClr val="000000"/>
                </a:solidFill>
                <a:cs typeface="Times New Roman"/>
              </a:rPr>
              <a:t>.</a:t>
            </a:r>
          </a:p>
          <a:p>
            <a:pPr marL="704850" algn="just">
              <a:buFont typeface="Wingdings" charset="2"/>
              <a:buChar char="§"/>
              <a:defRPr/>
            </a:pPr>
            <a:endParaRPr lang="it-IT" sz="2400" dirty="0">
              <a:solidFill>
                <a:srgbClr val="000000"/>
              </a:solidFill>
              <a:cs typeface="Times New Roman"/>
            </a:endParaRPr>
          </a:p>
          <a:p>
            <a:pPr>
              <a:defRPr/>
            </a:pPr>
            <a:endParaRPr lang="it-IT" sz="2400" dirty="0"/>
          </a:p>
        </p:txBody>
      </p:sp>
      <p:sp>
        <p:nvSpPr>
          <p:cNvPr id="6" name="Titolo 1">
            <a:extLst>
              <a:ext uri="{FF2B5EF4-FFF2-40B4-BE49-F238E27FC236}">
                <a16:creationId xmlns:a16="http://schemas.microsoft.com/office/drawing/2014/main" id="{976BAA4B-14D4-4219-863E-E42EDFD071A5}"/>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3790287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03389" y="1282751"/>
            <a:ext cx="8424862" cy="4967287"/>
          </a:xfrm>
        </p:spPr>
        <p:txBody>
          <a:bodyPr>
            <a:normAutofit/>
          </a:bodyPr>
          <a:lstStyle/>
          <a:p>
            <a:pPr marL="0" indent="0">
              <a:buNone/>
              <a:defRPr/>
            </a:pPr>
            <a:r>
              <a:rPr lang="it-IT" b="1" i="1" dirty="0">
                <a:solidFill>
                  <a:schemeClr val="tx1">
                    <a:lumMod val="85000"/>
                    <a:lumOff val="15000"/>
                  </a:schemeClr>
                </a:solidFill>
                <a:cs typeface="Times New Roman"/>
              </a:rPr>
              <a:t>L’Organismo indipendente di valutazione (OIV)</a:t>
            </a:r>
          </a:p>
          <a:p>
            <a:pPr marL="0" indent="0">
              <a:buNone/>
              <a:defRPr/>
            </a:pPr>
            <a:endParaRPr lang="it-IT" sz="800" i="1" dirty="0">
              <a:solidFill>
                <a:schemeClr val="tx1">
                  <a:lumMod val="85000"/>
                  <a:lumOff val="15000"/>
                </a:schemeClr>
              </a:solidFill>
              <a:cs typeface="Times New Roman"/>
            </a:endParaRPr>
          </a:p>
          <a:p>
            <a:pPr marL="544513" indent="-180975" algn="just">
              <a:buFont typeface="Wingdings" charset="2"/>
              <a:buChar char="§"/>
              <a:defRPr/>
            </a:pPr>
            <a:r>
              <a:rPr lang="it-IT" dirty="0">
                <a:solidFill>
                  <a:schemeClr val="tx1">
                    <a:lumMod val="85000"/>
                    <a:lumOff val="15000"/>
                  </a:schemeClr>
                </a:solidFill>
                <a:cs typeface="Times New Roman"/>
              </a:rPr>
              <a:t> emette parere preliminare e obbligatorio nella procedura di adozione del codice;</a:t>
            </a:r>
          </a:p>
          <a:p>
            <a:pPr marL="544513" indent="-180975" algn="just">
              <a:buFont typeface="Wingdings" charset="2"/>
              <a:buChar char="§"/>
              <a:defRPr/>
            </a:pPr>
            <a:r>
              <a:rPr lang="it-IT" dirty="0">
                <a:solidFill>
                  <a:schemeClr val="tx1">
                    <a:lumMod val="85000"/>
                    <a:lumOff val="15000"/>
                  </a:schemeClr>
                </a:solidFill>
                <a:cs typeface="Times New Roman"/>
              </a:rPr>
              <a:t>svolge </a:t>
            </a:r>
            <a:r>
              <a:rPr lang="it-IT" b="1" dirty="0">
                <a:solidFill>
                  <a:schemeClr val="tx1">
                    <a:lumMod val="85000"/>
                    <a:lumOff val="15000"/>
                  </a:schemeClr>
                </a:solidFill>
                <a:cs typeface="Times New Roman"/>
              </a:rPr>
              <a:t>attività di supervisione </a:t>
            </a:r>
            <a:r>
              <a:rPr lang="it-IT" dirty="0">
                <a:solidFill>
                  <a:schemeClr val="tx1">
                    <a:lumMod val="85000"/>
                    <a:lumOff val="15000"/>
                  </a:schemeClr>
                </a:solidFill>
                <a:cs typeface="Times New Roman"/>
              </a:rPr>
              <a:t>sull’applicazione del codice (dati da inserire poi nella Relazione annuale sul funzionamento dei controlli interni);</a:t>
            </a:r>
          </a:p>
          <a:p>
            <a:pPr marL="544513" indent="-180975" algn="just">
              <a:buFont typeface="Wingdings" charset="2"/>
              <a:buChar char="§"/>
              <a:defRPr/>
            </a:pPr>
            <a:r>
              <a:rPr lang="it-IT" dirty="0">
                <a:solidFill>
                  <a:schemeClr val="tx1">
                    <a:lumMod val="85000"/>
                    <a:lumOff val="15000"/>
                  </a:schemeClr>
                </a:solidFill>
                <a:cs typeface="Times New Roman"/>
              </a:rPr>
              <a:t>assicura </a:t>
            </a:r>
            <a:r>
              <a:rPr lang="it-IT" b="1" dirty="0">
                <a:solidFill>
                  <a:schemeClr val="tx1">
                    <a:lumMod val="85000"/>
                    <a:lumOff val="15000"/>
                  </a:schemeClr>
                </a:solidFill>
                <a:cs typeface="Times New Roman"/>
              </a:rPr>
              <a:t>il coordinamento </a:t>
            </a:r>
            <a:r>
              <a:rPr lang="it-IT" dirty="0">
                <a:solidFill>
                  <a:schemeClr val="tx1">
                    <a:lumMod val="85000"/>
                    <a:lumOff val="15000"/>
                  </a:schemeClr>
                </a:solidFill>
                <a:cs typeface="Times New Roman"/>
              </a:rPr>
              <a:t>tra codici e sistemi di misurazione e valutazione</a:t>
            </a:r>
            <a:r>
              <a:rPr lang="it-IT" b="1" dirty="0">
                <a:solidFill>
                  <a:schemeClr val="tx1">
                    <a:lumMod val="85000"/>
                    <a:lumOff val="15000"/>
                  </a:schemeClr>
                </a:solidFill>
                <a:cs typeface="Times New Roman"/>
              </a:rPr>
              <a:t>;</a:t>
            </a:r>
          </a:p>
          <a:p>
            <a:pPr marL="544513" indent="-180975" algn="just">
              <a:buFont typeface="Wingdings" charset="2"/>
              <a:buChar char="§"/>
              <a:defRPr/>
            </a:pPr>
            <a:r>
              <a:rPr lang="it-IT" dirty="0">
                <a:solidFill>
                  <a:schemeClr val="tx1">
                    <a:lumMod val="85000"/>
                    <a:lumOff val="15000"/>
                  </a:schemeClr>
                </a:solidFill>
                <a:cs typeface="Times New Roman"/>
              </a:rPr>
              <a:t>controlla </a:t>
            </a:r>
            <a:r>
              <a:rPr lang="it-IT" b="1" dirty="0">
                <a:solidFill>
                  <a:schemeClr val="tx1">
                    <a:lumMod val="85000"/>
                    <a:lumOff val="15000"/>
                  </a:schemeClr>
                </a:solidFill>
                <a:cs typeface="Times New Roman"/>
              </a:rPr>
              <a:t>l’attuazione e il rispetto </a:t>
            </a:r>
            <a:r>
              <a:rPr lang="it-IT" dirty="0">
                <a:solidFill>
                  <a:schemeClr val="tx1">
                    <a:lumMod val="85000"/>
                    <a:lumOff val="15000"/>
                  </a:schemeClr>
                </a:solidFill>
                <a:cs typeface="Times New Roman"/>
              </a:rPr>
              <a:t>dei codici da parte dei </a:t>
            </a:r>
            <a:r>
              <a:rPr lang="it-IT" b="1" dirty="0">
                <a:solidFill>
                  <a:schemeClr val="tx1">
                    <a:lumMod val="85000"/>
                    <a:lumOff val="15000"/>
                  </a:schemeClr>
                </a:solidFill>
                <a:cs typeface="Times New Roman"/>
              </a:rPr>
              <a:t>dirigenti di vertice</a:t>
            </a:r>
            <a:r>
              <a:rPr lang="it-IT" dirty="0">
                <a:solidFill>
                  <a:schemeClr val="tx1">
                    <a:lumMod val="85000"/>
                    <a:lumOff val="15000"/>
                  </a:schemeClr>
                </a:solidFill>
                <a:cs typeface="Times New Roman"/>
              </a:rPr>
              <a:t>, di cui propone la valutazione annuale.</a:t>
            </a:r>
          </a:p>
          <a:p>
            <a:pPr marL="363538" indent="0">
              <a:buNone/>
              <a:defRPr/>
            </a:pPr>
            <a:r>
              <a:rPr lang="it-IT" dirty="0">
                <a:solidFill>
                  <a:schemeClr val="tx1">
                    <a:lumMod val="85000"/>
                    <a:lumOff val="15000"/>
                  </a:schemeClr>
                </a:solidFill>
                <a:cs typeface="Times New Roman"/>
              </a:rPr>
              <a:t> </a:t>
            </a:r>
          </a:p>
          <a:p>
            <a:pPr marL="544513" indent="-180975">
              <a:buFont typeface="Wingdings" charset="2"/>
              <a:buChar char="§"/>
              <a:defRPr/>
            </a:pPr>
            <a:endParaRPr lang="it-IT" dirty="0">
              <a:solidFill>
                <a:schemeClr val="tx1">
                  <a:lumMod val="85000"/>
                  <a:lumOff val="15000"/>
                </a:schemeClr>
              </a:solidFill>
              <a:cs typeface="Times New Roman"/>
            </a:endParaRPr>
          </a:p>
          <a:p>
            <a:pPr marL="544513" indent="-180975">
              <a:buFont typeface="Wingdings" charset="2"/>
              <a:buChar char="§"/>
              <a:defRPr/>
            </a:pPr>
            <a:endParaRPr lang="it-IT" dirty="0">
              <a:solidFill>
                <a:schemeClr val="tx1">
                  <a:lumMod val="85000"/>
                  <a:lumOff val="15000"/>
                </a:schemeClr>
              </a:solidFill>
              <a:cs typeface="Times New Roman"/>
            </a:endParaRPr>
          </a:p>
          <a:p>
            <a:pPr marL="544513" indent="-180975">
              <a:buFont typeface="Wingdings" charset="2"/>
              <a:buChar char="§"/>
              <a:defRPr/>
            </a:pPr>
            <a:endParaRPr lang="it-IT" dirty="0">
              <a:solidFill>
                <a:schemeClr val="tx1">
                  <a:lumMod val="85000"/>
                  <a:lumOff val="15000"/>
                </a:schemeClr>
              </a:solidFill>
              <a:cs typeface="Times New Roman"/>
            </a:endParaRPr>
          </a:p>
        </p:txBody>
      </p:sp>
      <p:sp>
        <p:nvSpPr>
          <p:cNvPr id="6" name="Titolo 1">
            <a:extLst>
              <a:ext uri="{FF2B5EF4-FFF2-40B4-BE49-F238E27FC236}">
                <a16:creationId xmlns:a16="http://schemas.microsoft.com/office/drawing/2014/main" id="{6BFC9335-F564-44DE-9B11-3EDC4FE44A27}"/>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2926661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03388" y="1125538"/>
            <a:ext cx="8496300" cy="5327650"/>
          </a:xfrm>
        </p:spPr>
        <p:txBody>
          <a:bodyPr>
            <a:normAutofit/>
          </a:bodyPr>
          <a:lstStyle/>
          <a:p>
            <a:pPr marL="0" indent="0">
              <a:buNone/>
              <a:defRPr/>
            </a:pPr>
            <a:r>
              <a:rPr lang="it-IT" b="1" i="1" u="sng" dirty="0">
                <a:solidFill>
                  <a:srgbClr val="000000"/>
                </a:solidFill>
                <a:cs typeface="Times New Roman"/>
              </a:rPr>
              <a:t>Ufficio per i procedimenti disciplinari</a:t>
            </a:r>
          </a:p>
          <a:p>
            <a:pPr marL="0" indent="0">
              <a:buNone/>
              <a:defRPr/>
            </a:pPr>
            <a:endParaRPr lang="it-IT" sz="1800" b="1" i="1" dirty="0">
              <a:solidFill>
                <a:srgbClr val="000000"/>
              </a:solidFill>
              <a:cs typeface="Times New Roman"/>
            </a:endParaRPr>
          </a:p>
          <a:p>
            <a:pPr marL="622300" algn="just">
              <a:buFont typeface="Wingdings" charset="2"/>
              <a:buChar char="§"/>
              <a:defRPr/>
            </a:pPr>
            <a:r>
              <a:rPr lang="it-IT" sz="1700" dirty="0">
                <a:solidFill>
                  <a:srgbClr val="000000"/>
                </a:solidFill>
                <a:cs typeface="Times New Roman"/>
              </a:rPr>
              <a:t>collabora con il Responsabile nella predisposizione del codice;</a:t>
            </a:r>
          </a:p>
          <a:p>
            <a:pPr marL="622300" algn="just">
              <a:buFont typeface="Wingdings" charset="2"/>
              <a:buChar char="§"/>
              <a:defRPr/>
            </a:pPr>
            <a:r>
              <a:rPr lang="it-IT" sz="1700" b="1" dirty="0">
                <a:solidFill>
                  <a:srgbClr val="000000"/>
                </a:solidFill>
                <a:cs typeface="Times New Roman"/>
              </a:rPr>
              <a:t>monitora e vigila sull’applicazione del codice</a:t>
            </a:r>
            <a:r>
              <a:rPr lang="it-IT" sz="1700" dirty="0">
                <a:solidFill>
                  <a:srgbClr val="000000"/>
                </a:solidFill>
                <a:cs typeface="Times New Roman"/>
              </a:rPr>
              <a:t>;</a:t>
            </a:r>
          </a:p>
          <a:p>
            <a:pPr marL="622300" algn="just">
              <a:buFont typeface="Wingdings" charset="2"/>
              <a:buChar char="§"/>
              <a:defRPr/>
            </a:pPr>
            <a:r>
              <a:rPr lang="it-IT" sz="1700" dirty="0">
                <a:solidFill>
                  <a:srgbClr val="000000"/>
                </a:solidFill>
                <a:cs typeface="Times New Roman"/>
              </a:rPr>
              <a:t> svolge la propria attività in raccordo con le previsioni del ptpc;</a:t>
            </a:r>
          </a:p>
          <a:p>
            <a:pPr marL="622300" algn="just">
              <a:buFont typeface="Wingdings" charset="2"/>
              <a:buChar char="§"/>
              <a:defRPr/>
            </a:pPr>
            <a:r>
              <a:rPr lang="it-IT" sz="1700" dirty="0">
                <a:solidFill>
                  <a:srgbClr val="000000"/>
                </a:solidFill>
                <a:cs typeface="Times New Roman"/>
              </a:rPr>
              <a:t>esercita le funzioni disciplinari di cui agli artt. 55 ss. del d.lgs. n. 165/2001: in particolare, attivazione del procedimento disciplinare nei casi più gravi; istruzione e cura del procedimento; valutazione dell’illecito e irrogazione delle sanzioni;</a:t>
            </a:r>
          </a:p>
          <a:p>
            <a:pPr marL="622300" algn="just">
              <a:buFont typeface="Wingdings" charset="2"/>
              <a:buChar char="§"/>
              <a:defRPr/>
            </a:pPr>
            <a:r>
              <a:rPr lang="it-IT" sz="1700" dirty="0">
                <a:solidFill>
                  <a:srgbClr val="000000"/>
                </a:solidFill>
                <a:cs typeface="Times New Roman"/>
              </a:rPr>
              <a:t>cura l’aggiornamento del codice; </a:t>
            </a:r>
          </a:p>
          <a:p>
            <a:pPr marL="622300" algn="just">
              <a:buFont typeface="Wingdings" charset="2"/>
              <a:buChar char="§"/>
              <a:defRPr/>
            </a:pPr>
            <a:r>
              <a:rPr lang="it-IT" sz="1700" dirty="0">
                <a:solidFill>
                  <a:srgbClr val="000000"/>
                </a:solidFill>
                <a:cs typeface="Times New Roman"/>
              </a:rPr>
              <a:t>esamina le segnalazioni di violazione dei codici;</a:t>
            </a:r>
          </a:p>
          <a:p>
            <a:pPr marL="622300" algn="just">
              <a:buFont typeface="Wingdings" charset="2"/>
              <a:buChar char="§"/>
              <a:defRPr/>
            </a:pPr>
            <a:r>
              <a:rPr lang="it-IT" sz="1700" dirty="0">
                <a:solidFill>
                  <a:srgbClr val="000000"/>
                </a:solidFill>
                <a:cs typeface="Times New Roman"/>
              </a:rPr>
              <a:t>raccoglie i dati sulle condotte illecite accertate e sanzionate (assicurando le tutele di cui all’art. 54 bis del d.lgs. n. 165/2001);</a:t>
            </a:r>
          </a:p>
          <a:p>
            <a:pPr marL="622300" algn="just">
              <a:buFont typeface="Wingdings" charset="2"/>
              <a:buChar char="§"/>
              <a:defRPr/>
            </a:pPr>
            <a:r>
              <a:rPr lang="it-IT" sz="1700" dirty="0">
                <a:solidFill>
                  <a:srgbClr val="000000"/>
                </a:solidFill>
                <a:cs typeface="Times New Roman"/>
              </a:rPr>
              <a:t>può consultare l’Anac ai fini dell’attivazione del procedimento</a:t>
            </a:r>
            <a:r>
              <a:rPr lang="it-IT" sz="1700" dirty="0">
                <a:cs typeface="Times New Roman"/>
              </a:rPr>
              <a:t>.</a:t>
            </a:r>
          </a:p>
          <a:p>
            <a:pPr marL="622300" algn="just">
              <a:buFont typeface="Wingdings" charset="2"/>
              <a:buChar char="§"/>
              <a:defRPr/>
            </a:pPr>
            <a:endParaRPr lang="it-IT" dirty="0">
              <a:cs typeface="Times New Roman"/>
            </a:endParaRPr>
          </a:p>
          <a:p>
            <a:pPr marL="622300" algn="just">
              <a:buFont typeface="Wingdings" charset="2"/>
              <a:buChar char="§"/>
              <a:defRPr/>
            </a:pPr>
            <a:endParaRPr lang="it-IT" dirty="0">
              <a:cs typeface="Times New Roman"/>
            </a:endParaRPr>
          </a:p>
        </p:txBody>
      </p:sp>
      <p:sp>
        <p:nvSpPr>
          <p:cNvPr id="6" name="Titolo 1">
            <a:extLst>
              <a:ext uri="{FF2B5EF4-FFF2-40B4-BE49-F238E27FC236}">
                <a16:creationId xmlns:a16="http://schemas.microsoft.com/office/drawing/2014/main" id="{2639DC21-38CA-4F20-8BAB-2DA0B749F309}"/>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397472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129750-FA43-40A6-A543-DBF033F73D21}"/>
              </a:ext>
            </a:extLst>
          </p:cNvPr>
          <p:cNvSpPr>
            <a:spLocks noGrp="1"/>
          </p:cNvSpPr>
          <p:nvPr>
            <p:ph type="title"/>
          </p:nvPr>
        </p:nvSpPr>
        <p:spPr>
          <a:xfrm>
            <a:off x="1097280" y="286603"/>
            <a:ext cx="10058400" cy="824745"/>
          </a:xfrm>
        </p:spPr>
        <p:txBody>
          <a:bodyPr>
            <a:normAutofit/>
          </a:bodyPr>
          <a:lstStyle/>
          <a:p>
            <a:pPr algn="ctr"/>
            <a:r>
              <a:rPr lang="it-IT" sz="3600" dirty="0"/>
              <a:t>La disciplina del conflitto di interessi - nozione</a:t>
            </a:r>
          </a:p>
        </p:txBody>
      </p:sp>
      <p:sp>
        <p:nvSpPr>
          <p:cNvPr id="3" name="Segnaposto contenuto 2">
            <a:extLst>
              <a:ext uri="{FF2B5EF4-FFF2-40B4-BE49-F238E27FC236}">
                <a16:creationId xmlns:a16="http://schemas.microsoft.com/office/drawing/2014/main" id="{97795CFF-1038-48A9-8D44-99CB4EA8D3D7}"/>
              </a:ext>
            </a:extLst>
          </p:cNvPr>
          <p:cNvSpPr>
            <a:spLocks noGrp="1"/>
          </p:cNvSpPr>
          <p:nvPr>
            <p:ph idx="1"/>
          </p:nvPr>
        </p:nvSpPr>
        <p:spPr>
          <a:xfrm>
            <a:off x="1097280" y="1730326"/>
            <a:ext cx="10058400" cy="4138768"/>
          </a:xfrm>
        </p:spPr>
        <p:txBody>
          <a:bodyPr>
            <a:normAutofit fontScale="92500" lnSpcReduction="20000"/>
          </a:bodyPr>
          <a:lstStyle/>
          <a:p>
            <a:pPr algn="just">
              <a:lnSpc>
                <a:spcPct val="100000"/>
              </a:lnSpc>
            </a:pPr>
            <a:r>
              <a:rPr lang="it-IT" dirty="0"/>
              <a:t>La </a:t>
            </a:r>
            <a:r>
              <a:rPr lang="it-IT" b="1" dirty="0"/>
              <a:t>tutela a</a:t>
            </a:r>
            <a:r>
              <a:rPr lang="it-IT" dirty="0"/>
              <a:t>nticipatoria di </a:t>
            </a:r>
            <a:r>
              <a:rPr lang="it-IT" b="1" dirty="0"/>
              <a:t>fenomeni corruttivi </a:t>
            </a:r>
            <a:r>
              <a:rPr lang="it-IT" dirty="0"/>
              <a:t>si realizza </a:t>
            </a:r>
            <a:r>
              <a:rPr lang="it-IT" b="1" dirty="0"/>
              <a:t>anche</a:t>
            </a:r>
            <a:r>
              <a:rPr lang="it-IT" dirty="0"/>
              <a:t> attraverso la individuazione e la gestione del </a:t>
            </a:r>
            <a:r>
              <a:rPr lang="it-IT" b="1" dirty="0"/>
              <a:t>conflitto di interessi</a:t>
            </a:r>
            <a:r>
              <a:rPr lang="it-IT" dirty="0"/>
              <a:t>. La situazione di conflitto di interessi si configura laddove la cura dell’interesse pubblico cui è preposto il funzionario potrebbe essere deviata per favorire il soddisfacimento </a:t>
            </a:r>
            <a:r>
              <a:rPr lang="it-IT" b="1" dirty="0"/>
              <a:t>di interessi contrapposti di cui sia titolare il medesimo funzionario</a:t>
            </a:r>
            <a:r>
              <a:rPr lang="it-IT" dirty="0"/>
              <a:t> </a:t>
            </a:r>
            <a:r>
              <a:rPr lang="it-IT" b="1" dirty="0"/>
              <a:t>direttamente o indirettamente. </a:t>
            </a:r>
          </a:p>
          <a:p>
            <a:pPr algn="just">
              <a:lnSpc>
                <a:spcPct val="100000"/>
              </a:lnSpc>
            </a:pPr>
            <a:r>
              <a:rPr lang="it-IT" dirty="0"/>
              <a:t>Si tratta dunque di una condizione che determina il rischio di comportamenti dannosi per l’amministrazione, a prescindere che ad essa segua o meno una condotta impropria. Occorre tener presente che le disposizioni sul conflitto di interessi, nel prosieguo specificate, fanno riferimento a </a:t>
            </a:r>
            <a:r>
              <a:rPr lang="it-IT" b="1" dirty="0"/>
              <a:t>un’accezione ampia attribuendo rilievo a qualsiasi posizione che potenzialmente possa minare il corretto agire amministrativo</a:t>
            </a:r>
            <a:r>
              <a:rPr lang="it-IT" dirty="0"/>
              <a:t> e compromettere, anche in astratto, l’imparzialità richiesta al dipendente pubblico nell’esercizio del potere decisionale. </a:t>
            </a:r>
          </a:p>
          <a:p>
            <a:pPr algn="just">
              <a:lnSpc>
                <a:spcPct val="100000"/>
              </a:lnSpc>
            </a:pPr>
            <a:r>
              <a:rPr lang="it-IT" dirty="0"/>
              <a:t>Pertanto alle situazioni palesi di conflitto di interessi reale e concreto, che sono quelle esplicitate all’art. 7 e all’art. 14 del </a:t>
            </a:r>
            <a:r>
              <a:rPr lang="it-IT" dirty="0">
                <a:hlinkClick r:id="rId2"/>
              </a:rPr>
              <a:t>d.P.R. n. 62 del 2013</a:t>
            </a:r>
            <a:r>
              <a:rPr lang="it-IT" dirty="0"/>
              <a:t>, si aggiungono quelle di </a:t>
            </a:r>
            <a:r>
              <a:rPr lang="it-IT" b="1" dirty="0"/>
              <a:t>potenziale conflitto </a:t>
            </a:r>
            <a:r>
              <a:rPr lang="it-IT" dirty="0"/>
              <a:t>che, seppure non tipizzate, potrebbero essere idonee a interferire con lo svolgimento dei doveri pubblici e inquinare l’imparzialità amministrativa o l’immagine imparziale del potere pubblico.  </a:t>
            </a:r>
          </a:p>
        </p:txBody>
      </p:sp>
      <p:sp>
        <p:nvSpPr>
          <p:cNvPr id="4" name="CasellaDiTesto 3">
            <a:extLst>
              <a:ext uri="{FF2B5EF4-FFF2-40B4-BE49-F238E27FC236}">
                <a16:creationId xmlns:a16="http://schemas.microsoft.com/office/drawing/2014/main" id="{3F60DA49-8068-4C49-9EEB-42C7C6520B07}"/>
              </a:ext>
            </a:extLst>
          </p:cNvPr>
          <p:cNvSpPr txBox="1"/>
          <p:nvPr/>
        </p:nvSpPr>
        <p:spPr>
          <a:xfrm>
            <a:off x="5181600" y="5989101"/>
            <a:ext cx="6400800" cy="307777"/>
          </a:xfrm>
          <a:prstGeom prst="rect">
            <a:avLst/>
          </a:prstGeom>
          <a:noFill/>
        </p:spPr>
        <p:txBody>
          <a:bodyPr wrap="square" rtlCol="0">
            <a:spAutoFit/>
          </a:bodyPr>
          <a:lstStyle/>
          <a:p>
            <a:r>
              <a:rPr lang="it-IT" sz="1400" i="1" dirty="0"/>
              <a:t>Fonte: ANAC, Autorità Nazionale Anticorruzione </a:t>
            </a:r>
            <a:r>
              <a:rPr lang="it-IT" sz="1400" i="1" dirty="0" err="1"/>
              <a:t>Working</a:t>
            </a:r>
            <a:r>
              <a:rPr lang="it-IT" sz="1400" i="1" dirty="0"/>
              <a:t> Paper, 3 - 2020</a:t>
            </a:r>
          </a:p>
        </p:txBody>
      </p:sp>
    </p:spTree>
    <p:extLst>
      <p:ext uri="{BB962C8B-B14F-4D97-AF65-F5344CB8AC3E}">
        <p14:creationId xmlns:p14="http://schemas.microsoft.com/office/powerpoint/2010/main" val="1933494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04911" y="1103998"/>
            <a:ext cx="9668497" cy="5616476"/>
          </a:xfrm>
        </p:spPr>
        <p:txBody>
          <a:bodyPr>
            <a:normAutofit/>
          </a:bodyPr>
          <a:lstStyle/>
          <a:p>
            <a:pPr marL="0" indent="0">
              <a:buNone/>
              <a:defRPr/>
            </a:pPr>
            <a:r>
              <a:rPr lang="it-IT" b="1" i="1" dirty="0">
                <a:solidFill>
                  <a:srgbClr val="000000"/>
                </a:solidFill>
                <a:cs typeface="Times New Roman"/>
              </a:rPr>
              <a:t>	</a:t>
            </a:r>
            <a:r>
              <a:rPr lang="it-IT" b="1" i="1" u="sng" dirty="0">
                <a:solidFill>
                  <a:srgbClr val="000000"/>
                </a:solidFill>
                <a:cs typeface="Times New Roman"/>
              </a:rPr>
              <a:t>Dirigenti</a:t>
            </a:r>
          </a:p>
          <a:p>
            <a:pPr marL="179388" indent="85725">
              <a:buNone/>
              <a:defRPr/>
            </a:pPr>
            <a:endParaRPr lang="it-IT" i="1" dirty="0">
              <a:solidFill>
                <a:srgbClr val="000000"/>
              </a:solidFill>
              <a:cs typeface="Times New Roman"/>
            </a:endParaRPr>
          </a:p>
          <a:p>
            <a:pPr marL="179388" indent="85725" algn="just">
              <a:buFont typeface="Wingdings" charset="2"/>
              <a:buChar char="§"/>
              <a:defRPr/>
            </a:pPr>
            <a:r>
              <a:rPr lang="it-IT" dirty="0">
                <a:solidFill>
                  <a:srgbClr val="000000"/>
                </a:solidFill>
                <a:cs typeface="Times New Roman"/>
              </a:rPr>
              <a:t> </a:t>
            </a:r>
            <a:r>
              <a:rPr lang="it-IT" b="1" dirty="0">
                <a:solidFill>
                  <a:srgbClr val="000000"/>
                </a:solidFill>
                <a:cs typeface="Times New Roman"/>
              </a:rPr>
              <a:t>vigilano sull’applicazione del codice</a:t>
            </a:r>
            <a:r>
              <a:rPr lang="it-IT" dirty="0">
                <a:solidFill>
                  <a:srgbClr val="000000"/>
                </a:solidFill>
                <a:cs typeface="Times New Roman"/>
              </a:rPr>
              <a:t>;</a:t>
            </a:r>
          </a:p>
          <a:p>
            <a:pPr marL="179388" indent="85725" algn="just">
              <a:buFont typeface="Wingdings" charset="2"/>
              <a:buChar char="§"/>
              <a:defRPr/>
            </a:pPr>
            <a:r>
              <a:rPr lang="it-IT" dirty="0">
                <a:solidFill>
                  <a:srgbClr val="000000"/>
                </a:solidFill>
                <a:cs typeface="Times New Roman"/>
              </a:rPr>
              <a:t> promuovono e accertano la conoscenza dei contenuti del codice da parte dei dipendenti della struttura di cui sono titolari;</a:t>
            </a:r>
          </a:p>
          <a:p>
            <a:pPr marL="179388" indent="85725" algn="just">
              <a:buFont typeface="Wingdings" charset="2"/>
              <a:buChar char="§"/>
              <a:defRPr/>
            </a:pPr>
            <a:r>
              <a:rPr lang="it-IT" dirty="0">
                <a:solidFill>
                  <a:srgbClr val="000000"/>
                </a:solidFill>
                <a:cs typeface="Times New Roman"/>
              </a:rPr>
              <a:t> si preoccupano della formazione e dell’aggiornamento dei dipendenti in materia di integrità;</a:t>
            </a:r>
          </a:p>
          <a:p>
            <a:pPr marL="179388" indent="85725" algn="just">
              <a:buFont typeface="Wingdings" charset="2"/>
              <a:buChar char="§"/>
              <a:defRPr/>
            </a:pPr>
            <a:r>
              <a:rPr lang="it-IT" dirty="0">
                <a:solidFill>
                  <a:srgbClr val="000000"/>
                </a:solidFill>
                <a:cs typeface="Times New Roman"/>
              </a:rPr>
              <a:t> svolgono le </a:t>
            </a:r>
            <a:r>
              <a:rPr lang="it-IT" b="1" dirty="0">
                <a:solidFill>
                  <a:srgbClr val="000000"/>
                </a:solidFill>
                <a:cs typeface="Times New Roman"/>
              </a:rPr>
              <a:t>funzioni disciplinari </a:t>
            </a:r>
            <a:r>
              <a:rPr lang="it-IT" dirty="0">
                <a:solidFill>
                  <a:srgbClr val="000000"/>
                </a:solidFill>
                <a:cs typeface="Times New Roman"/>
              </a:rPr>
              <a:t>di cui al d.lgs. n. 165/2001: attivano i procedimenti disciplinari per i casi meno gravi, in cui possono irrogare anche le relative sanzioni (art. 55 bis);</a:t>
            </a:r>
          </a:p>
          <a:p>
            <a:pPr marL="179388" indent="85725" algn="just">
              <a:buFont typeface="Wingdings" charset="2"/>
              <a:buChar char="§"/>
              <a:defRPr/>
            </a:pPr>
            <a:r>
              <a:rPr lang="it-IT" dirty="0">
                <a:solidFill>
                  <a:srgbClr val="000000"/>
                </a:solidFill>
                <a:cs typeface="Times New Roman"/>
              </a:rPr>
              <a:t> n.b. </a:t>
            </a:r>
            <a:r>
              <a:rPr lang="it-IT" b="1" dirty="0">
                <a:solidFill>
                  <a:srgbClr val="000000"/>
                </a:solidFill>
                <a:cs typeface="Times New Roman"/>
              </a:rPr>
              <a:t>il controllo sul rispetto dei codici da parte dei dirigenti, nonché sulla mancata vigilanza da parte di questi ultimi sull’attuazione dei codici presso le loro strutture, è svolto dal “</a:t>
            </a:r>
            <a:r>
              <a:rPr lang="it-IT" b="1" i="1" dirty="0">
                <a:solidFill>
                  <a:srgbClr val="000000"/>
                </a:solidFill>
                <a:cs typeface="Times New Roman"/>
              </a:rPr>
              <a:t>soggetto sovraordinato che attribuisce gli obiettivi ai fini della misurazione e valutazione della performance,</a:t>
            </a:r>
            <a:r>
              <a:rPr lang="it-IT" i="1" dirty="0">
                <a:solidFill>
                  <a:srgbClr val="000000"/>
                </a:solidFill>
                <a:cs typeface="Times New Roman"/>
              </a:rPr>
              <a:t> con la conseguente incidenza sulla determinazione ed erogazione della retribuzione di risultato</a:t>
            </a:r>
            <a:r>
              <a:rPr lang="it-IT" dirty="0">
                <a:solidFill>
                  <a:srgbClr val="000000"/>
                </a:solidFill>
                <a:cs typeface="Times New Roman"/>
              </a:rPr>
              <a:t>” (delibera </a:t>
            </a:r>
            <a:r>
              <a:rPr lang="it-IT" dirty="0" err="1">
                <a:solidFill>
                  <a:srgbClr val="000000"/>
                </a:solidFill>
                <a:cs typeface="Times New Roman"/>
              </a:rPr>
              <a:t>Anac</a:t>
            </a:r>
            <a:r>
              <a:rPr lang="it-IT" dirty="0">
                <a:solidFill>
                  <a:srgbClr val="000000"/>
                </a:solidFill>
                <a:cs typeface="Times New Roman"/>
              </a:rPr>
              <a:t> n. 177/2020). </a:t>
            </a:r>
          </a:p>
          <a:p>
            <a:pPr indent="-7938" algn="just">
              <a:buFont typeface="Wingdings" charset="2"/>
              <a:buChar char="§"/>
              <a:defRPr/>
            </a:pPr>
            <a:endParaRPr lang="it-IT" dirty="0">
              <a:cs typeface="Times New Roman"/>
            </a:endParaRPr>
          </a:p>
          <a:p>
            <a:pPr indent="-7938" algn="just">
              <a:buFont typeface="Wingdings" charset="2"/>
              <a:buChar char="§"/>
              <a:defRPr/>
            </a:pPr>
            <a:endParaRPr lang="it-IT" dirty="0">
              <a:cs typeface="Times New Roman"/>
            </a:endParaRPr>
          </a:p>
          <a:p>
            <a:pPr marL="0" indent="0" algn="just">
              <a:buNone/>
              <a:defRPr/>
            </a:pPr>
            <a:endParaRPr lang="it-IT" i="1" dirty="0">
              <a:cs typeface="Times New Roman"/>
            </a:endParaRPr>
          </a:p>
        </p:txBody>
      </p:sp>
      <p:sp>
        <p:nvSpPr>
          <p:cNvPr id="6" name="Titolo 1">
            <a:extLst>
              <a:ext uri="{FF2B5EF4-FFF2-40B4-BE49-F238E27FC236}">
                <a16:creationId xmlns:a16="http://schemas.microsoft.com/office/drawing/2014/main" id="{9E2D933F-0427-4FB1-9E29-458D8B05F793}"/>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2981522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643062" y="696721"/>
            <a:ext cx="8567738" cy="5419265"/>
          </a:xfrm>
        </p:spPr>
        <p:txBody>
          <a:bodyPr>
            <a:normAutofit/>
          </a:bodyPr>
          <a:lstStyle/>
          <a:p>
            <a:pPr marL="0" indent="0">
              <a:buNone/>
              <a:defRPr/>
            </a:pPr>
            <a:endParaRPr lang="it-IT" sz="1800" u="sng" dirty="0">
              <a:solidFill>
                <a:srgbClr val="000000"/>
              </a:solidFill>
              <a:cs typeface="Times New Roman"/>
            </a:endParaRPr>
          </a:p>
          <a:p>
            <a:pPr marL="0" indent="0">
              <a:buNone/>
              <a:defRPr/>
            </a:pPr>
            <a:r>
              <a:rPr lang="it-IT" sz="1800" b="1" u="sng" dirty="0">
                <a:solidFill>
                  <a:srgbClr val="000000"/>
                </a:solidFill>
                <a:cs typeface="Times New Roman"/>
              </a:rPr>
              <a:t>Effetti</a:t>
            </a:r>
            <a:r>
              <a:rPr lang="it-IT" sz="1800" b="1" dirty="0">
                <a:solidFill>
                  <a:srgbClr val="000000"/>
                </a:solidFill>
                <a:cs typeface="Times New Roman"/>
              </a:rPr>
              <a:t>: </a:t>
            </a:r>
          </a:p>
          <a:p>
            <a:pPr marL="0" indent="0">
              <a:buNone/>
              <a:defRPr/>
            </a:pPr>
            <a:endParaRPr lang="it-IT" sz="1800" dirty="0">
              <a:solidFill>
                <a:srgbClr val="000000"/>
              </a:solidFill>
              <a:cs typeface="Times New Roman"/>
            </a:endParaRPr>
          </a:p>
          <a:p>
            <a:pPr indent="-6350" algn="just">
              <a:buNone/>
              <a:defRPr/>
            </a:pPr>
            <a:r>
              <a:rPr lang="it-IT" sz="1800" dirty="0">
                <a:solidFill>
                  <a:srgbClr val="000000"/>
                </a:solidFill>
                <a:cs typeface="Times New Roman"/>
              </a:rPr>
              <a:t>- la violazione di ciascuna regola dei codici </a:t>
            </a:r>
            <a:r>
              <a:rPr lang="it-IT" sz="1800" b="1" dirty="0">
                <a:solidFill>
                  <a:srgbClr val="000000"/>
                </a:solidFill>
                <a:cs typeface="Times New Roman"/>
              </a:rPr>
              <a:t>costituisce di per sé infrazione rilevante sul piano disciplinare</a:t>
            </a:r>
            <a:r>
              <a:rPr lang="it-IT" sz="1800" dirty="0">
                <a:solidFill>
                  <a:srgbClr val="000000"/>
                </a:solidFill>
                <a:cs typeface="Times New Roman"/>
              </a:rPr>
              <a:t>; </a:t>
            </a:r>
          </a:p>
          <a:p>
            <a:pPr indent="-6350" algn="just">
              <a:buNone/>
              <a:defRPr/>
            </a:pPr>
            <a:r>
              <a:rPr lang="it-IT" sz="1800" dirty="0">
                <a:solidFill>
                  <a:srgbClr val="000000"/>
                </a:solidFill>
                <a:cs typeface="Times New Roman"/>
              </a:rPr>
              <a:t>- l’amministrazione può specificare, in corrispondenza di ciascuna infrazione, il tipo e l’entità della sanzione disciplinare applicabile, individuata tra quelle previste dalla legge, dai regolamenti e dai contratti collettivi, oltre a quelle espulsive nei casi indicati dai co. 2 e 3 dell’art. 16 del codice generale (delibera </a:t>
            </a:r>
            <a:r>
              <a:rPr lang="it-IT" sz="1800" dirty="0" err="1">
                <a:solidFill>
                  <a:srgbClr val="000000"/>
                </a:solidFill>
                <a:cs typeface="Times New Roman"/>
              </a:rPr>
              <a:t>Anac</a:t>
            </a:r>
            <a:r>
              <a:rPr lang="it-IT" sz="1800" dirty="0">
                <a:solidFill>
                  <a:srgbClr val="000000"/>
                </a:solidFill>
                <a:cs typeface="Times New Roman"/>
              </a:rPr>
              <a:t> n. 75 del 2013); </a:t>
            </a:r>
          </a:p>
          <a:p>
            <a:pPr marL="266700" indent="0" algn="just">
              <a:buNone/>
              <a:defRPr/>
            </a:pPr>
            <a:r>
              <a:rPr lang="it-IT" sz="1800" dirty="0">
                <a:solidFill>
                  <a:srgbClr val="000000"/>
                </a:solidFill>
                <a:cs typeface="Times New Roman"/>
              </a:rPr>
              <a:t>- oltre agli effetti di natura disciplinare, penale, civile, amministrativo e contabile, tali violazioni rilevano, anche in ordine alla misurazione e valutazione della </a:t>
            </a:r>
            <a:r>
              <a:rPr lang="it-IT" sz="1800" i="1" dirty="0">
                <a:solidFill>
                  <a:srgbClr val="000000"/>
                </a:solidFill>
                <a:cs typeface="Times New Roman"/>
              </a:rPr>
              <a:t>performance </a:t>
            </a:r>
            <a:r>
              <a:rPr lang="it-IT" sz="1800" dirty="0">
                <a:solidFill>
                  <a:srgbClr val="000000"/>
                </a:solidFill>
                <a:cs typeface="Times New Roman"/>
              </a:rPr>
              <a:t>(delibera </a:t>
            </a:r>
            <a:r>
              <a:rPr lang="it-IT" sz="1800" dirty="0" err="1">
                <a:solidFill>
                  <a:srgbClr val="000000"/>
                </a:solidFill>
                <a:cs typeface="Times New Roman"/>
              </a:rPr>
              <a:t>Anac</a:t>
            </a:r>
            <a:r>
              <a:rPr lang="it-IT" sz="1800" dirty="0">
                <a:solidFill>
                  <a:srgbClr val="000000"/>
                </a:solidFill>
                <a:cs typeface="Times New Roman"/>
              </a:rPr>
              <a:t> n. 177 del 2020);</a:t>
            </a:r>
            <a:r>
              <a:rPr lang="it-IT" sz="1800" i="1" dirty="0">
                <a:solidFill>
                  <a:srgbClr val="000000"/>
                </a:solidFill>
                <a:cs typeface="Times New Roman"/>
              </a:rPr>
              <a:t> </a:t>
            </a:r>
            <a:r>
              <a:rPr lang="it-IT" sz="1800" dirty="0">
                <a:solidFill>
                  <a:srgbClr val="000000"/>
                </a:solidFill>
                <a:cs typeface="Times New Roman"/>
              </a:rPr>
              <a:t>   </a:t>
            </a:r>
          </a:p>
          <a:p>
            <a:pPr marL="266700" indent="0" algn="just">
              <a:buNone/>
              <a:defRPr/>
            </a:pPr>
            <a:r>
              <a:rPr lang="it-IT" sz="1800" dirty="0">
                <a:solidFill>
                  <a:srgbClr val="000000"/>
                </a:solidFill>
                <a:cs typeface="Times New Roman"/>
              </a:rPr>
              <a:t>- il Ministro per la p.a., sentita l’Anac, controlla la conformità di atti e comportamenti dei funzionari pubblici ai codici (d.l. n. 69/2013, conv. in l. n. 98/2013).    </a:t>
            </a:r>
          </a:p>
          <a:p>
            <a:pPr marL="177800" indent="0" algn="just">
              <a:buNone/>
              <a:defRPr/>
            </a:pPr>
            <a:endParaRPr lang="it-IT" sz="1800" dirty="0"/>
          </a:p>
          <a:p>
            <a:pPr>
              <a:buFont typeface="Wingdings" charset="2"/>
              <a:buChar char="v"/>
              <a:defRPr/>
            </a:pPr>
            <a:endParaRPr lang="it-IT" sz="1800" dirty="0"/>
          </a:p>
        </p:txBody>
      </p:sp>
      <p:sp>
        <p:nvSpPr>
          <p:cNvPr id="118787" name="Segnaposto numero diapositiva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044D77-7080-B646-907D-4AA370FEBB21}" type="slidenum">
              <a:rPr lang="it-IT" sz="1400">
                <a:solidFill>
                  <a:srgbClr val="FFFFFF"/>
                </a:solidFill>
              </a:rPr>
              <a:pPr eaLnBrk="1" hangingPunct="1"/>
              <a:t>31</a:t>
            </a:fld>
            <a:endParaRPr lang="it-IT" sz="1400">
              <a:solidFill>
                <a:srgbClr val="FFFFFF"/>
              </a:solidFill>
            </a:endParaRPr>
          </a:p>
        </p:txBody>
      </p:sp>
      <p:sp>
        <p:nvSpPr>
          <p:cNvPr id="7" name="Titolo 1">
            <a:extLst>
              <a:ext uri="{FF2B5EF4-FFF2-40B4-BE49-F238E27FC236}">
                <a16:creationId xmlns:a16="http://schemas.microsoft.com/office/drawing/2014/main" id="{8D9378D7-32BD-42B3-BA3D-771FCC41834C}"/>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3800616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739516" y="860720"/>
            <a:ext cx="8496944" cy="5997280"/>
          </a:xfrm>
        </p:spPr>
        <p:txBody>
          <a:bodyPr>
            <a:normAutofit/>
          </a:bodyPr>
          <a:lstStyle/>
          <a:p>
            <a:r>
              <a:rPr lang="it-IT" b="1" dirty="0"/>
              <a:t>I casi (esclusivi) di applicazione delle sanzioni espulsive (oltre al 55 quater):</a:t>
            </a:r>
          </a:p>
          <a:p>
            <a:pPr marL="0" indent="0">
              <a:buNone/>
            </a:pPr>
            <a:endParaRPr lang="it-IT" dirty="0"/>
          </a:p>
          <a:p>
            <a:pPr marL="266700" indent="-266700" algn="just">
              <a:buFont typeface="Arial" panose="020B0604020202020204" pitchFamily="34" charset="0"/>
              <a:buChar char="•"/>
            </a:pPr>
            <a:r>
              <a:rPr lang="it-IT" dirty="0"/>
              <a:t>Violazione delle regole in materia di ricezione dei regali  qualora concorrano la non modicità del valore del regalo o delle altre utilità e l'immediata correlazione di questi ultimi con il compimento di un atto o di un'attività tipici dell'ufficio;</a:t>
            </a:r>
          </a:p>
          <a:p>
            <a:pPr marL="266700" indent="-266700" algn="just">
              <a:buFont typeface="Arial" panose="020B0604020202020204" pitchFamily="34" charset="0"/>
              <a:buChar char="•"/>
            </a:pPr>
            <a:r>
              <a:rPr lang="it-IT" dirty="0"/>
              <a:t>Costrizione di altri dipendenti alla partecipazione ad associazioni/organizzazioni con pressioni o promesse di vantaggi;</a:t>
            </a:r>
          </a:p>
          <a:p>
            <a:pPr marL="266700" indent="-266700" algn="just">
              <a:buFont typeface="Arial" panose="020B0604020202020204" pitchFamily="34" charset="0"/>
              <a:buChar char="•"/>
            </a:pPr>
            <a:r>
              <a:rPr lang="it-IT" dirty="0"/>
              <a:t>Il dipendente non conclude, per conto dell'amministrazione, contratti di appalto, fornitura, servizio, finanziamento o assicurazione con imprese con le quali abbia stipulato contratti a titolo privato o ricevuto altre utilità nel biennio precedente (ad eccezione dei contratti ex art. 1342). </a:t>
            </a:r>
          </a:p>
          <a:p>
            <a:pPr marL="0" indent="0" algn="just">
              <a:buNone/>
            </a:pPr>
            <a:endParaRPr lang="it-IT" dirty="0"/>
          </a:p>
          <a:p>
            <a:pPr marL="0" indent="0">
              <a:buNone/>
            </a:pPr>
            <a:endParaRPr lang="it-IT" dirty="0"/>
          </a:p>
        </p:txBody>
      </p:sp>
      <p:sp>
        <p:nvSpPr>
          <p:cNvPr id="4" name="Segnaposto numero diapositiva 3"/>
          <p:cNvSpPr>
            <a:spLocks noGrp="1"/>
          </p:cNvSpPr>
          <p:nvPr>
            <p:ph type="sldNum" sz="quarter" idx="12"/>
          </p:nvPr>
        </p:nvSpPr>
        <p:spPr/>
        <p:txBody>
          <a:bodyPr/>
          <a:lstStyle/>
          <a:p>
            <a:pPr>
              <a:defRPr/>
            </a:pPr>
            <a:fld id="{D8BB9EA8-BA8A-6440-BBAD-3E38736B84E2}" type="slidenum">
              <a:rPr lang="it-IT" smtClean="0"/>
              <a:pPr>
                <a:defRPr/>
              </a:pPr>
              <a:t>32</a:t>
            </a:fld>
            <a:endParaRPr lang="it-IT"/>
          </a:p>
        </p:txBody>
      </p:sp>
      <p:sp>
        <p:nvSpPr>
          <p:cNvPr id="7" name="Titolo 1">
            <a:extLst>
              <a:ext uri="{FF2B5EF4-FFF2-40B4-BE49-F238E27FC236}">
                <a16:creationId xmlns:a16="http://schemas.microsoft.com/office/drawing/2014/main" id="{839AA5E8-467C-432C-909E-1A51521EF3E1}"/>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4270371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000602" y="1920630"/>
            <a:ext cx="9056603" cy="6220332"/>
          </a:xfrm>
        </p:spPr>
        <p:txBody>
          <a:bodyPr/>
          <a:lstStyle/>
          <a:p>
            <a:pPr marL="450850" indent="-450850" algn="just">
              <a:buFont typeface="Arial" panose="020B0604020202020204" pitchFamily="34" charset="0"/>
              <a:buChar char="•"/>
            </a:pPr>
            <a:r>
              <a:rPr lang="it-IT" dirty="0"/>
              <a:t>Recidiva nel caso di accettazione di incarichi di collaborazione da soggetti privati che abbiano, o abbiano avuto nel biennio precedente, un interesse economico significativo in decisioni o attività inerenti all'ufficio di appartenenza</a:t>
            </a:r>
            <a:br>
              <a:rPr lang="it-IT" dirty="0"/>
            </a:br>
            <a:endParaRPr lang="it-IT" dirty="0"/>
          </a:p>
          <a:p>
            <a:pPr marL="450850" indent="-450850" algn="just">
              <a:buFont typeface="Arial" panose="020B0604020202020204" pitchFamily="34" charset="0"/>
              <a:buChar char="•"/>
            </a:pPr>
            <a:r>
              <a:rPr lang="it-IT" dirty="0"/>
              <a:t>Recidiva nella mancata astensione dal prendere decisioni o svolgere attività inerenti alle sue mansioni in situazioni di conflitto di interessi con interessi personali, del coniuge, di conviventi, di parenti, di affini entro il secondo grado. </a:t>
            </a:r>
          </a:p>
          <a:p>
            <a:pPr marL="450850" indent="-450850" algn="just">
              <a:buFont typeface="Arial" panose="020B0604020202020204" pitchFamily="34" charset="0"/>
              <a:buChar char="•"/>
            </a:pPr>
            <a:r>
              <a:rPr lang="it-IT" dirty="0"/>
              <a:t>Recidiva nella diffusione (o non impedimento alla diffusione) da parte del dirigente di notizie non rispondenti al vero quanto all'organizzazione, all'attività e ai dipendenti pubblici. </a:t>
            </a:r>
          </a:p>
          <a:p>
            <a:pPr marL="0" indent="0" algn="just">
              <a:buNone/>
            </a:pPr>
            <a:endParaRPr lang="it-IT" dirty="0"/>
          </a:p>
          <a:p>
            <a:pPr marL="0" indent="0">
              <a:buNone/>
            </a:pPr>
            <a:endParaRPr lang="it-IT" dirty="0"/>
          </a:p>
        </p:txBody>
      </p:sp>
      <p:sp>
        <p:nvSpPr>
          <p:cNvPr id="4" name="Segnaposto numero diapositiva 3"/>
          <p:cNvSpPr>
            <a:spLocks noGrp="1"/>
          </p:cNvSpPr>
          <p:nvPr>
            <p:ph type="sldNum" sz="quarter" idx="12"/>
          </p:nvPr>
        </p:nvSpPr>
        <p:spPr/>
        <p:txBody>
          <a:bodyPr/>
          <a:lstStyle/>
          <a:p>
            <a:pPr>
              <a:defRPr/>
            </a:pPr>
            <a:fld id="{D8BB9EA8-BA8A-6440-BBAD-3E38736B84E2}" type="slidenum">
              <a:rPr lang="it-IT" smtClean="0"/>
              <a:pPr>
                <a:defRPr/>
              </a:pPr>
              <a:t>33</a:t>
            </a:fld>
            <a:endParaRPr lang="it-IT" dirty="0"/>
          </a:p>
        </p:txBody>
      </p:sp>
      <p:sp>
        <p:nvSpPr>
          <p:cNvPr id="7" name="Titolo 1">
            <a:extLst>
              <a:ext uri="{FF2B5EF4-FFF2-40B4-BE49-F238E27FC236}">
                <a16:creationId xmlns:a16="http://schemas.microsoft.com/office/drawing/2014/main" id="{9E67B54A-61E1-4B84-8A37-73F6B639E658}"/>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1824579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egnaposto contenuto 1"/>
          <p:cNvSpPr>
            <a:spLocks noGrp="1"/>
          </p:cNvSpPr>
          <p:nvPr>
            <p:ph idx="1"/>
          </p:nvPr>
        </p:nvSpPr>
        <p:spPr>
          <a:xfrm>
            <a:off x="1703388" y="1125539"/>
            <a:ext cx="8424862" cy="5399087"/>
          </a:xfrm>
        </p:spPr>
        <p:txBody>
          <a:bodyPr/>
          <a:lstStyle/>
          <a:p>
            <a:pPr marL="0" indent="0">
              <a:buNone/>
            </a:pPr>
            <a:r>
              <a:rPr lang="it-IT" b="1" u="sng" dirty="0">
                <a:solidFill>
                  <a:srgbClr val="000000"/>
                </a:solidFill>
                <a:cs typeface="Times New Roman" charset="0"/>
              </a:rPr>
              <a:t>Il Procedimento:</a:t>
            </a:r>
          </a:p>
          <a:p>
            <a:pPr marL="0" indent="0">
              <a:buNone/>
            </a:pPr>
            <a:endParaRPr lang="it-IT" u="sng" dirty="0">
              <a:solidFill>
                <a:srgbClr val="000000"/>
              </a:solidFill>
              <a:cs typeface="Times New Roman" charset="0"/>
            </a:endParaRPr>
          </a:p>
          <a:p>
            <a:pPr marL="0" indent="0" algn="just">
              <a:buNone/>
            </a:pPr>
            <a:r>
              <a:rPr lang="it-IT" dirty="0">
                <a:solidFill>
                  <a:srgbClr val="000000"/>
                </a:solidFill>
                <a:cs typeface="Times New Roman" charset="0"/>
              </a:rPr>
              <a:t>Il comma 5 dell’art. 54 del d.lgs. n. 165/2001 stabilisce che ciascuna amministrazione definisce il proprio codice di comportamento “</a:t>
            </a:r>
            <a:r>
              <a:rPr lang="it-IT" altLang="ja-JP" i="1" dirty="0">
                <a:solidFill>
                  <a:srgbClr val="000000"/>
                </a:solidFill>
                <a:cs typeface="Times New Roman" charset="0"/>
              </a:rPr>
              <a:t>con procedura aperta alla partecipazione</a:t>
            </a:r>
            <a:r>
              <a:rPr lang="it-IT" dirty="0">
                <a:solidFill>
                  <a:srgbClr val="000000"/>
                </a:solidFill>
                <a:cs typeface="Times New Roman" charset="0"/>
              </a:rPr>
              <a:t>”</a:t>
            </a:r>
            <a:r>
              <a:rPr lang="it-IT" altLang="ja-JP" dirty="0">
                <a:solidFill>
                  <a:srgbClr val="000000"/>
                </a:solidFill>
                <a:cs typeface="Times New Roman" charset="0"/>
              </a:rPr>
              <a:t>.  </a:t>
            </a:r>
          </a:p>
          <a:p>
            <a:pPr marL="0" indent="0">
              <a:buNone/>
            </a:pPr>
            <a:endParaRPr lang="it-IT" altLang="ja-JP" dirty="0">
              <a:solidFill>
                <a:srgbClr val="000000"/>
              </a:solidFill>
              <a:cs typeface="Times New Roman" charset="0"/>
            </a:endParaRPr>
          </a:p>
          <a:p>
            <a:pPr marL="0" indent="0">
              <a:buNone/>
            </a:pPr>
            <a:endParaRPr lang="it-IT" u="sng" dirty="0">
              <a:solidFill>
                <a:srgbClr val="000000"/>
              </a:solidFill>
              <a:cs typeface="Times New Roman" charset="0"/>
            </a:endParaRPr>
          </a:p>
        </p:txBody>
      </p:sp>
      <p:sp>
        <p:nvSpPr>
          <p:cNvPr id="6" name="Titolo 1">
            <a:extLst>
              <a:ext uri="{FF2B5EF4-FFF2-40B4-BE49-F238E27FC236}">
                <a16:creationId xmlns:a16="http://schemas.microsoft.com/office/drawing/2014/main" id="{1559B02B-37C7-433B-8DBD-DFF99FBE1944}"/>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3811523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703388" y="836614"/>
            <a:ext cx="8496300" cy="5832475"/>
          </a:xfrm>
        </p:spPr>
        <p:txBody>
          <a:bodyPr/>
          <a:lstStyle/>
          <a:p>
            <a:pPr>
              <a:buFont typeface="Wingdings" charset="2"/>
              <a:buChar char="ü"/>
              <a:defRPr/>
            </a:pPr>
            <a:endParaRPr lang="it-IT" sz="100" dirty="0">
              <a:solidFill>
                <a:srgbClr val="000000"/>
              </a:solidFill>
              <a:cs typeface="Times New Roman"/>
            </a:endParaRPr>
          </a:p>
          <a:p>
            <a:pPr marL="301943" lvl="1" indent="0">
              <a:buNone/>
              <a:defRPr/>
            </a:pPr>
            <a:endParaRPr lang="it-IT" dirty="0">
              <a:solidFill>
                <a:srgbClr val="000000"/>
              </a:solidFill>
              <a:cs typeface="Times New Roman"/>
            </a:endParaRPr>
          </a:p>
          <a:p>
            <a:pPr marL="301943" lvl="1" indent="0">
              <a:buNone/>
              <a:defRPr/>
            </a:pPr>
            <a:r>
              <a:rPr lang="it-IT" sz="2400" u="sng" dirty="0">
                <a:solidFill>
                  <a:srgbClr val="000000"/>
                </a:solidFill>
                <a:cs typeface="Times New Roman"/>
              </a:rPr>
              <a:t>Occorre sempre indicare come è stato adottato il codice:</a:t>
            </a:r>
          </a:p>
          <a:p>
            <a:pPr marL="301943" lvl="1" indent="0">
              <a:buNone/>
              <a:defRPr/>
            </a:pPr>
            <a:r>
              <a:rPr lang="it-IT" sz="2400" dirty="0">
                <a:solidFill>
                  <a:srgbClr val="000000"/>
                </a:solidFill>
                <a:cs typeface="Times New Roman"/>
              </a:rPr>
              <a:t> </a:t>
            </a:r>
          </a:p>
          <a:p>
            <a:pPr marL="709613" lvl="1" indent="-342900" algn="just">
              <a:buFont typeface="Wingdings" charset="2"/>
              <a:buChar char="§"/>
              <a:defRPr/>
            </a:pPr>
            <a:r>
              <a:rPr lang="it-IT" u="sng" dirty="0">
                <a:solidFill>
                  <a:srgbClr val="000000"/>
                </a:solidFill>
                <a:cs typeface="Times New Roman"/>
              </a:rPr>
              <a:t>Adozione e pubblicazione sul sito istituzionale</a:t>
            </a:r>
            <a:r>
              <a:rPr lang="it-IT" dirty="0">
                <a:solidFill>
                  <a:srgbClr val="000000"/>
                </a:solidFill>
                <a:cs typeface="Times New Roman"/>
              </a:rPr>
              <a:t>, insieme al codice, della </a:t>
            </a:r>
            <a:r>
              <a:rPr lang="it-IT" u="sng" dirty="0">
                <a:solidFill>
                  <a:srgbClr val="000000"/>
                </a:solidFill>
                <a:cs typeface="Times New Roman"/>
              </a:rPr>
              <a:t>relazione illustrativa</a:t>
            </a:r>
            <a:r>
              <a:rPr lang="it-IT" dirty="0">
                <a:solidFill>
                  <a:srgbClr val="000000"/>
                </a:solidFill>
                <a:cs typeface="Times New Roman"/>
              </a:rPr>
              <a:t>, descrittiva del processo di adozione (fasi, soggetti coinvolti, osservazioni ricevute e recepite da soggetti interni ed esterni, …), a cura del Responsabile con il supporto dell’UPD. </a:t>
            </a:r>
          </a:p>
          <a:p>
            <a:pPr marL="709613" lvl="1" indent="-342900" algn="just">
              <a:buFont typeface="Wingdings" charset="2"/>
              <a:buChar char="§"/>
              <a:defRPr/>
            </a:pPr>
            <a:endParaRPr lang="it-IT" dirty="0">
              <a:solidFill>
                <a:srgbClr val="000000"/>
              </a:solidFill>
              <a:cs typeface="Times New Roman"/>
            </a:endParaRPr>
          </a:p>
          <a:p>
            <a:pPr marL="709613" lvl="1" indent="-342900" algn="just">
              <a:buFont typeface="Wingdings" charset="2"/>
              <a:buChar char="§"/>
              <a:defRPr/>
            </a:pPr>
            <a:r>
              <a:rPr lang="it-IT" b="1" dirty="0">
                <a:solidFill>
                  <a:srgbClr val="000000"/>
                </a:solidFill>
                <a:cs typeface="Times New Roman"/>
              </a:rPr>
              <a:t>La pubblicazione deve essere effettuata nella voce “Disposizioni generali” (livello 2 “Atti generali”) </a:t>
            </a:r>
            <a:r>
              <a:rPr lang="it-IT" dirty="0">
                <a:solidFill>
                  <a:srgbClr val="000000"/>
                </a:solidFill>
                <a:cs typeface="Times New Roman"/>
              </a:rPr>
              <a:t>e </a:t>
            </a:r>
            <a:r>
              <a:rPr lang="it-IT" b="1" dirty="0">
                <a:solidFill>
                  <a:srgbClr val="000000"/>
                </a:solidFill>
                <a:cs typeface="Times New Roman"/>
              </a:rPr>
              <a:t>ha valore di “affissione”</a:t>
            </a:r>
            <a:r>
              <a:rPr lang="it-IT" dirty="0">
                <a:solidFill>
                  <a:srgbClr val="000000"/>
                </a:solidFill>
                <a:cs typeface="Times New Roman"/>
              </a:rPr>
              <a:t> (art. 55, d.lgs. n. 165 del 2001: si v. giurisprudenza sulla nullità delle sanzioni irrogate in mancanza di affissione del codice).</a:t>
            </a:r>
          </a:p>
          <a:p>
            <a:pPr marL="366713" lvl="1" indent="0" algn="just">
              <a:buNone/>
              <a:defRPr/>
            </a:pPr>
            <a:endParaRPr lang="it-IT" dirty="0">
              <a:solidFill>
                <a:srgbClr val="000000"/>
              </a:solidFill>
              <a:cs typeface="Times New Roman"/>
            </a:endParaRPr>
          </a:p>
          <a:p>
            <a:pPr marL="366713" lvl="1" indent="0" algn="just">
              <a:buNone/>
              <a:defRPr/>
            </a:pPr>
            <a:endParaRPr lang="it-IT" sz="2400" dirty="0">
              <a:solidFill>
                <a:srgbClr val="000000"/>
              </a:solidFill>
              <a:cs typeface="Times New Roman"/>
            </a:endParaRPr>
          </a:p>
          <a:p>
            <a:pPr marL="366713" lvl="1" indent="0" algn="just">
              <a:buNone/>
              <a:defRPr/>
            </a:pPr>
            <a:endParaRPr lang="it-IT" sz="2400" dirty="0">
              <a:solidFill>
                <a:srgbClr val="000000"/>
              </a:solidFill>
              <a:cs typeface="Times New Roman"/>
            </a:endParaRPr>
          </a:p>
          <a:p>
            <a:pPr marL="366713" lvl="1" indent="0" algn="just">
              <a:buNone/>
              <a:defRPr/>
            </a:pPr>
            <a:endParaRPr lang="it-IT" sz="2400" dirty="0">
              <a:solidFill>
                <a:srgbClr val="000000"/>
              </a:solidFill>
              <a:cs typeface="Times New Roman"/>
            </a:endParaRPr>
          </a:p>
        </p:txBody>
      </p:sp>
      <p:sp>
        <p:nvSpPr>
          <p:cNvPr id="121859" name="Segnaposto numero diapositiva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B4A2DD-FF38-3D4A-B29F-458820B1BF80}" type="slidenum">
              <a:rPr lang="it-IT" sz="1400">
                <a:solidFill>
                  <a:srgbClr val="FFFFFF"/>
                </a:solidFill>
              </a:rPr>
              <a:pPr eaLnBrk="1" hangingPunct="1"/>
              <a:t>35</a:t>
            </a:fld>
            <a:endParaRPr lang="it-IT" sz="1400">
              <a:solidFill>
                <a:srgbClr val="FFFFFF"/>
              </a:solidFill>
            </a:endParaRPr>
          </a:p>
        </p:txBody>
      </p:sp>
      <p:sp>
        <p:nvSpPr>
          <p:cNvPr id="7" name="Titolo 1">
            <a:extLst>
              <a:ext uri="{FF2B5EF4-FFF2-40B4-BE49-F238E27FC236}">
                <a16:creationId xmlns:a16="http://schemas.microsoft.com/office/drawing/2014/main" id="{F09C8D30-0621-4711-B43B-4F612C73AEB0}"/>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2962297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703388" y="1052514"/>
            <a:ext cx="8496300" cy="5616575"/>
          </a:xfrm>
        </p:spPr>
        <p:txBody>
          <a:bodyPr>
            <a:normAutofit/>
          </a:bodyPr>
          <a:lstStyle/>
          <a:p>
            <a:pPr marL="0" indent="0">
              <a:buNone/>
              <a:defRPr/>
            </a:pPr>
            <a:r>
              <a:rPr lang="it-IT" sz="2500" u="sng" dirty="0">
                <a:solidFill>
                  <a:srgbClr val="000000"/>
                </a:solidFill>
                <a:cs typeface="Times New Roman"/>
              </a:rPr>
              <a:t>Struttura dei codici:</a:t>
            </a:r>
          </a:p>
          <a:p>
            <a:pPr marL="0" indent="0" algn="just">
              <a:buNone/>
              <a:defRPr/>
            </a:pPr>
            <a:endParaRPr lang="it-IT" sz="800" dirty="0">
              <a:solidFill>
                <a:srgbClr val="000000"/>
              </a:solidFill>
              <a:cs typeface="Times New Roman"/>
            </a:endParaRPr>
          </a:p>
          <a:p>
            <a:pPr algn="just">
              <a:buFontTx/>
              <a:buChar char="-"/>
              <a:defRPr/>
            </a:pPr>
            <a:r>
              <a:rPr lang="it-IT" sz="1900" dirty="0">
                <a:solidFill>
                  <a:srgbClr val="000000"/>
                </a:solidFill>
                <a:cs typeface="Times New Roman"/>
              </a:rPr>
              <a:t>formulazione dei singoli obblighi: </a:t>
            </a:r>
          </a:p>
          <a:p>
            <a:pPr lvl="1" algn="just">
              <a:buFontTx/>
              <a:buChar char="-"/>
              <a:defRPr/>
            </a:pPr>
            <a:endParaRPr lang="it-IT" sz="1900" b="1" dirty="0">
              <a:solidFill>
                <a:srgbClr val="000000"/>
              </a:solidFill>
              <a:cs typeface="Times New Roman"/>
            </a:endParaRPr>
          </a:p>
          <a:p>
            <a:pPr marL="301943" lvl="1" indent="0" algn="just">
              <a:buNone/>
              <a:defRPr/>
            </a:pPr>
            <a:r>
              <a:rPr lang="it-IT" sz="1900" b="1" dirty="0">
                <a:solidFill>
                  <a:srgbClr val="000000"/>
                </a:solidFill>
                <a:cs typeface="Times New Roman"/>
              </a:rPr>
              <a:t>a)</a:t>
            </a:r>
            <a:r>
              <a:rPr lang="it-IT" sz="1900" dirty="0">
                <a:solidFill>
                  <a:srgbClr val="000000"/>
                </a:solidFill>
                <a:cs typeface="Times New Roman"/>
              </a:rPr>
              <a:t> declinazione delle regole del codice generale nella singola amministrazione (secondo le indicazioni delle linee guida, p. 9 ss.); </a:t>
            </a:r>
          </a:p>
          <a:p>
            <a:pPr lvl="1" algn="just">
              <a:buFontTx/>
              <a:buChar char="-"/>
              <a:defRPr/>
            </a:pPr>
            <a:endParaRPr lang="it-IT" sz="1900" b="1" dirty="0">
              <a:solidFill>
                <a:srgbClr val="000000"/>
              </a:solidFill>
              <a:cs typeface="Times New Roman"/>
            </a:endParaRPr>
          </a:p>
          <a:p>
            <a:pPr marL="301943" lvl="1" indent="0" algn="just">
              <a:buNone/>
              <a:defRPr/>
            </a:pPr>
            <a:r>
              <a:rPr lang="it-IT" sz="1900" b="1" dirty="0">
                <a:solidFill>
                  <a:srgbClr val="000000"/>
                </a:solidFill>
                <a:cs typeface="Times New Roman"/>
              </a:rPr>
              <a:t>b)</a:t>
            </a:r>
            <a:r>
              <a:rPr lang="it-IT" sz="1900" dirty="0">
                <a:solidFill>
                  <a:srgbClr val="000000"/>
                </a:solidFill>
                <a:cs typeface="Times New Roman"/>
              </a:rPr>
              <a:t> </a:t>
            </a:r>
            <a:r>
              <a:rPr lang="it-IT" sz="1900" b="1" dirty="0">
                <a:solidFill>
                  <a:srgbClr val="000000"/>
                </a:solidFill>
                <a:cs typeface="Times New Roman"/>
              </a:rPr>
              <a:t>definizione di ulteriori regole elaborate sulla base dell’esposizione al rischio corruzione (ptpc) </a:t>
            </a:r>
            <a:r>
              <a:rPr lang="it-IT" sz="1900" dirty="0">
                <a:solidFill>
                  <a:srgbClr val="000000"/>
                </a:solidFill>
                <a:cs typeface="Times New Roman"/>
              </a:rPr>
              <a:t>e delle peculiarità della specifica amministrazione (tavoli tecnici).</a:t>
            </a:r>
          </a:p>
          <a:p>
            <a:pPr marL="301943" lvl="1" indent="0" algn="just">
              <a:buNone/>
              <a:defRPr/>
            </a:pPr>
            <a:endParaRPr lang="it-IT" sz="1900" dirty="0">
              <a:solidFill>
                <a:srgbClr val="000000"/>
              </a:solidFill>
              <a:cs typeface="Times New Roman"/>
            </a:endParaRPr>
          </a:p>
          <a:p>
            <a:pPr marL="301943" lvl="1" indent="0" algn="just">
              <a:buNone/>
              <a:defRPr/>
            </a:pPr>
            <a:r>
              <a:rPr lang="it-IT" sz="1900" b="1" dirty="0">
                <a:solidFill>
                  <a:srgbClr val="000000"/>
                </a:solidFill>
                <a:cs typeface="Times New Roman"/>
              </a:rPr>
              <a:t>n.b. </a:t>
            </a:r>
            <a:r>
              <a:rPr lang="it-IT" sz="1900" dirty="0">
                <a:solidFill>
                  <a:srgbClr val="000000"/>
                </a:solidFill>
                <a:cs typeface="Times New Roman"/>
              </a:rPr>
              <a:t>Posto che la legge n. 190/2012 ha introdotto un modello di codice </a:t>
            </a:r>
            <a:r>
              <a:rPr lang="it-IT" sz="1900" i="1" dirty="0">
                <a:solidFill>
                  <a:srgbClr val="000000"/>
                </a:solidFill>
                <a:cs typeface="Times New Roman"/>
              </a:rPr>
              <a:t>rule-based</a:t>
            </a:r>
            <a:r>
              <a:rPr lang="it-IT" sz="1900" dirty="0">
                <a:solidFill>
                  <a:srgbClr val="000000"/>
                </a:solidFill>
                <a:cs typeface="Times New Roman"/>
              </a:rPr>
              <a:t>, </a:t>
            </a:r>
            <a:r>
              <a:rPr lang="it-IT" sz="1900" b="1" dirty="0">
                <a:solidFill>
                  <a:srgbClr val="000000"/>
                </a:solidFill>
                <a:cs typeface="Times New Roman"/>
              </a:rPr>
              <a:t>è bene che le regole siano formulate con attenzione e adeguato livello di dettaglio </a:t>
            </a:r>
            <a:r>
              <a:rPr lang="it-IT" sz="1900" dirty="0">
                <a:solidFill>
                  <a:srgbClr val="000000"/>
                </a:solidFill>
                <a:cs typeface="Times New Roman"/>
              </a:rPr>
              <a:t>(</a:t>
            </a:r>
            <a:r>
              <a:rPr lang="it-IT" sz="1900" u="sng" dirty="0">
                <a:solidFill>
                  <a:srgbClr val="000000"/>
                </a:solidFill>
                <a:cs typeface="Times New Roman"/>
              </a:rPr>
              <a:t>altrimenti si rimetterà ai giudici l’effettiva valutazione</a:t>
            </a:r>
            <a:r>
              <a:rPr lang="it-IT" sz="1900" dirty="0">
                <a:solidFill>
                  <a:srgbClr val="000000"/>
                </a:solidFill>
                <a:cs typeface="Times New Roman"/>
              </a:rPr>
              <a:t>).</a:t>
            </a:r>
            <a:endParaRPr lang="it-IT" sz="1900" b="1" dirty="0">
              <a:solidFill>
                <a:srgbClr val="000000"/>
              </a:solidFill>
              <a:cs typeface="Times New Roman"/>
            </a:endParaRPr>
          </a:p>
          <a:p>
            <a:pPr marL="0" indent="266700">
              <a:buNone/>
              <a:defRPr/>
            </a:pPr>
            <a:endParaRPr lang="it-IT" dirty="0"/>
          </a:p>
          <a:p>
            <a:pPr marL="0" indent="266700">
              <a:buNone/>
              <a:defRPr/>
            </a:pPr>
            <a:endParaRPr lang="it-IT" dirty="0"/>
          </a:p>
          <a:p>
            <a:pPr marL="0" indent="266700">
              <a:buNone/>
              <a:defRPr/>
            </a:pPr>
            <a:endParaRPr lang="it-IT" dirty="0"/>
          </a:p>
        </p:txBody>
      </p:sp>
      <p:sp>
        <p:nvSpPr>
          <p:cNvPr id="122883" name="Segnaposto numero diapositiva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EEC019-586B-4B4B-AF86-517A152F608B}" type="slidenum">
              <a:rPr lang="it-IT" sz="1400">
                <a:solidFill>
                  <a:srgbClr val="FFFFFF"/>
                </a:solidFill>
              </a:rPr>
              <a:pPr eaLnBrk="1" hangingPunct="1"/>
              <a:t>36</a:t>
            </a:fld>
            <a:endParaRPr lang="it-IT" sz="1400">
              <a:solidFill>
                <a:srgbClr val="FFFFFF"/>
              </a:solidFill>
            </a:endParaRPr>
          </a:p>
        </p:txBody>
      </p:sp>
      <p:sp>
        <p:nvSpPr>
          <p:cNvPr id="8" name="Titolo 1">
            <a:extLst>
              <a:ext uri="{FF2B5EF4-FFF2-40B4-BE49-F238E27FC236}">
                <a16:creationId xmlns:a16="http://schemas.microsoft.com/office/drawing/2014/main" id="{99B51A2D-6794-4396-BEF8-6D2ACFCA808E}"/>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3419594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03389" y="908051"/>
            <a:ext cx="8569325" cy="5834063"/>
          </a:xfrm>
        </p:spPr>
        <p:txBody>
          <a:bodyPr>
            <a:normAutofit fontScale="92500" lnSpcReduction="10000"/>
          </a:bodyPr>
          <a:lstStyle/>
          <a:p>
            <a:pPr marL="342900" lvl="1" indent="-342900" algn="just">
              <a:defRPr/>
            </a:pPr>
            <a:endParaRPr lang="it-IT" sz="2400" u="sng" dirty="0">
              <a:solidFill>
                <a:srgbClr val="000000"/>
              </a:solidFill>
              <a:cs typeface="Times New Roman"/>
            </a:endParaRPr>
          </a:p>
          <a:p>
            <a:pPr marL="0" lvl="1" indent="0" algn="just">
              <a:buNone/>
              <a:defRPr/>
            </a:pPr>
            <a:r>
              <a:rPr lang="it-IT" sz="2400" b="1" u="sng" dirty="0">
                <a:solidFill>
                  <a:srgbClr val="000000"/>
                </a:solidFill>
                <a:cs typeface="Times New Roman"/>
              </a:rPr>
              <a:t>Collegamento con le sanzioni</a:t>
            </a:r>
            <a:r>
              <a:rPr lang="it-IT" sz="2400" b="1" dirty="0">
                <a:solidFill>
                  <a:srgbClr val="000000"/>
                </a:solidFill>
                <a:cs typeface="Times New Roman"/>
              </a:rPr>
              <a:t>:</a:t>
            </a:r>
          </a:p>
          <a:p>
            <a:pPr marL="0" lvl="1" indent="0" algn="just">
              <a:buNone/>
              <a:defRPr/>
            </a:pPr>
            <a:r>
              <a:rPr lang="it-IT" sz="2400" dirty="0">
                <a:cs typeface="Times New Roman"/>
              </a:rPr>
              <a:t>   </a:t>
            </a:r>
          </a:p>
          <a:p>
            <a:pPr marL="0" lvl="1" indent="0" algn="just">
              <a:buNone/>
              <a:defRPr/>
            </a:pPr>
            <a:r>
              <a:rPr lang="it-IT" sz="2800" dirty="0">
                <a:solidFill>
                  <a:srgbClr val="000000"/>
                </a:solidFill>
                <a:cs typeface="Times New Roman"/>
              </a:rPr>
              <a:t>Ci sono almeno quattro profili da considerare:</a:t>
            </a:r>
          </a:p>
          <a:p>
            <a:pPr marL="342900" lvl="1" indent="-342900" algn="just">
              <a:buFontTx/>
              <a:buChar char="-"/>
              <a:defRPr/>
            </a:pPr>
            <a:endParaRPr lang="it-IT" sz="2800" dirty="0">
              <a:solidFill>
                <a:srgbClr val="000000"/>
              </a:solidFill>
              <a:cs typeface="Times New Roman"/>
            </a:endParaRPr>
          </a:p>
          <a:p>
            <a:pPr marL="0" lvl="1" indent="265113" algn="just">
              <a:buNone/>
              <a:defRPr/>
            </a:pPr>
            <a:r>
              <a:rPr lang="it-IT" sz="2800" dirty="0">
                <a:solidFill>
                  <a:srgbClr val="000000"/>
                </a:solidFill>
                <a:cs typeface="Times New Roman"/>
              </a:rPr>
              <a:t>- definizione della infrazione;</a:t>
            </a:r>
          </a:p>
          <a:p>
            <a:pPr marL="0" lvl="1" indent="265113" algn="just">
              <a:buNone/>
              <a:defRPr/>
            </a:pPr>
            <a:endParaRPr lang="it-IT" sz="2800" dirty="0">
              <a:solidFill>
                <a:srgbClr val="000000"/>
              </a:solidFill>
              <a:cs typeface="Times New Roman"/>
            </a:endParaRPr>
          </a:p>
          <a:p>
            <a:pPr marL="0" lvl="1" indent="265113" algn="just">
              <a:buNone/>
              <a:defRPr/>
            </a:pPr>
            <a:r>
              <a:rPr lang="it-IT" sz="2800" dirty="0">
                <a:solidFill>
                  <a:srgbClr val="000000"/>
                </a:solidFill>
                <a:cs typeface="Times New Roman"/>
              </a:rPr>
              <a:t>- definizione delle tipologie di sanzione;</a:t>
            </a:r>
          </a:p>
          <a:p>
            <a:pPr marL="0" lvl="1" indent="265113" algn="just">
              <a:buNone/>
              <a:defRPr/>
            </a:pPr>
            <a:endParaRPr lang="it-IT" sz="2800" dirty="0">
              <a:solidFill>
                <a:srgbClr val="000000"/>
              </a:solidFill>
              <a:cs typeface="Times New Roman"/>
            </a:endParaRPr>
          </a:p>
          <a:p>
            <a:pPr marL="0" lvl="1" indent="265113" algn="just">
              <a:buNone/>
              <a:defRPr/>
            </a:pPr>
            <a:r>
              <a:rPr lang="it-IT" sz="2800" dirty="0">
                <a:solidFill>
                  <a:srgbClr val="000000"/>
                </a:solidFill>
                <a:cs typeface="Times New Roman"/>
              </a:rPr>
              <a:t>- definizione dell’accoppiamento tra infrazione e sanzione;</a:t>
            </a:r>
          </a:p>
          <a:p>
            <a:pPr marL="0" lvl="1" indent="265113" algn="just">
              <a:buNone/>
              <a:defRPr/>
            </a:pPr>
            <a:endParaRPr lang="it-IT" sz="2800" dirty="0">
              <a:solidFill>
                <a:srgbClr val="000000"/>
              </a:solidFill>
              <a:cs typeface="Times New Roman"/>
            </a:endParaRPr>
          </a:p>
          <a:p>
            <a:pPr marL="0" lvl="1" indent="265113" algn="just">
              <a:buNone/>
              <a:defRPr/>
            </a:pPr>
            <a:r>
              <a:rPr lang="it-IT" sz="2800" dirty="0">
                <a:solidFill>
                  <a:srgbClr val="000000"/>
                </a:solidFill>
                <a:cs typeface="Times New Roman"/>
              </a:rPr>
              <a:t>- ponderazione della sanzione. </a:t>
            </a:r>
          </a:p>
          <a:p>
            <a:pPr marL="0" lvl="1" indent="265113" algn="just">
              <a:buNone/>
              <a:defRPr/>
            </a:pPr>
            <a:r>
              <a:rPr lang="it-IT" sz="2800" dirty="0">
                <a:solidFill>
                  <a:srgbClr val="000000"/>
                </a:solidFill>
                <a:cs typeface="Times New Roman"/>
              </a:rPr>
              <a:t>	</a:t>
            </a:r>
          </a:p>
          <a:p>
            <a:pPr marL="0" lvl="1" indent="0" algn="just">
              <a:buNone/>
              <a:defRPr/>
            </a:pPr>
            <a:r>
              <a:rPr lang="it-IT" sz="2400" dirty="0">
                <a:solidFill>
                  <a:srgbClr val="000000"/>
                </a:solidFill>
                <a:cs typeface="Times New Roman"/>
              </a:rPr>
              <a:t>             </a:t>
            </a:r>
          </a:p>
          <a:p>
            <a:pPr marL="0" lvl="1" indent="0" algn="just">
              <a:buNone/>
              <a:defRPr/>
            </a:pPr>
            <a:endParaRPr lang="it-IT" sz="2400" dirty="0">
              <a:solidFill>
                <a:srgbClr val="000000"/>
              </a:solidFill>
              <a:cs typeface="Times New Roman"/>
            </a:endParaRPr>
          </a:p>
          <a:p>
            <a:pPr marL="0" lvl="1" indent="0" algn="just">
              <a:buNone/>
              <a:defRPr/>
            </a:pPr>
            <a:endParaRPr lang="it-IT" sz="2400" dirty="0">
              <a:solidFill>
                <a:srgbClr val="000000"/>
              </a:solidFill>
              <a:cs typeface="Times New Roman"/>
            </a:endParaRPr>
          </a:p>
          <a:p>
            <a:pPr marL="0" lvl="1" indent="0" algn="just">
              <a:buNone/>
              <a:defRPr/>
            </a:pPr>
            <a:endParaRPr lang="it-IT" sz="1600" dirty="0">
              <a:solidFill>
                <a:srgbClr val="000000"/>
              </a:solidFill>
              <a:cs typeface="Times New Roman"/>
            </a:endParaRPr>
          </a:p>
          <a:p>
            <a:pPr>
              <a:defRPr/>
            </a:pPr>
            <a:endParaRPr lang="it-IT" sz="1800" dirty="0">
              <a:cs typeface="Times New Roman"/>
            </a:endParaRPr>
          </a:p>
        </p:txBody>
      </p:sp>
      <p:sp>
        <p:nvSpPr>
          <p:cNvPr id="6" name="Titolo 1">
            <a:extLst>
              <a:ext uri="{FF2B5EF4-FFF2-40B4-BE49-F238E27FC236}">
                <a16:creationId xmlns:a16="http://schemas.microsoft.com/office/drawing/2014/main" id="{70DD31C5-3DFB-47C5-B888-EDF2733EFB26}"/>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16285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74825" y="1341438"/>
            <a:ext cx="8497888" cy="5111750"/>
          </a:xfrm>
        </p:spPr>
        <p:txBody>
          <a:bodyPr>
            <a:normAutofit/>
          </a:bodyPr>
          <a:lstStyle/>
          <a:p>
            <a:pPr marL="0" lvl="1" indent="0" algn="just">
              <a:buNone/>
              <a:defRPr/>
            </a:pPr>
            <a:r>
              <a:rPr lang="it-IT" sz="3100" dirty="0">
                <a:solidFill>
                  <a:schemeClr val="tx1">
                    <a:lumMod val="85000"/>
                    <a:lumOff val="15000"/>
                  </a:schemeClr>
                </a:solidFill>
                <a:cs typeface="Times New Roman"/>
              </a:rPr>
              <a:t>definizione dell’infrazione:</a:t>
            </a:r>
          </a:p>
          <a:p>
            <a:pPr marL="0" lvl="1" indent="0" algn="just">
              <a:buNone/>
              <a:defRPr/>
            </a:pPr>
            <a:endParaRPr lang="it-IT" sz="3100" dirty="0">
              <a:solidFill>
                <a:schemeClr val="tx1">
                  <a:lumMod val="85000"/>
                  <a:lumOff val="15000"/>
                </a:schemeClr>
              </a:solidFill>
              <a:cs typeface="Times New Roman"/>
            </a:endParaRPr>
          </a:p>
          <a:p>
            <a:pPr marL="736600" lvl="2" indent="-457200" algn="just">
              <a:buFont typeface="Arial" panose="020B0604020202020204" pitchFamily="34" charset="0"/>
              <a:buChar char="•"/>
              <a:defRPr/>
            </a:pPr>
            <a:r>
              <a:rPr lang="it-IT" sz="2000" dirty="0">
                <a:solidFill>
                  <a:schemeClr val="tx1">
                    <a:lumMod val="85000"/>
                    <a:lumOff val="15000"/>
                  </a:schemeClr>
                </a:solidFill>
                <a:cs typeface="Times New Roman"/>
              </a:rPr>
              <a:t>legge o regolamento (si pensi ai casi in cui l’infrazione è già indicata nelle norme: violazione degli obblighi di trasparenza; ecc.);</a:t>
            </a:r>
          </a:p>
          <a:p>
            <a:pPr marL="736600" lvl="2" indent="-457200" algn="just">
              <a:buFont typeface="Arial" panose="020B0604020202020204" pitchFamily="34" charset="0"/>
              <a:buChar char="•"/>
              <a:defRPr/>
            </a:pPr>
            <a:r>
              <a:rPr lang="it-IT" sz="2000" dirty="0">
                <a:solidFill>
                  <a:schemeClr val="tx1">
                    <a:lumMod val="85000"/>
                    <a:lumOff val="15000"/>
                  </a:schemeClr>
                </a:solidFill>
                <a:cs typeface="Times New Roman"/>
              </a:rPr>
              <a:t>Contrattazione collettiva (per aree: dirigenti, personale non dirigente; art. 55, co. 2, d.lgs. n. 165/2001);</a:t>
            </a:r>
          </a:p>
          <a:p>
            <a:pPr marL="736600" lvl="2" indent="-457200" algn="just">
              <a:buFont typeface="Arial" panose="020B0604020202020204" pitchFamily="34" charset="0"/>
              <a:buChar char="•"/>
              <a:defRPr/>
            </a:pPr>
            <a:r>
              <a:rPr lang="it-IT" sz="2000" dirty="0">
                <a:solidFill>
                  <a:schemeClr val="tx1">
                    <a:lumMod val="85000"/>
                    <a:lumOff val="15000"/>
                  </a:schemeClr>
                </a:solidFill>
                <a:cs typeface="Times New Roman"/>
              </a:rPr>
              <a:t>singole regole dei codici di comportamento;</a:t>
            </a:r>
          </a:p>
          <a:p>
            <a:pPr marL="736600" lvl="2" indent="-457200" algn="just">
              <a:buFont typeface="Arial" panose="020B0604020202020204" pitchFamily="34" charset="0"/>
              <a:buChar char="•"/>
              <a:defRPr/>
            </a:pPr>
            <a:r>
              <a:rPr lang="it-IT" sz="2000" dirty="0">
                <a:solidFill>
                  <a:schemeClr val="tx1">
                    <a:lumMod val="85000"/>
                    <a:lumOff val="15000"/>
                  </a:schemeClr>
                </a:solidFill>
                <a:cs typeface="Times New Roman"/>
              </a:rPr>
              <a:t>singole misure dei ptpc (art. 1, co. 14, l. n. 190/2012). </a:t>
            </a:r>
          </a:p>
          <a:p>
            <a:pPr>
              <a:defRPr/>
            </a:pPr>
            <a:endParaRPr lang="it-IT" dirty="0">
              <a:solidFill>
                <a:schemeClr val="tx1">
                  <a:lumMod val="85000"/>
                  <a:lumOff val="15000"/>
                </a:schemeClr>
              </a:solidFill>
            </a:endParaRPr>
          </a:p>
        </p:txBody>
      </p:sp>
      <p:sp>
        <p:nvSpPr>
          <p:cNvPr id="6" name="Titolo 1">
            <a:extLst>
              <a:ext uri="{FF2B5EF4-FFF2-40B4-BE49-F238E27FC236}">
                <a16:creationId xmlns:a16="http://schemas.microsoft.com/office/drawing/2014/main" id="{E0CE3735-4C18-4E13-979D-73AFA17B9620}"/>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3233913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74824" y="2133601"/>
            <a:ext cx="9746615" cy="3992563"/>
          </a:xfrm>
        </p:spPr>
        <p:txBody>
          <a:bodyPr>
            <a:normAutofit/>
          </a:bodyPr>
          <a:lstStyle/>
          <a:p>
            <a:pPr marL="0" indent="0">
              <a:buNone/>
              <a:defRPr/>
            </a:pPr>
            <a:r>
              <a:rPr lang="it-IT" sz="2400" u="sng" dirty="0">
                <a:solidFill>
                  <a:schemeClr val="tx1">
                    <a:lumMod val="85000"/>
                    <a:lumOff val="15000"/>
                  </a:schemeClr>
                </a:solidFill>
                <a:cs typeface="Times New Roman"/>
              </a:rPr>
              <a:t>Definizione delle tipologie di sanzione:</a:t>
            </a:r>
          </a:p>
          <a:p>
            <a:pPr>
              <a:buFont typeface="Wingdings" panose="05000000000000000000" pitchFamily="2" charset="2"/>
              <a:buChar char="Ø"/>
              <a:defRPr/>
            </a:pPr>
            <a:endParaRPr lang="it-IT" sz="2400" dirty="0">
              <a:solidFill>
                <a:schemeClr val="tx1">
                  <a:lumMod val="85000"/>
                  <a:lumOff val="15000"/>
                </a:schemeClr>
              </a:solidFill>
              <a:cs typeface="Times New Roman"/>
            </a:endParaRPr>
          </a:p>
          <a:p>
            <a:pPr marL="534988" indent="-534988">
              <a:buFont typeface="Arial" panose="020B0604020202020204" pitchFamily="34" charset="0"/>
              <a:buChar char="•"/>
              <a:defRPr/>
            </a:pPr>
            <a:r>
              <a:rPr lang="it-IT" sz="2400" dirty="0">
                <a:solidFill>
                  <a:schemeClr val="tx1">
                    <a:lumMod val="85000"/>
                    <a:lumOff val="15000"/>
                  </a:schemeClr>
                </a:solidFill>
                <a:cs typeface="Times New Roman"/>
              </a:rPr>
              <a:t>legge (si v. in particolare il d.lgs. n. 165/2001);</a:t>
            </a:r>
          </a:p>
          <a:p>
            <a:pPr marL="534988" indent="-534988">
              <a:buFont typeface="Arial" panose="020B0604020202020204" pitchFamily="34" charset="0"/>
              <a:buChar char="•"/>
              <a:defRPr/>
            </a:pPr>
            <a:r>
              <a:rPr lang="it-IT" sz="2400" dirty="0">
                <a:solidFill>
                  <a:schemeClr val="tx1">
                    <a:lumMod val="85000"/>
                    <a:lumOff val="15000"/>
                  </a:schemeClr>
                </a:solidFill>
                <a:cs typeface="Times New Roman"/>
              </a:rPr>
              <a:t>contrattazione collettiva (art. 55, co. 2, d.lgs. n. 165/2001).</a:t>
            </a:r>
          </a:p>
          <a:p>
            <a:pPr lvl="1">
              <a:buFont typeface="Wingdings" charset="2"/>
              <a:buChar char="v"/>
              <a:defRPr/>
            </a:pPr>
            <a:endParaRPr lang="it-IT" sz="2400" dirty="0">
              <a:solidFill>
                <a:schemeClr val="tx1">
                  <a:lumMod val="85000"/>
                  <a:lumOff val="15000"/>
                </a:schemeClr>
              </a:solidFill>
              <a:cs typeface="Times New Roman"/>
            </a:endParaRPr>
          </a:p>
          <a:p>
            <a:pPr marL="301943" lvl="1" indent="0">
              <a:buNone/>
              <a:defRPr/>
            </a:pPr>
            <a:endParaRPr lang="it-IT" sz="2400" dirty="0">
              <a:solidFill>
                <a:schemeClr val="tx1">
                  <a:lumMod val="85000"/>
                  <a:lumOff val="15000"/>
                </a:schemeClr>
              </a:solidFill>
              <a:cs typeface="Times New Roman"/>
            </a:endParaRPr>
          </a:p>
          <a:p>
            <a:pPr lvl="1">
              <a:buFont typeface="Wingdings" charset="2"/>
              <a:buChar char="v"/>
              <a:defRPr/>
            </a:pPr>
            <a:endParaRPr lang="it-IT" sz="2400" dirty="0">
              <a:solidFill>
                <a:schemeClr val="tx1">
                  <a:lumMod val="85000"/>
                  <a:lumOff val="15000"/>
                </a:schemeClr>
              </a:solidFill>
              <a:cs typeface="Times New Roman"/>
            </a:endParaRPr>
          </a:p>
          <a:p>
            <a:pPr lvl="1">
              <a:buFont typeface="Wingdings" charset="2"/>
              <a:buChar char="v"/>
              <a:defRPr/>
            </a:pPr>
            <a:endParaRPr lang="it-IT" sz="1600" dirty="0">
              <a:solidFill>
                <a:schemeClr val="tx1">
                  <a:lumMod val="85000"/>
                  <a:lumOff val="15000"/>
                </a:schemeClr>
              </a:solidFill>
            </a:endParaRPr>
          </a:p>
        </p:txBody>
      </p:sp>
      <p:sp>
        <p:nvSpPr>
          <p:cNvPr id="6" name="Titolo 1">
            <a:extLst>
              <a:ext uri="{FF2B5EF4-FFF2-40B4-BE49-F238E27FC236}">
                <a16:creationId xmlns:a16="http://schemas.microsoft.com/office/drawing/2014/main" id="{D2D16DFE-A7F7-4CF0-995A-2C363D3128CE}"/>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390704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7795CFF-1038-48A9-8D44-99CB4EA8D3D7}"/>
              </a:ext>
            </a:extLst>
          </p:cNvPr>
          <p:cNvSpPr>
            <a:spLocks noGrp="1"/>
          </p:cNvSpPr>
          <p:nvPr>
            <p:ph idx="1"/>
          </p:nvPr>
        </p:nvSpPr>
        <p:spPr/>
        <p:txBody>
          <a:bodyPr>
            <a:normAutofit/>
          </a:bodyPr>
          <a:lstStyle/>
          <a:p>
            <a:pPr>
              <a:lnSpc>
                <a:spcPct val="100000"/>
              </a:lnSpc>
            </a:pPr>
            <a:r>
              <a:rPr lang="it-IT" dirty="0"/>
              <a:t>Una diversa prospettiva si è aperta con l’introduzione dell’art. </a:t>
            </a:r>
            <a:r>
              <a:rPr lang="it-IT" dirty="0">
                <a:hlinkClick r:id="rId2"/>
              </a:rPr>
              <a:t>6-bis della l. n. 241 del 1990</a:t>
            </a:r>
            <a:r>
              <a:rPr lang="it-IT" dirty="0"/>
              <a:t>, ad opera dell’art. 1, comma 41 della l. n. 190 del 2012. L’art. 6-bis prevede un generale obbligo di astensione del dipendente pubblico, nell’ambito del procedimento amministrativo, al ricorrere di una situazione di conflitto di interessi che possa interessarlo. Dunque, l’art. 6-bis della </a:t>
            </a:r>
            <a:r>
              <a:rPr lang="it-IT" b="1" dirty="0"/>
              <a:t>l. n. 241 del 1990 </a:t>
            </a:r>
            <a:r>
              <a:rPr lang="it-IT" dirty="0"/>
              <a:t>rappresenta una norma di ampia portata, che può essere considerata a tutti gli effetti come un punto di riferimento del sistema di prevenzione dei conflitti di interessi. </a:t>
            </a:r>
          </a:p>
          <a:p>
            <a:pPr>
              <a:lnSpc>
                <a:spcPct val="100000"/>
              </a:lnSpc>
            </a:pPr>
            <a:r>
              <a:rPr lang="it-IT" dirty="0"/>
              <a:t>Va ricordata, poi, l’introduzione di una disciplina dedicata in via diretta ed esclusiva al conflitto di interessi nello svolgimento di incarichi amministrativi, ovvero quella di cui al </a:t>
            </a:r>
            <a:r>
              <a:rPr lang="it-IT" b="1" dirty="0">
                <a:hlinkClick r:id="rId3"/>
              </a:rPr>
              <a:t>d.lgs. n. 39 del 2013</a:t>
            </a:r>
            <a:r>
              <a:rPr lang="it-IT" b="1" dirty="0"/>
              <a:t>.</a:t>
            </a:r>
          </a:p>
        </p:txBody>
      </p:sp>
      <p:sp>
        <p:nvSpPr>
          <p:cNvPr id="4" name="CasellaDiTesto 3">
            <a:extLst>
              <a:ext uri="{FF2B5EF4-FFF2-40B4-BE49-F238E27FC236}">
                <a16:creationId xmlns:a16="http://schemas.microsoft.com/office/drawing/2014/main" id="{3F60DA49-8068-4C49-9EEB-42C7C6520B07}"/>
              </a:ext>
            </a:extLst>
          </p:cNvPr>
          <p:cNvSpPr txBox="1"/>
          <p:nvPr/>
        </p:nvSpPr>
        <p:spPr>
          <a:xfrm>
            <a:off x="5181600" y="5989101"/>
            <a:ext cx="6400800" cy="307777"/>
          </a:xfrm>
          <a:prstGeom prst="rect">
            <a:avLst/>
          </a:prstGeom>
          <a:noFill/>
        </p:spPr>
        <p:txBody>
          <a:bodyPr wrap="square" rtlCol="0">
            <a:spAutoFit/>
          </a:bodyPr>
          <a:lstStyle/>
          <a:p>
            <a:r>
              <a:rPr lang="it-IT" sz="1400" i="1" dirty="0"/>
              <a:t>Fonte: ANAC, Autorità Nazionale Anticorruzione </a:t>
            </a:r>
            <a:r>
              <a:rPr lang="it-IT" sz="1400" i="1" dirty="0" err="1"/>
              <a:t>Working</a:t>
            </a:r>
            <a:r>
              <a:rPr lang="it-IT" sz="1400" i="1" dirty="0"/>
              <a:t> Paper, 3 - 2020</a:t>
            </a:r>
          </a:p>
        </p:txBody>
      </p:sp>
      <p:sp>
        <p:nvSpPr>
          <p:cNvPr id="7" name="Titolo 1">
            <a:extLst>
              <a:ext uri="{FF2B5EF4-FFF2-40B4-BE49-F238E27FC236}">
                <a16:creationId xmlns:a16="http://schemas.microsoft.com/office/drawing/2014/main" id="{04F34B89-C475-44C7-B4DA-544330C76084}"/>
              </a:ext>
            </a:extLst>
          </p:cNvPr>
          <p:cNvSpPr txBox="1">
            <a:spLocks/>
          </p:cNvSpPr>
          <p:nvPr/>
        </p:nvSpPr>
        <p:spPr>
          <a:xfrm>
            <a:off x="715617" y="595871"/>
            <a:ext cx="10440063" cy="74845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t-IT" sz="3600"/>
              <a:t>La disciplina del conflitto di interessi – quadro normativo</a:t>
            </a:r>
            <a:endParaRPr lang="it-IT" sz="3600" dirty="0"/>
          </a:p>
        </p:txBody>
      </p:sp>
    </p:spTree>
    <p:extLst>
      <p:ext uri="{BB962C8B-B14F-4D97-AF65-F5344CB8AC3E}">
        <p14:creationId xmlns:p14="http://schemas.microsoft.com/office/powerpoint/2010/main" val="1740581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egnaposto contenuto 1"/>
          <p:cNvSpPr>
            <a:spLocks noGrp="1"/>
          </p:cNvSpPr>
          <p:nvPr>
            <p:ph idx="1"/>
          </p:nvPr>
        </p:nvSpPr>
        <p:spPr>
          <a:xfrm>
            <a:off x="1930400" y="1232993"/>
            <a:ext cx="8280400" cy="4713288"/>
          </a:xfrm>
        </p:spPr>
        <p:txBody>
          <a:bodyPr>
            <a:normAutofit/>
          </a:bodyPr>
          <a:lstStyle/>
          <a:p>
            <a:pPr marL="0" indent="0">
              <a:buNone/>
            </a:pPr>
            <a:r>
              <a:rPr lang="it-IT" sz="2600" dirty="0">
                <a:solidFill>
                  <a:schemeClr val="tx1">
                    <a:lumMod val="85000"/>
                    <a:lumOff val="15000"/>
                  </a:schemeClr>
                </a:solidFill>
                <a:cs typeface="Times New Roman" charset="0"/>
              </a:rPr>
              <a:t>Definizione dell’accoppiamento tra infrazione e sanzione:</a:t>
            </a:r>
          </a:p>
          <a:p>
            <a:pPr>
              <a:buFont typeface="Wingdings" charset="0"/>
              <a:buChar char="v"/>
            </a:pPr>
            <a:endParaRPr lang="it-IT" sz="2600" dirty="0">
              <a:solidFill>
                <a:schemeClr val="tx1">
                  <a:lumMod val="85000"/>
                  <a:lumOff val="15000"/>
                </a:schemeClr>
              </a:solidFill>
              <a:cs typeface="Times New Roman" charset="0"/>
            </a:endParaRPr>
          </a:p>
          <a:p>
            <a:pPr marL="717550" lvl="1" indent="-517525">
              <a:buFont typeface="Arial" panose="020B0604020202020204" pitchFamily="34" charset="0"/>
              <a:buChar char="•"/>
            </a:pPr>
            <a:r>
              <a:rPr lang="it-IT" sz="2600" dirty="0">
                <a:solidFill>
                  <a:schemeClr val="tx1">
                    <a:lumMod val="85000"/>
                    <a:lumOff val="15000"/>
                  </a:schemeClr>
                </a:solidFill>
                <a:cs typeface="Times New Roman" charset="0"/>
              </a:rPr>
              <a:t>legge e regolamenti in determinati casi (co. 3, art. 54 e art. 55 </a:t>
            </a:r>
            <a:r>
              <a:rPr lang="it-IT" sz="2600" i="1" dirty="0">
                <a:solidFill>
                  <a:schemeClr val="tx1">
                    <a:lumMod val="85000"/>
                    <a:lumOff val="15000"/>
                  </a:schemeClr>
                </a:solidFill>
                <a:cs typeface="Times New Roman" charset="0"/>
              </a:rPr>
              <a:t>quater</a:t>
            </a:r>
            <a:r>
              <a:rPr lang="it-IT" sz="2600" dirty="0">
                <a:solidFill>
                  <a:schemeClr val="tx1">
                    <a:lumMod val="85000"/>
                    <a:lumOff val="15000"/>
                  </a:schemeClr>
                </a:solidFill>
                <a:cs typeface="Times New Roman" charset="0"/>
              </a:rPr>
              <a:t> d.lgs. n. 165/2001; art. 16 del dpr n. 62/2013);</a:t>
            </a:r>
          </a:p>
          <a:p>
            <a:pPr marL="717550" lvl="1" indent="-517525">
              <a:buFont typeface="Arial" panose="020B0604020202020204" pitchFamily="34" charset="0"/>
              <a:buChar char="•"/>
            </a:pPr>
            <a:endParaRPr lang="it-IT" sz="2600" dirty="0">
              <a:solidFill>
                <a:schemeClr val="tx1">
                  <a:lumMod val="85000"/>
                  <a:lumOff val="15000"/>
                </a:schemeClr>
              </a:solidFill>
              <a:cs typeface="Times New Roman" charset="0"/>
            </a:endParaRPr>
          </a:p>
          <a:p>
            <a:pPr marL="717550" lvl="1" indent="-517525" algn="just">
              <a:buFont typeface="Arial" panose="020B0604020202020204" pitchFamily="34" charset="0"/>
              <a:buChar char="•"/>
            </a:pPr>
            <a:r>
              <a:rPr lang="it-IT" sz="2600" dirty="0">
                <a:solidFill>
                  <a:schemeClr val="tx1">
                    <a:lumMod val="85000"/>
                    <a:lumOff val="15000"/>
                  </a:schemeClr>
                </a:solidFill>
                <a:cs typeface="Times New Roman" charset="0"/>
              </a:rPr>
              <a:t>contrattazione collettiva (rispetto alle infrazioni dalla stessa definite: art. 55, co. 2, d.lgs. n. 165 del 2001);</a:t>
            </a:r>
          </a:p>
          <a:p>
            <a:pPr marL="717550" lvl="1" indent="-517525" algn="just">
              <a:buFont typeface="Arial" panose="020B0604020202020204" pitchFamily="34" charset="0"/>
              <a:buChar char="•"/>
            </a:pPr>
            <a:endParaRPr lang="it-IT" sz="2600" dirty="0">
              <a:solidFill>
                <a:schemeClr val="tx1">
                  <a:lumMod val="85000"/>
                  <a:lumOff val="15000"/>
                </a:schemeClr>
              </a:solidFill>
              <a:cs typeface="Times New Roman" charset="0"/>
            </a:endParaRPr>
          </a:p>
          <a:p>
            <a:pPr marL="717550" lvl="1" indent="-517525" algn="just">
              <a:buFont typeface="Arial" panose="020B0604020202020204" pitchFamily="34" charset="0"/>
              <a:buChar char="•"/>
            </a:pPr>
            <a:r>
              <a:rPr lang="it-IT" sz="2600" dirty="0">
                <a:solidFill>
                  <a:schemeClr val="tx1">
                    <a:lumMod val="85000"/>
                    <a:lumOff val="15000"/>
                  </a:schemeClr>
                </a:solidFill>
                <a:cs typeface="Times New Roman" charset="0"/>
              </a:rPr>
              <a:t>codici di comportamento (per la violazione delle regole ivi contenute).</a:t>
            </a:r>
            <a:endParaRPr lang="it-IT" sz="2600" dirty="0">
              <a:solidFill>
                <a:schemeClr val="tx1">
                  <a:lumMod val="85000"/>
                  <a:lumOff val="15000"/>
                </a:schemeClr>
              </a:solidFill>
            </a:endParaRPr>
          </a:p>
        </p:txBody>
      </p:sp>
      <p:sp>
        <p:nvSpPr>
          <p:cNvPr id="6" name="Titolo 1">
            <a:extLst>
              <a:ext uri="{FF2B5EF4-FFF2-40B4-BE49-F238E27FC236}">
                <a16:creationId xmlns:a16="http://schemas.microsoft.com/office/drawing/2014/main" id="{9997B823-32B3-43D8-8020-BB4D0EC272B5}"/>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3536066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egnaposto contenuto 1"/>
          <p:cNvSpPr>
            <a:spLocks noGrp="1"/>
          </p:cNvSpPr>
          <p:nvPr>
            <p:ph idx="1"/>
          </p:nvPr>
        </p:nvSpPr>
        <p:spPr>
          <a:xfrm>
            <a:off x="1774826" y="1341439"/>
            <a:ext cx="8353425" cy="4751387"/>
          </a:xfrm>
        </p:spPr>
        <p:txBody>
          <a:bodyPr/>
          <a:lstStyle/>
          <a:p>
            <a:pPr marL="0" lvl="1" indent="0" algn="just">
              <a:buNone/>
            </a:pPr>
            <a:r>
              <a:rPr lang="it-IT" sz="3100" dirty="0">
                <a:solidFill>
                  <a:schemeClr val="tx1">
                    <a:lumMod val="85000"/>
                    <a:lumOff val="15000"/>
                  </a:schemeClr>
                </a:solidFill>
                <a:cs typeface="Times New Roman" charset="0"/>
              </a:rPr>
              <a:t>Ponderazione della sanzione:</a:t>
            </a:r>
          </a:p>
          <a:p>
            <a:pPr marL="457200" lvl="1" indent="-457200" algn="just">
              <a:buFont typeface="Wingdings" charset="0"/>
              <a:buChar char="v"/>
            </a:pPr>
            <a:endParaRPr lang="it-IT" sz="3100" dirty="0">
              <a:solidFill>
                <a:schemeClr val="tx1">
                  <a:lumMod val="85000"/>
                  <a:lumOff val="15000"/>
                </a:schemeClr>
              </a:solidFill>
              <a:cs typeface="Times New Roman" charset="0"/>
            </a:endParaRPr>
          </a:p>
          <a:p>
            <a:pPr marL="736600" lvl="2" indent="-457200" algn="just">
              <a:buFont typeface="Arial" panose="020B0604020202020204" pitchFamily="34" charset="0"/>
              <a:buChar char="•"/>
            </a:pPr>
            <a:r>
              <a:rPr lang="it-IT" sz="2900" dirty="0">
                <a:solidFill>
                  <a:schemeClr val="tx1">
                    <a:lumMod val="85000"/>
                    <a:lumOff val="15000"/>
                  </a:schemeClr>
                </a:solidFill>
                <a:cs typeface="Times New Roman" charset="0"/>
              </a:rPr>
              <a:t>legge/regolamenti;</a:t>
            </a:r>
          </a:p>
          <a:p>
            <a:pPr marL="736600" lvl="2" indent="-457200" algn="just">
              <a:buFont typeface="Arial" panose="020B0604020202020204" pitchFamily="34" charset="0"/>
              <a:buChar char="•"/>
            </a:pPr>
            <a:endParaRPr lang="it-IT" sz="2900" dirty="0">
              <a:solidFill>
                <a:schemeClr val="tx1">
                  <a:lumMod val="85000"/>
                  <a:lumOff val="15000"/>
                </a:schemeClr>
              </a:solidFill>
              <a:cs typeface="Times New Roman" charset="0"/>
            </a:endParaRPr>
          </a:p>
          <a:p>
            <a:pPr marL="736600" lvl="2" indent="-457200" algn="just">
              <a:buFont typeface="Arial" panose="020B0604020202020204" pitchFamily="34" charset="0"/>
              <a:buChar char="•"/>
            </a:pPr>
            <a:r>
              <a:rPr lang="it-IT" sz="2900" dirty="0">
                <a:solidFill>
                  <a:schemeClr val="tx1">
                    <a:lumMod val="85000"/>
                    <a:lumOff val="15000"/>
                  </a:schemeClr>
                </a:solidFill>
                <a:cs typeface="Times New Roman" charset="0"/>
              </a:rPr>
              <a:t>contrattazione collettiva: indicazione di criteri;</a:t>
            </a:r>
          </a:p>
          <a:p>
            <a:pPr marL="736600" lvl="2" indent="-457200" algn="just">
              <a:buFont typeface="Arial" panose="020B0604020202020204" pitchFamily="34" charset="0"/>
              <a:buChar char="•"/>
            </a:pPr>
            <a:endParaRPr lang="it-IT" sz="2900" dirty="0">
              <a:solidFill>
                <a:schemeClr val="tx1">
                  <a:lumMod val="85000"/>
                  <a:lumOff val="15000"/>
                </a:schemeClr>
              </a:solidFill>
              <a:cs typeface="Times New Roman" charset="0"/>
            </a:endParaRPr>
          </a:p>
          <a:p>
            <a:pPr marL="736600" lvl="2" indent="-457200" algn="just">
              <a:buFont typeface="Arial" panose="020B0604020202020204" pitchFamily="34" charset="0"/>
              <a:buChar char="•"/>
            </a:pPr>
            <a:r>
              <a:rPr lang="it-IT" sz="2900" dirty="0">
                <a:solidFill>
                  <a:schemeClr val="tx1">
                    <a:lumMod val="85000"/>
                    <a:lumOff val="15000"/>
                  </a:schemeClr>
                </a:solidFill>
                <a:cs typeface="Times New Roman" charset="0"/>
              </a:rPr>
              <a:t> valutazione del dirigente/ufficio per i procedimenti disciplinari</a:t>
            </a:r>
            <a:endParaRPr lang="it-IT" dirty="0">
              <a:solidFill>
                <a:schemeClr val="tx1">
                  <a:lumMod val="85000"/>
                  <a:lumOff val="15000"/>
                </a:schemeClr>
              </a:solidFill>
            </a:endParaRPr>
          </a:p>
        </p:txBody>
      </p:sp>
      <p:sp>
        <p:nvSpPr>
          <p:cNvPr id="6" name="Titolo 1">
            <a:extLst>
              <a:ext uri="{FF2B5EF4-FFF2-40B4-BE49-F238E27FC236}">
                <a16:creationId xmlns:a16="http://schemas.microsoft.com/office/drawing/2014/main" id="{CA3609CA-26A1-426C-83D0-4424E3B439F5}"/>
              </a:ext>
            </a:extLst>
          </p:cNvPr>
          <p:cNvSpPr>
            <a:spLocks noGrp="1"/>
          </p:cNvSpPr>
          <p:nvPr>
            <p:ph type="title"/>
          </p:nvPr>
        </p:nvSpPr>
        <p:spPr>
          <a:xfrm>
            <a:off x="1775520" y="617538"/>
            <a:ext cx="8568952" cy="202034"/>
          </a:xfrm>
        </p:spPr>
        <p:txBody>
          <a:bodyPr>
            <a:normAutofit fontScale="90000"/>
          </a:bodyPr>
          <a:lstStyle/>
          <a:p>
            <a:pPr algn="ctr"/>
            <a:r>
              <a:rPr lang="it-IT" dirty="0"/>
              <a:t>PROFILI APPLICATIVI</a:t>
            </a:r>
          </a:p>
        </p:txBody>
      </p:sp>
    </p:spTree>
    <p:extLst>
      <p:ext uri="{BB962C8B-B14F-4D97-AF65-F5344CB8AC3E}">
        <p14:creationId xmlns:p14="http://schemas.microsoft.com/office/powerpoint/2010/main" val="143615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sellaDiTesto 3"/>
          <p:cNvSpPr txBox="1"/>
          <p:nvPr/>
        </p:nvSpPr>
        <p:spPr>
          <a:xfrm>
            <a:off x="492370" y="516835"/>
            <a:ext cx="3084844" cy="2103875"/>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100" spc="-50">
                <a:solidFill>
                  <a:srgbClr val="FFFFFF"/>
                </a:solidFill>
                <a:latin typeface="+mj-lt"/>
                <a:ea typeface="+mj-ea"/>
                <a:cs typeface="+mj-cs"/>
              </a:rPr>
              <a:t>1. Il principio di Trasparenza nella Pubblica Amministrazione e le sue applicazioni</a:t>
            </a:r>
          </a:p>
        </p:txBody>
      </p:sp>
      <p:sp>
        <p:nvSpPr>
          <p:cNvPr id="3" name="CasellaDiTesto 2"/>
          <p:cNvSpPr txBox="1"/>
          <p:nvPr/>
        </p:nvSpPr>
        <p:spPr>
          <a:xfrm>
            <a:off x="492371" y="2653800"/>
            <a:ext cx="3084844" cy="3335519"/>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500">
                <a:solidFill>
                  <a:srgbClr val="FFFFFF"/>
                </a:solidFill>
              </a:rPr>
              <a:t>Filippo Turati (Canzo, 26 novembre 1857 – Parigi, 29 marzo 1932) è stato un politico, giornalista e politologo italiano, tra i primi e più importanti leader del socialismo italiano e tra i fondatori, a Genova nel 1892, dell’allora Partito dei Lavoratori Italiani (che diventerà, nel 1893 a Reggio Emilia, Partito Socialista dei Lavoratori Italiani, avendo ancora questo nome al convegno di Imola nel 1894 e, nel 1895 con il congresso di Parma, Partito Socialista Italiano).</a:t>
            </a:r>
          </a:p>
        </p:txBody>
      </p:sp>
      <p:sp>
        <p:nvSpPr>
          <p:cNvPr id="13" name="Rectangle 12">
            <a:extLst>
              <a:ext uri="{FF2B5EF4-FFF2-40B4-BE49-F238E27FC236}">
                <a16:creationId xmlns:a16="http://schemas.microsoft.com/office/drawing/2014/main" id="{F9DB1FE5-9D46-433B-99D1-2F1B8DC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Immagine 1"/>
          <p:cNvPicPr>
            <a:picLocks noChangeAspect="1"/>
          </p:cNvPicPr>
          <p:nvPr/>
        </p:nvPicPr>
        <p:blipFill>
          <a:blip r:embed="rId2"/>
          <a:stretch>
            <a:fillRect/>
          </a:stretch>
        </p:blipFill>
        <p:spPr>
          <a:xfrm>
            <a:off x="4742017" y="1627508"/>
            <a:ext cx="6798082" cy="3602983"/>
          </a:xfrm>
          <a:prstGeom prst="rect">
            <a:avLst/>
          </a:prstGeom>
        </p:spPr>
      </p:pic>
    </p:spTree>
    <p:extLst>
      <p:ext uri="{BB962C8B-B14F-4D97-AF65-F5344CB8AC3E}">
        <p14:creationId xmlns:p14="http://schemas.microsoft.com/office/powerpoint/2010/main" val="2892503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7859485" y="634946"/>
            <a:ext cx="3690257"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2600" spc="-50">
                <a:solidFill>
                  <a:schemeClr val="tx1">
                    <a:lumMod val="75000"/>
                    <a:lumOff val="25000"/>
                  </a:schemeClr>
                </a:solidFill>
                <a:latin typeface="+mj-lt"/>
                <a:ea typeface="+mj-ea"/>
                <a:cs typeface="+mj-cs"/>
              </a:rPr>
              <a:t>1. Il principio di Trasparenza nella Pubblica Amministrazione e le sue applicazioni</a:t>
            </a:r>
          </a:p>
        </p:txBody>
      </p:sp>
      <p:cxnSp>
        <p:nvCxnSpPr>
          <p:cNvPr id="17" name="Straight Connector 11">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7859485" y="2198914"/>
            <a:ext cx="3690257" cy="3670180"/>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sz="1700" dirty="0" err="1">
                <a:solidFill>
                  <a:schemeClr val="tx1">
                    <a:lumMod val="75000"/>
                    <a:lumOff val="25000"/>
                  </a:schemeClr>
                </a:solidFill>
              </a:rPr>
              <a:t>Tra</a:t>
            </a:r>
            <a:r>
              <a:rPr lang="en-US" sz="1700" dirty="0">
                <a:solidFill>
                  <a:schemeClr val="tx1">
                    <a:lumMod val="75000"/>
                    <a:lumOff val="25000"/>
                  </a:schemeClr>
                </a:solidFill>
              </a:rPr>
              <a:t> </a:t>
            </a:r>
            <a:r>
              <a:rPr lang="en-US" sz="1700" dirty="0" err="1">
                <a:solidFill>
                  <a:schemeClr val="tx1">
                    <a:lumMod val="75000"/>
                    <a:lumOff val="25000"/>
                  </a:schemeClr>
                </a:solidFill>
              </a:rPr>
              <a:t>i</a:t>
            </a:r>
            <a:r>
              <a:rPr lang="en-US" sz="1700" dirty="0">
                <a:solidFill>
                  <a:schemeClr val="tx1">
                    <a:lumMod val="75000"/>
                    <a:lumOff val="25000"/>
                  </a:schemeClr>
                </a:solidFill>
              </a:rPr>
              <a:t> </a:t>
            </a:r>
            <a:r>
              <a:rPr lang="en-US" sz="1700" dirty="0" err="1">
                <a:solidFill>
                  <a:schemeClr val="tx1">
                    <a:lumMod val="75000"/>
                    <a:lumOff val="25000"/>
                  </a:schemeClr>
                </a:solidFill>
              </a:rPr>
              <a:t>criteri</a:t>
            </a:r>
            <a:r>
              <a:rPr lang="en-US" sz="1700" dirty="0">
                <a:solidFill>
                  <a:schemeClr val="tx1">
                    <a:lumMod val="75000"/>
                    <a:lumOff val="25000"/>
                  </a:schemeClr>
                </a:solidFill>
              </a:rPr>
              <a:t> </a:t>
            </a:r>
            <a:r>
              <a:rPr lang="en-US" sz="1700" dirty="0" err="1">
                <a:solidFill>
                  <a:schemeClr val="tx1">
                    <a:lumMod val="75000"/>
                    <a:lumOff val="25000"/>
                  </a:schemeClr>
                </a:solidFill>
              </a:rPr>
              <a:t>generali</a:t>
            </a:r>
            <a:r>
              <a:rPr lang="en-US" sz="1700" dirty="0">
                <a:solidFill>
                  <a:schemeClr val="tx1">
                    <a:lumMod val="75000"/>
                    <a:lumOff val="25000"/>
                  </a:schemeClr>
                </a:solidFill>
              </a:rPr>
              <a:t> </a:t>
            </a:r>
            <a:r>
              <a:rPr lang="en-US" sz="1700" dirty="0" err="1">
                <a:solidFill>
                  <a:schemeClr val="tx1">
                    <a:lumMod val="75000"/>
                    <a:lumOff val="25000"/>
                  </a:schemeClr>
                </a:solidFill>
              </a:rPr>
              <a:t>dell’azione</a:t>
            </a:r>
            <a:r>
              <a:rPr lang="en-US" sz="1700" dirty="0">
                <a:solidFill>
                  <a:schemeClr val="tx1">
                    <a:lumMod val="75000"/>
                    <a:lumOff val="25000"/>
                  </a:schemeClr>
                </a:solidFill>
              </a:rPr>
              <a:t> </a:t>
            </a:r>
            <a:r>
              <a:rPr lang="en-US" sz="1700" dirty="0" err="1">
                <a:solidFill>
                  <a:schemeClr val="tx1">
                    <a:lumMod val="75000"/>
                    <a:lumOff val="25000"/>
                  </a:schemeClr>
                </a:solidFill>
              </a:rPr>
              <a:t>amministrativa</a:t>
            </a:r>
            <a:r>
              <a:rPr lang="en-US" sz="1700" dirty="0">
                <a:solidFill>
                  <a:schemeClr val="tx1">
                    <a:lumMod val="75000"/>
                    <a:lumOff val="25000"/>
                  </a:schemeClr>
                </a:solidFill>
              </a:rPr>
              <a:t>, </a:t>
            </a:r>
            <a:r>
              <a:rPr lang="en-US" sz="1700" b="1" dirty="0">
                <a:solidFill>
                  <a:schemeClr val="tx1">
                    <a:lumMod val="75000"/>
                    <a:lumOff val="25000"/>
                  </a:schemeClr>
                </a:solidFill>
              </a:rPr>
              <a:t>l’art.1 </a:t>
            </a:r>
            <a:r>
              <a:rPr lang="en-US" sz="1700" b="1" dirty="0" err="1">
                <a:solidFill>
                  <a:schemeClr val="tx1">
                    <a:lumMod val="75000"/>
                    <a:lumOff val="25000"/>
                  </a:schemeClr>
                </a:solidFill>
              </a:rPr>
              <a:t>della</a:t>
            </a:r>
            <a:r>
              <a:rPr lang="en-US" sz="1700" b="1" dirty="0">
                <a:solidFill>
                  <a:schemeClr val="tx1">
                    <a:lumMod val="75000"/>
                    <a:lumOff val="25000"/>
                  </a:schemeClr>
                </a:solidFill>
              </a:rPr>
              <a:t> </a:t>
            </a:r>
            <a:r>
              <a:rPr lang="en-US" sz="1700" b="1" dirty="0" err="1">
                <a:solidFill>
                  <a:schemeClr val="tx1">
                    <a:lumMod val="75000"/>
                    <a:lumOff val="25000"/>
                  </a:schemeClr>
                </a:solidFill>
              </a:rPr>
              <a:t>legge</a:t>
            </a:r>
            <a:r>
              <a:rPr lang="en-US" sz="1700" b="1" dirty="0">
                <a:solidFill>
                  <a:schemeClr val="tx1">
                    <a:lumMod val="75000"/>
                    <a:lumOff val="25000"/>
                  </a:schemeClr>
                </a:solidFill>
              </a:rPr>
              <a:t> 241/1990</a:t>
            </a:r>
            <a:r>
              <a:rPr lang="en-US" sz="1700" dirty="0">
                <a:solidFill>
                  <a:schemeClr val="tx1">
                    <a:lumMod val="75000"/>
                    <a:lumOff val="25000"/>
                  </a:schemeClr>
                </a:solidFill>
              </a:rPr>
              <a:t> include </a:t>
            </a:r>
            <a:r>
              <a:rPr lang="en-US" sz="1700" dirty="0" err="1">
                <a:solidFill>
                  <a:schemeClr val="tx1">
                    <a:lumMod val="75000"/>
                    <a:lumOff val="25000"/>
                  </a:schemeClr>
                </a:solidFill>
              </a:rPr>
              <a:t>quello</a:t>
            </a:r>
            <a:r>
              <a:rPr lang="en-US" sz="1700" dirty="0">
                <a:solidFill>
                  <a:schemeClr val="tx1">
                    <a:lumMod val="75000"/>
                    <a:lumOff val="25000"/>
                  </a:schemeClr>
                </a:solidFill>
              </a:rPr>
              <a:t> </a:t>
            </a:r>
            <a:r>
              <a:rPr lang="en-US" sz="1700" dirty="0" err="1">
                <a:solidFill>
                  <a:schemeClr val="tx1">
                    <a:lumMod val="75000"/>
                    <a:lumOff val="25000"/>
                  </a:schemeClr>
                </a:solidFill>
              </a:rPr>
              <a:t>della</a:t>
            </a:r>
            <a:r>
              <a:rPr lang="en-US" sz="1700" dirty="0">
                <a:solidFill>
                  <a:schemeClr val="tx1">
                    <a:lumMod val="75000"/>
                    <a:lumOff val="25000"/>
                  </a:schemeClr>
                </a:solidFill>
              </a:rPr>
              <a:t> </a:t>
            </a:r>
            <a:r>
              <a:rPr lang="en-US" sz="1700" b="1" dirty="0" err="1">
                <a:solidFill>
                  <a:schemeClr val="tx1">
                    <a:lumMod val="75000"/>
                    <a:lumOff val="25000"/>
                  </a:schemeClr>
                </a:solidFill>
              </a:rPr>
              <a:t>trasparenza</a:t>
            </a:r>
            <a:r>
              <a:rPr lang="en-US" sz="1700" dirty="0">
                <a:solidFill>
                  <a:schemeClr val="tx1">
                    <a:lumMod val="75000"/>
                    <a:lumOff val="25000"/>
                  </a:schemeClr>
                </a:solidFill>
              </a:rPr>
              <a:t>, </a:t>
            </a:r>
            <a:r>
              <a:rPr lang="en-US" sz="1700" dirty="0" err="1">
                <a:solidFill>
                  <a:schemeClr val="tx1">
                    <a:lumMod val="75000"/>
                    <a:lumOff val="25000"/>
                  </a:schemeClr>
                </a:solidFill>
              </a:rPr>
              <a:t>destinato</a:t>
            </a:r>
            <a:r>
              <a:rPr lang="en-US" sz="1700" dirty="0">
                <a:solidFill>
                  <a:schemeClr val="tx1">
                    <a:lumMod val="75000"/>
                    <a:lumOff val="25000"/>
                  </a:schemeClr>
                </a:solidFill>
              </a:rPr>
              <a:t> a </a:t>
            </a:r>
            <a:r>
              <a:rPr lang="en-US" sz="1700" dirty="0" err="1">
                <a:solidFill>
                  <a:schemeClr val="tx1">
                    <a:lumMod val="75000"/>
                    <a:lumOff val="25000"/>
                  </a:schemeClr>
                </a:solidFill>
              </a:rPr>
              <a:t>regolare</a:t>
            </a:r>
            <a:r>
              <a:rPr lang="en-US" sz="1700" dirty="0">
                <a:solidFill>
                  <a:schemeClr val="tx1">
                    <a:lumMod val="75000"/>
                    <a:lumOff val="25000"/>
                  </a:schemeClr>
                </a:solidFill>
              </a:rPr>
              <a:t> in </a:t>
            </a:r>
            <a:r>
              <a:rPr lang="en-US" sz="1700" dirty="0" err="1">
                <a:solidFill>
                  <a:schemeClr val="tx1">
                    <a:lumMod val="75000"/>
                    <a:lumOff val="25000"/>
                  </a:schemeClr>
                </a:solidFill>
              </a:rPr>
              <a:t>chiave</a:t>
            </a:r>
            <a:r>
              <a:rPr lang="en-US" sz="1700" dirty="0">
                <a:solidFill>
                  <a:schemeClr val="tx1">
                    <a:lumMod val="75000"/>
                    <a:lumOff val="25000"/>
                  </a:schemeClr>
                </a:solidFill>
              </a:rPr>
              <a:t> </a:t>
            </a:r>
            <a:r>
              <a:rPr lang="en-US" sz="1700" dirty="0" err="1">
                <a:solidFill>
                  <a:schemeClr val="tx1">
                    <a:lumMod val="75000"/>
                    <a:lumOff val="25000"/>
                  </a:schemeClr>
                </a:solidFill>
              </a:rPr>
              <a:t>democratica</a:t>
            </a:r>
            <a:r>
              <a:rPr lang="en-US" sz="1700" dirty="0">
                <a:solidFill>
                  <a:schemeClr val="tx1">
                    <a:lumMod val="75000"/>
                    <a:lumOff val="25000"/>
                  </a:schemeClr>
                </a:solidFill>
              </a:rPr>
              <a:t> </a:t>
            </a:r>
            <a:r>
              <a:rPr lang="en-US" sz="1700" dirty="0" err="1">
                <a:solidFill>
                  <a:schemeClr val="tx1">
                    <a:lumMod val="75000"/>
                    <a:lumOff val="25000"/>
                  </a:schemeClr>
                </a:solidFill>
              </a:rPr>
              <a:t>il</a:t>
            </a:r>
            <a:r>
              <a:rPr lang="en-US" sz="1700" dirty="0">
                <a:solidFill>
                  <a:schemeClr val="tx1">
                    <a:lumMod val="75000"/>
                    <a:lumOff val="25000"/>
                  </a:schemeClr>
                </a:solidFill>
              </a:rPr>
              <a:t> </a:t>
            </a:r>
            <a:r>
              <a:rPr lang="en-US" sz="1700" dirty="0" err="1">
                <a:solidFill>
                  <a:schemeClr val="tx1">
                    <a:lumMod val="75000"/>
                    <a:lumOff val="25000"/>
                  </a:schemeClr>
                </a:solidFill>
              </a:rPr>
              <a:t>rapporto</a:t>
            </a:r>
            <a:r>
              <a:rPr lang="en-US" sz="1700" dirty="0">
                <a:solidFill>
                  <a:schemeClr val="tx1">
                    <a:lumMod val="75000"/>
                    <a:lumOff val="25000"/>
                  </a:schemeClr>
                </a:solidFill>
              </a:rPr>
              <a:t> </a:t>
            </a:r>
            <a:r>
              <a:rPr lang="en-US" sz="1700" dirty="0" err="1">
                <a:solidFill>
                  <a:schemeClr val="tx1">
                    <a:lumMod val="75000"/>
                    <a:lumOff val="25000"/>
                  </a:schemeClr>
                </a:solidFill>
              </a:rPr>
              <a:t>tra</a:t>
            </a:r>
            <a:r>
              <a:rPr lang="en-US" sz="1700" dirty="0">
                <a:solidFill>
                  <a:schemeClr val="tx1">
                    <a:lumMod val="75000"/>
                    <a:lumOff val="25000"/>
                  </a:schemeClr>
                </a:solidFill>
              </a:rPr>
              <a:t> </a:t>
            </a:r>
            <a:r>
              <a:rPr lang="en-US" sz="1700" dirty="0" err="1">
                <a:solidFill>
                  <a:schemeClr val="tx1">
                    <a:lumMod val="75000"/>
                    <a:lumOff val="25000"/>
                  </a:schemeClr>
                </a:solidFill>
              </a:rPr>
              <a:t>amministrazioni</a:t>
            </a:r>
            <a:r>
              <a:rPr lang="en-US" sz="1700" dirty="0">
                <a:solidFill>
                  <a:schemeClr val="tx1">
                    <a:lumMod val="75000"/>
                    <a:lumOff val="25000"/>
                  </a:schemeClr>
                </a:solidFill>
              </a:rPr>
              <a:t> ed </a:t>
            </a:r>
            <a:r>
              <a:rPr lang="en-US" sz="1700" dirty="0" err="1">
                <a:solidFill>
                  <a:schemeClr val="tx1">
                    <a:lumMod val="75000"/>
                    <a:lumOff val="25000"/>
                  </a:schemeClr>
                </a:solidFill>
              </a:rPr>
              <a:t>amministrati</a:t>
            </a:r>
            <a:r>
              <a:rPr lang="en-US" sz="1700" dirty="0">
                <a:solidFill>
                  <a:schemeClr val="tx1">
                    <a:lumMod val="75000"/>
                    <a:lumOff val="25000"/>
                  </a:schemeClr>
                </a:solidFill>
              </a:rPr>
              <a:t>.</a:t>
            </a:r>
          </a:p>
          <a:p>
            <a:pPr algn="just" defTabSz="914400">
              <a:lnSpc>
                <a:spcPct val="90000"/>
              </a:lnSpc>
              <a:spcAft>
                <a:spcPts val="600"/>
              </a:spcAft>
              <a:buClr>
                <a:schemeClr val="accent1"/>
              </a:buClr>
              <a:buFont typeface="Calibri" panose="020F0502020204030204" pitchFamily="34" charset="0"/>
            </a:pPr>
            <a:r>
              <a:rPr lang="en-US" sz="1700" dirty="0">
                <a:solidFill>
                  <a:schemeClr val="tx1">
                    <a:lumMod val="75000"/>
                    <a:lumOff val="25000"/>
                  </a:schemeClr>
                </a:solidFill>
              </a:rPr>
              <a:t>Esso, </a:t>
            </a:r>
            <a:r>
              <a:rPr lang="en-US" sz="1700" dirty="0" err="1">
                <a:solidFill>
                  <a:schemeClr val="tx1">
                    <a:lumMod val="75000"/>
                    <a:lumOff val="25000"/>
                  </a:schemeClr>
                </a:solidFill>
              </a:rPr>
              <a:t>infatti</a:t>
            </a:r>
            <a:r>
              <a:rPr lang="en-US" sz="1700" dirty="0">
                <a:solidFill>
                  <a:schemeClr val="tx1">
                    <a:lumMod val="75000"/>
                    <a:lumOff val="25000"/>
                  </a:schemeClr>
                </a:solidFill>
              </a:rPr>
              <a:t>, è da </a:t>
            </a:r>
            <a:r>
              <a:rPr lang="en-US" sz="1700" dirty="0" err="1">
                <a:solidFill>
                  <a:schemeClr val="tx1">
                    <a:lumMod val="75000"/>
                    <a:lumOff val="25000"/>
                  </a:schemeClr>
                </a:solidFill>
              </a:rPr>
              <a:t>intendersi</a:t>
            </a:r>
            <a:r>
              <a:rPr lang="en-US" sz="1700" dirty="0">
                <a:solidFill>
                  <a:schemeClr val="tx1">
                    <a:lumMod val="75000"/>
                    <a:lumOff val="25000"/>
                  </a:schemeClr>
                </a:solidFill>
              </a:rPr>
              <a:t> come </a:t>
            </a:r>
            <a:r>
              <a:rPr lang="en-US" sz="1700" dirty="0" err="1">
                <a:solidFill>
                  <a:schemeClr val="tx1">
                    <a:lumMod val="75000"/>
                    <a:lumOff val="25000"/>
                  </a:schemeClr>
                </a:solidFill>
              </a:rPr>
              <a:t>immediata</a:t>
            </a:r>
            <a:r>
              <a:rPr lang="en-US" sz="1700" dirty="0">
                <a:solidFill>
                  <a:schemeClr val="tx1">
                    <a:lumMod val="75000"/>
                    <a:lumOff val="25000"/>
                  </a:schemeClr>
                </a:solidFill>
              </a:rPr>
              <a:t> e facile </a:t>
            </a:r>
            <a:r>
              <a:rPr lang="en-US" sz="1700" dirty="0" err="1">
                <a:solidFill>
                  <a:schemeClr val="tx1">
                    <a:lumMod val="75000"/>
                    <a:lumOff val="25000"/>
                  </a:schemeClr>
                </a:solidFill>
              </a:rPr>
              <a:t>controllabilità</a:t>
            </a:r>
            <a:r>
              <a:rPr lang="en-US" sz="1700" dirty="0">
                <a:solidFill>
                  <a:schemeClr val="tx1">
                    <a:lumMod val="75000"/>
                    <a:lumOff val="25000"/>
                  </a:schemeClr>
                </a:solidFill>
              </a:rPr>
              <a:t> di </a:t>
            </a:r>
            <a:r>
              <a:rPr lang="en-US" sz="1700" dirty="0" err="1">
                <a:solidFill>
                  <a:schemeClr val="tx1">
                    <a:lumMod val="75000"/>
                    <a:lumOff val="25000"/>
                  </a:schemeClr>
                </a:solidFill>
              </a:rPr>
              <a:t>tutti</a:t>
            </a:r>
            <a:r>
              <a:rPr lang="en-US" sz="1700" dirty="0">
                <a:solidFill>
                  <a:schemeClr val="tx1">
                    <a:lumMod val="75000"/>
                    <a:lumOff val="25000"/>
                  </a:schemeClr>
                </a:solidFill>
              </a:rPr>
              <a:t> </a:t>
            </a:r>
            <a:r>
              <a:rPr lang="en-US" sz="1700" dirty="0" err="1">
                <a:solidFill>
                  <a:schemeClr val="tx1">
                    <a:lumMod val="75000"/>
                    <a:lumOff val="25000"/>
                  </a:schemeClr>
                </a:solidFill>
              </a:rPr>
              <a:t>i</a:t>
            </a:r>
            <a:r>
              <a:rPr lang="en-US" sz="1700" dirty="0">
                <a:solidFill>
                  <a:schemeClr val="tx1">
                    <a:lumMod val="75000"/>
                    <a:lumOff val="25000"/>
                  </a:schemeClr>
                </a:solidFill>
              </a:rPr>
              <a:t> </a:t>
            </a:r>
            <a:r>
              <a:rPr lang="en-US" sz="1700" dirty="0" err="1">
                <a:solidFill>
                  <a:schemeClr val="tx1">
                    <a:lumMod val="75000"/>
                    <a:lumOff val="25000"/>
                  </a:schemeClr>
                </a:solidFill>
              </a:rPr>
              <a:t>momenti</a:t>
            </a:r>
            <a:r>
              <a:rPr lang="en-US" sz="1700" dirty="0">
                <a:solidFill>
                  <a:schemeClr val="tx1">
                    <a:lumMod val="75000"/>
                    <a:lumOff val="25000"/>
                  </a:schemeClr>
                </a:solidFill>
              </a:rPr>
              <a:t> e di </a:t>
            </a:r>
            <a:r>
              <a:rPr lang="en-US" sz="1700" dirty="0" err="1">
                <a:solidFill>
                  <a:schemeClr val="tx1">
                    <a:lumMod val="75000"/>
                    <a:lumOff val="25000"/>
                  </a:schemeClr>
                </a:solidFill>
              </a:rPr>
              <a:t>tutti</a:t>
            </a:r>
            <a:r>
              <a:rPr lang="en-US" sz="1700" dirty="0">
                <a:solidFill>
                  <a:schemeClr val="tx1">
                    <a:lumMod val="75000"/>
                    <a:lumOff val="25000"/>
                  </a:schemeClr>
                </a:solidFill>
              </a:rPr>
              <a:t> </a:t>
            </a:r>
            <a:r>
              <a:rPr lang="en-US" sz="1700" dirty="0" err="1">
                <a:solidFill>
                  <a:schemeClr val="tx1">
                    <a:lumMod val="75000"/>
                    <a:lumOff val="25000"/>
                  </a:schemeClr>
                </a:solidFill>
              </a:rPr>
              <a:t>i</a:t>
            </a:r>
            <a:r>
              <a:rPr lang="en-US" sz="1700" dirty="0">
                <a:solidFill>
                  <a:schemeClr val="tx1">
                    <a:lumMod val="75000"/>
                    <a:lumOff val="25000"/>
                  </a:schemeClr>
                </a:solidFill>
              </a:rPr>
              <a:t> </a:t>
            </a:r>
            <a:r>
              <a:rPr lang="en-US" sz="1700" dirty="0" err="1">
                <a:solidFill>
                  <a:schemeClr val="tx1">
                    <a:lumMod val="75000"/>
                    <a:lumOff val="25000"/>
                  </a:schemeClr>
                </a:solidFill>
              </a:rPr>
              <a:t>passaggi</a:t>
            </a:r>
            <a:r>
              <a:rPr lang="en-US" sz="1700" dirty="0">
                <a:solidFill>
                  <a:schemeClr val="tx1">
                    <a:lumMod val="75000"/>
                    <a:lumOff val="25000"/>
                  </a:schemeClr>
                </a:solidFill>
              </a:rPr>
              <a:t> in cui </a:t>
            </a:r>
            <a:r>
              <a:rPr lang="en-US" sz="1700" dirty="0" err="1">
                <a:solidFill>
                  <a:schemeClr val="tx1">
                    <a:lumMod val="75000"/>
                    <a:lumOff val="25000"/>
                  </a:schemeClr>
                </a:solidFill>
              </a:rPr>
              <a:t>si</a:t>
            </a:r>
            <a:r>
              <a:rPr lang="en-US" sz="1700" dirty="0">
                <a:solidFill>
                  <a:schemeClr val="tx1">
                    <a:lumMod val="75000"/>
                    <a:lumOff val="25000"/>
                  </a:schemeClr>
                </a:solidFill>
              </a:rPr>
              <a:t> </a:t>
            </a:r>
            <a:r>
              <a:rPr lang="en-US" sz="1700" dirty="0" err="1">
                <a:solidFill>
                  <a:schemeClr val="tx1">
                    <a:lumMod val="75000"/>
                    <a:lumOff val="25000"/>
                  </a:schemeClr>
                </a:solidFill>
              </a:rPr>
              <a:t>esplica</a:t>
            </a:r>
            <a:r>
              <a:rPr lang="en-US" sz="1700" dirty="0">
                <a:solidFill>
                  <a:schemeClr val="tx1">
                    <a:lumMod val="75000"/>
                    <a:lumOff val="25000"/>
                  </a:schemeClr>
                </a:solidFill>
              </a:rPr>
              <a:t> </a:t>
            </a:r>
            <a:r>
              <a:rPr lang="en-US" sz="1700" dirty="0" err="1">
                <a:solidFill>
                  <a:schemeClr val="tx1">
                    <a:lumMod val="75000"/>
                    <a:lumOff val="25000"/>
                  </a:schemeClr>
                </a:solidFill>
              </a:rPr>
              <a:t>l’operato</a:t>
            </a:r>
            <a:r>
              <a:rPr lang="en-US" sz="1700" dirty="0">
                <a:solidFill>
                  <a:schemeClr val="tx1">
                    <a:lumMod val="75000"/>
                    <a:lumOff val="25000"/>
                  </a:schemeClr>
                </a:solidFill>
              </a:rPr>
              <a:t> </a:t>
            </a:r>
            <a:r>
              <a:rPr lang="en-US" sz="1700" dirty="0" err="1">
                <a:solidFill>
                  <a:schemeClr val="tx1">
                    <a:lumMod val="75000"/>
                    <a:lumOff val="25000"/>
                  </a:schemeClr>
                </a:solidFill>
              </a:rPr>
              <a:t>della</a:t>
            </a:r>
            <a:r>
              <a:rPr lang="en-US" sz="1700" dirty="0">
                <a:solidFill>
                  <a:schemeClr val="tx1">
                    <a:lumMod val="75000"/>
                    <a:lumOff val="25000"/>
                  </a:schemeClr>
                </a:solidFill>
              </a:rPr>
              <a:t> PA, </a:t>
            </a:r>
            <a:r>
              <a:rPr lang="en-US" sz="1700" dirty="0" err="1">
                <a:solidFill>
                  <a:schemeClr val="tx1">
                    <a:lumMod val="75000"/>
                    <a:lumOff val="25000"/>
                  </a:schemeClr>
                </a:solidFill>
              </a:rPr>
              <a:t>onde</a:t>
            </a:r>
            <a:r>
              <a:rPr lang="en-US" sz="1700" dirty="0">
                <a:solidFill>
                  <a:schemeClr val="tx1">
                    <a:lumMod val="75000"/>
                    <a:lumOff val="25000"/>
                  </a:schemeClr>
                </a:solidFill>
              </a:rPr>
              <a:t> </a:t>
            </a:r>
            <a:r>
              <a:rPr lang="en-US" sz="1700" dirty="0" err="1">
                <a:solidFill>
                  <a:schemeClr val="tx1">
                    <a:lumMod val="75000"/>
                    <a:lumOff val="25000"/>
                  </a:schemeClr>
                </a:solidFill>
              </a:rPr>
              <a:t>garantirne</a:t>
            </a:r>
            <a:r>
              <a:rPr lang="en-US" sz="1700" dirty="0">
                <a:solidFill>
                  <a:schemeClr val="tx1">
                    <a:lumMod val="75000"/>
                    <a:lumOff val="25000"/>
                  </a:schemeClr>
                </a:solidFill>
              </a:rPr>
              <a:t> e </a:t>
            </a:r>
            <a:r>
              <a:rPr lang="en-US" sz="1700" dirty="0" err="1">
                <a:solidFill>
                  <a:schemeClr val="tx1">
                    <a:lumMod val="75000"/>
                    <a:lumOff val="25000"/>
                  </a:schemeClr>
                </a:solidFill>
              </a:rPr>
              <a:t>favorirne</a:t>
            </a:r>
            <a:r>
              <a:rPr lang="en-US" sz="1700" dirty="0">
                <a:solidFill>
                  <a:schemeClr val="tx1">
                    <a:lumMod val="75000"/>
                    <a:lumOff val="25000"/>
                  </a:schemeClr>
                </a:solidFill>
              </a:rPr>
              <a:t> lo </a:t>
            </a:r>
            <a:r>
              <a:rPr lang="en-US" sz="1700" dirty="0" err="1">
                <a:solidFill>
                  <a:schemeClr val="tx1">
                    <a:lumMod val="75000"/>
                    <a:lumOff val="25000"/>
                  </a:schemeClr>
                </a:solidFill>
              </a:rPr>
              <a:t>svolgimento</a:t>
            </a:r>
            <a:r>
              <a:rPr lang="en-US" sz="1700" dirty="0">
                <a:solidFill>
                  <a:schemeClr val="tx1">
                    <a:lumMod val="75000"/>
                    <a:lumOff val="25000"/>
                  </a:schemeClr>
                </a:solidFill>
              </a:rPr>
              <a:t> </a:t>
            </a:r>
            <a:r>
              <a:rPr lang="en-US" sz="1700" dirty="0" err="1">
                <a:solidFill>
                  <a:schemeClr val="tx1">
                    <a:lumMod val="75000"/>
                    <a:lumOff val="25000"/>
                  </a:schemeClr>
                </a:solidFill>
              </a:rPr>
              <a:t>imparziale</a:t>
            </a:r>
            <a:r>
              <a:rPr lang="en-US" sz="1700" dirty="0">
                <a:solidFill>
                  <a:schemeClr val="tx1">
                    <a:lumMod val="75000"/>
                    <a:lumOff val="25000"/>
                  </a:schemeClr>
                </a:solidFill>
              </a:rPr>
              <a:t>.</a:t>
            </a:r>
          </a:p>
          <a:p>
            <a:pPr algn="just" defTabSz="914400">
              <a:lnSpc>
                <a:spcPct val="90000"/>
              </a:lnSpc>
              <a:spcAft>
                <a:spcPts val="600"/>
              </a:spcAft>
              <a:buClr>
                <a:schemeClr val="accent1"/>
              </a:buClr>
              <a:buFont typeface="Calibri" panose="020F0502020204030204" pitchFamily="34" charset="0"/>
            </a:pPr>
            <a:r>
              <a:rPr lang="en-US" sz="1700" dirty="0">
                <a:solidFill>
                  <a:schemeClr val="tx1">
                    <a:lumMod val="75000"/>
                    <a:lumOff val="25000"/>
                  </a:schemeClr>
                </a:solidFill>
              </a:rPr>
              <a:t>Non a </a:t>
            </a:r>
            <a:r>
              <a:rPr lang="en-US" sz="1700" dirty="0" err="1">
                <a:solidFill>
                  <a:schemeClr val="tx1">
                    <a:lumMod val="75000"/>
                    <a:lumOff val="25000"/>
                  </a:schemeClr>
                </a:solidFill>
              </a:rPr>
              <a:t>caso</a:t>
            </a:r>
            <a:r>
              <a:rPr lang="en-US" sz="1700" dirty="0">
                <a:solidFill>
                  <a:schemeClr val="tx1">
                    <a:lumMod val="75000"/>
                    <a:lumOff val="25000"/>
                  </a:schemeClr>
                </a:solidFill>
              </a:rPr>
              <a:t> </a:t>
            </a:r>
            <a:r>
              <a:rPr lang="en-US" sz="1700" dirty="0" err="1">
                <a:solidFill>
                  <a:schemeClr val="tx1">
                    <a:lumMod val="75000"/>
                    <a:lumOff val="25000"/>
                  </a:schemeClr>
                </a:solidFill>
              </a:rPr>
              <a:t>si</a:t>
            </a:r>
            <a:r>
              <a:rPr lang="en-US" sz="1700" dirty="0">
                <a:solidFill>
                  <a:schemeClr val="tx1">
                    <a:lumMod val="75000"/>
                    <a:lumOff val="25000"/>
                  </a:schemeClr>
                </a:solidFill>
              </a:rPr>
              <a:t> è </a:t>
            </a:r>
            <a:r>
              <a:rPr lang="en-US" sz="1700" dirty="0" err="1">
                <a:solidFill>
                  <a:schemeClr val="tx1">
                    <a:lumMod val="75000"/>
                    <a:lumOff val="25000"/>
                  </a:schemeClr>
                </a:solidFill>
              </a:rPr>
              <a:t>parlato</a:t>
            </a:r>
            <a:r>
              <a:rPr lang="en-US" sz="1700" dirty="0">
                <a:solidFill>
                  <a:schemeClr val="tx1">
                    <a:lumMod val="75000"/>
                    <a:lumOff val="25000"/>
                  </a:schemeClr>
                </a:solidFill>
              </a:rPr>
              <a:t> di PA quale «casa di </a:t>
            </a:r>
            <a:r>
              <a:rPr lang="en-US" sz="1700" dirty="0" err="1">
                <a:solidFill>
                  <a:schemeClr val="tx1">
                    <a:lumMod val="75000"/>
                    <a:lumOff val="25000"/>
                  </a:schemeClr>
                </a:solidFill>
              </a:rPr>
              <a:t>vetro</a:t>
            </a:r>
            <a:r>
              <a:rPr lang="en-US" sz="1700" dirty="0">
                <a:solidFill>
                  <a:schemeClr val="tx1">
                    <a:lumMod val="75000"/>
                    <a:lumOff val="25000"/>
                  </a:schemeClr>
                </a:solidFill>
              </a:rPr>
              <a:t>», </a:t>
            </a:r>
            <a:r>
              <a:rPr lang="en-US" sz="1700" dirty="0" err="1">
                <a:solidFill>
                  <a:schemeClr val="tx1">
                    <a:lumMod val="75000"/>
                    <a:lumOff val="25000"/>
                  </a:schemeClr>
                </a:solidFill>
              </a:rPr>
              <a:t>il</a:t>
            </a:r>
            <a:r>
              <a:rPr lang="en-US" sz="1700" dirty="0">
                <a:solidFill>
                  <a:schemeClr val="tx1">
                    <a:lumMod val="75000"/>
                    <a:lumOff val="25000"/>
                  </a:schemeClr>
                </a:solidFill>
              </a:rPr>
              <a:t> cui </a:t>
            </a:r>
            <a:r>
              <a:rPr lang="en-US" sz="1700" dirty="0" err="1">
                <a:solidFill>
                  <a:schemeClr val="tx1">
                    <a:lumMod val="75000"/>
                    <a:lumOff val="25000"/>
                  </a:schemeClr>
                </a:solidFill>
              </a:rPr>
              <a:t>operato</a:t>
            </a:r>
            <a:r>
              <a:rPr lang="en-US" sz="1700" dirty="0">
                <a:solidFill>
                  <a:schemeClr val="tx1">
                    <a:lumMod val="75000"/>
                    <a:lumOff val="25000"/>
                  </a:schemeClr>
                </a:solidFill>
              </a:rPr>
              <a:t> fosse </a:t>
            </a:r>
            <a:r>
              <a:rPr lang="en-US" sz="1700" dirty="0" err="1">
                <a:solidFill>
                  <a:schemeClr val="tx1">
                    <a:lumMod val="75000"/>
                    <a:lumOff val="25000"/>
                  </a:schemeClr>
                </a:solidFill>
              </a:rPr>
              <a:t>conoscibile</a:t>
            </a:r>
            <a:r>
              <a:rPr lang="en-US" sz="1700" dirty="0">
                <a:solidFill>
                  <a:schemeClr val="tx1">
                    <a:lumMod val="75000"/>
                    <a:lumOff val="25000"/>
                  </a:schemeClr>
                </a:solidFill>
              </a:rPr>
              <a:t> </a:t>
            </a:r>
            <a:r>
              <a:rPr lang="en-US" sz="1700" dirty="0" err="1">
                <a:solidFill>
                  <a:schemeClr val="tx1">
                    <a:lumMod val="75000"/>
                    <a:lumOff val="25000"/>
                  </a:schemeClr>
                </a:solidFill>
              </a:rPr>
              <a:t>agli</a:t>
            </a:r>
            <a:r>
              <a:rPr lang="en-US" sz="1700" dirty="0">
                <a:solidFill>
                  <a:schemeClr val="tx1">
                    <a:lumMod val="75000"/>
                    <a:lumOff val="25000"/>
                  </a:schemeClr>
                </a:solidFill>
              </a:rPr>
              <a:t> </a:t>
            </a:r>
            <a:r>
              <a:rPr lang="en-US" sz="1700" dirty="0" err="1">
                <a:solidFill>
                  <a:schemeClr val="tx1">
                    <a:lumMod val="75000"/>
                    <a:lumOff val="25000"/>
                  </a:schemeClr>
                </a:solidFill>
              </a:rPr>
              <a:t>occhi</a:t>
            </a:r>
            <a:r>
              <a:rPr lang="en-US" sz="1700" dirty="0">
                <a:solidFill>
                  <a:schemeClr val="tx1">
                    <a:lumMod val="75000"/>
                    <a:lumOff val="25000"/>
                  </a:schemeClr>
                </a:solidFill>
              </a:rPr>
              <a:t> </a:t>
            </a:r>
            <a:r>
              <a:rPr lang="en-US" sz="1700" dirty="0" err="1">
                <a:solidFill>
                  <a:schemeClr val="tx1">
                    <a:lumMod val="75000"/>
                    <a:lumOff val="25000"/>
                  </a:schemeClr>
                </a:solidFill>
              </a:rPr>
              <a:t>dei</a:t>
            </a:r>
            <a:r>
              <a:rPr lang="en-US" sz="1700" dirty="0">
                <a:solidFill>
                  <a:schemeClr val="tx1">
                    <a:lumMod val="75000"/>
                    <a:lumOff val="25000"/>
                  </a:schemeClr>
                </a:solidFill>
              </a:rPr>
              <a:t> </a:t>
            </a:r>
            <a:r>
              <a:rPr lang="en-US" sz="1700" dirty="0" err="1">
                <a:solidFill>
                  <a:schemeClr val="tx1">
                    <a:lumMod val="75000"/>
                    <a:lumOff val="25000"/>
                  </a:schemeClr>
                </a:solidFill>
              </a:rPr>
              <a:t>cittadini</a:t>
            </a:r>
            <a:r>
              <a:rPr lang="en-US" sz="1700" dirty="0">
                <a:solidFill>
                  <a:schemeClr val="tx1">
                    <a:lumMod val="75000"/>
                    <a:lumOff val="25000"/>
                  </a:schemeClr>
                </a:solidFill>
              </a:rPr>
              <a:t>.</a:t>
            </a:r>
          </a:p>
        </p:txBody>
      </p:sp>
      <p:sp>
        <p:nvSpPr>
          <p:cNvPr id="14" name="Rectangle 13">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La casa dei sogni diventa realtà: è di vetro ed è sospesa sul mare |  SiViaggia">
            <a:extLst>
              <a:ext uri="{FF2B5EF4-FFF2-40B4-BE49-F238E27FC236}">
                <a16:creationId xmlns:a16="http://schemas.microsoft.com/office/drawing/2014/main" id="{4B325C9F-C9FF-4417-B208-BAC390BA4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57" y="1172052"/>
            <a:ext cx="6653178" cy="378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447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312024" y="916266"/>
            <a:ext cx="4248472" cy="2800767"/>
          </a:xfrm>
          <a:prstGeom prst="rect">
            <a:avLst/>
          </a:prstGeom>
          <a:noFill/>
        </p:spPr>
        <p:txBody>
          <a:bodyPr wrap="square" rtlCol="0">
            <a:spAutoFit/>
          </a:bodyPr>
          <a:lstStyle/>
          <a:p>
            <a:pPr algn="just"/>
            <a:r>
              <a:rPr lang="it-IT" sz="1600" dirty="0">
                <a:latin typeface="Helvetica" panose="020B0604020202020204" pitchFamily="34" charset="0"/>
                <a:cs typeface="Helvetica" panose="020B0604020202020204" pitchFamily="34" charset="0"/>
              </a:rPr>
              <a:t>Tra gli strumenti più importanti per realizzare la pretesa che il cittadino vanta nei confronti della PA, affinché la sua azione sia «trasparente», va senza dubbio evidenziato </a:t>
            </a:r>
            <a:r>
              <a:rPr lang="it-IT" sz="1600" b="1" dirty="0">
                <a:latin typeface="Helvetica" panose="020B0604020202020204" pitchFamily="34" charset="0"/>
                <a:cs typeface="Helvetica" panose="020B0604020202020204" pitchFamily="34" charset="0"/>
              </a:rPr>
              <a:t>il diritto all’accesso agli atti </a:t>
            </a:r>
            <a:r>
              <a:rPr lang="it-IT" sz="1600" dirty="0">
                <a:latin typeface="Helvetica" panose="020B0604020202020204" pitchFamily="34" charset="0"/>
                <a:cs typeface="Helvetica" panose="020B0604020202020204" pitchFamily="34" charset="0"/>
              </a:rPr>
              <a:t>e ai documenti della PA (artt.22 e ss. della </a:t>
            </a:r>
            <a:r>
              <a:rPr lang="it-IT" sz="1600" b="1" dirty="0">
                <a:latin typeface="Helvetica" panose="020B0604020202020204" pitchFamily="34" charset="0"/>
                <a:cs typeface="Helvetica" panose="020B0604020202020204" pitchFamily="34" charset="0"/>
              </a:rPr>
              <a:t>legge 241/1990</a:t>
            </a:r>
            <a:r>
              <a:rPr lang="it-IT" sz="1600" dirty="0">
                <a:latin typeface="Helvetica" panose="020B0604020202020204" pitchFamily="34" charset="0"/>
                <a:cs typeface="Helvetica" panose="020B0604020202020204" pitchFamily="34" charset="0"/>
              </a:rPr>
              <a:t>).</a:t>
            </a:r>
          </a:p>
          <a:p>
            <a:pPr algn="just"/>
            <a:endParaRPr lang="it-IT" sz="1600" dirty="0">
              <a:latin typeface="Helvetica" panose="020B0604020202020204" pitchFamily="34" charset="0"/>
              <a:cs typeface="Helvetica" panose="020B0604020202020204" pitchFamily="34" charset="0"/>
            </a:endParaRPr>
          </a:p>
          <a:p>
            <a:pPr algn="just"/>
            <a:r>
              <a:rPr lang="it-IT" sz="1600" dirty="0">
                <a:latin typeface="Helvetica" panose="020B0604020202020204" pitchFamily="34" charset="0"/>
                <a:cs typeface="Helvetica" panose="020B0604020202020204" pitchFamily="34" charset="0"/>
              </a:rPr>
              <a:t>Il riferimento normativo principale in tema di trasparenza è attualmente rappresentato dal </a:t>
            </a:r>
            <a:r>
              <a:rPr lang="it-IT" sz="1600" b="1" dirty="0" err="1">
                <a:latin typeface="Helvetica" panose="020B0604020202020204" pitchFamily="34" charset="0"/>
                <a:cs typeface="Helvetica" panose="020B0604020202020204" pitchFamily="34" charset="0"/>
              </a:rPr>
              <a:t>D.Lgs.</a:t>
            </a:r>
            <a:r>
              <a:rPr lang="it-IT" sz="1600" b="1" dirty="0">
                <a:latin typeface="Helvetica" panose="020B0604020202020204" pitchFamily="34" charset="0"/>
                <a:cs typeface="Helvetica" panose="020B0604020202020204" pitchFamily="34" charset="0"/>
              </a:rPr>
              <a:t> 33/2013,</a:t>
            </a:r>
            <a:r>
              <a:rPr lang="it-IT" sz="1600" dirty="0">
                <a:latin typeface="Helvetica" panose="020B0604020202020204" pitchFamily="34" charset="0"/>
                <a:cs typeface="Helvetica" panose="020B0604020202020204" pitchFamily="34" charset="0"/>
              </a:rPr>
              <a:t> cosiddetto Testo Unico sulla Trasparenza.</a:t>
            </a:r>
          </a:p>
        </p:txBody>
      </p:sp>
      <p:sp>
        <p:nvSpPr>
          <p:cNvPr id="4" name="CasellaDiTesto 3"/>
          <p:cNvSpPr txBox="1"/>
          <p:nvPr/>
        </p:nvSpPr>
        <p:spPr>
          <a:xfrm>
            <a:off x="1703512" y="3933056"/>
            <a:ext cx="8856984" cy="1077218"/>
          </a:xfrm>
          <a:prstGeom prst="rect">
            <a:avLst/>
          </a:prstGeom>
          <a:noFill/>
        </p:spPr>
        <p:txBody>
          <a:bodyPr wrap="square" rtlCol="0">
            <a:spAutoFit/>
          </a:bodyPr>
          <a:lstStyle/>
          <a:p>
            <a:pPr algn="just"/>
            <a:r>
              <a:rPr lang="it-IT" sz="1600" dirty="0">
                <a:latin typeface="Helvetica" panose="020B0604020202020204" pitchFamily="34" charset="0"/>
                <a:cs typeface="Helvetica" panose="020B0604020202020204" pitchFamily="34" charset="0"/>
              </a:rPr>
              <a:t>Le PPAA sono tenute a pubblicare sui propri siti internet istituzionali tutti i documenti, i dati e le informazioni concernenti profili organizzativi e procedimentali.</a:t>
            </a:r>
          </a:p>
          <a:p>
            <a:pPr algn="just"/>
            <a:r>
              <a:rPr lang="it-IT" sz="1600" dirty="0">
                <a:latin typeface="Helvetica" panose="020B0604020202020204" pitchFamily="34" charset="0"/>
                <a:cs typeface="Helvetica" panose="020B0604020202020204" pitchFamily="34" charset="0"/>
              </a:rPr>
              <a:t>A tale dovere posto in capo alla PA corrisponde, in maniera speculare, il diritto di chiunque di accedere ai dati e ai documenti detenuti dalle amministrazioni, cosiddetto «accesso civico». </a:t>
            </a:r>
          </a:p>
        </p:txBody>
      </p:sp>
      <p:sp>
        <p:nvSpPr>
          <p:cNvPr id="5" name="CasellaDiTesto 4"/>
          <p:cNvSpPr txBox="1"/>
          <p:nvPr/>
        </p:nvSpPr>
        <p:spPr>
          <a:xfrm>
            <a:off x="1720975" y="116632"/>
            <a:ext cx="8784976" cy="369332"/>
          </a:xfrm>
          <a:prstGeom prst="rect">
            <a:avLst/>
          </a:prstGeom>
          <a:noFill/>
        </p:spPr>
        <p:txBody>
          <a:bodyPr wrap="square" rtlCol="0">
            <a:spAutoFit/>
          </a:bodyPr>
          <a:lstStyle/>
          <a:p>
            <a:r>
              <a:rPr lang="it-IT" dirty="0">
                <a:latin typeface="Helvetica" panose="020B0604020202020204" pitchFamily="34" charset="0"/>
                <a:cs typeface="Helvetica" panose="020B0604020202020204" pitchFamily="34" charset="0"/>
              </a:rPr>
              <a:t>1. Il principio di Trasparenza nella Pubblica Amministrazione e le sue applicazioni</a:t>
            </a:r>
          </a:p>
        </p:txBody>
      </p:sp>
      <p:pic>
        <p:nvPicPr>
          <p:cNvPr id="1026" name="Picture 2" descr="Chiave, Home, Casa, Immobiliare">
            <a:extLst>
              <a:ext uri="{FF2B5EF4-FFF2-40B4-BE49-F238E27FC236}">
                <a16:creationId xmlns:a16="http://schemas.microsoft.com/office/drawing/2014/main" id="{E29248D4-DB5C-4030-8F12-45C34605D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75" y="701987"/>
            <a:ext cx="4541268" cy="302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55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0975" y="116632"/>
            <a:ext cx="8784976" cy="369332"/>
          </a:xfrm>
          <a:prstGeom prst="rect">
            <a:avLst/>
          </a:prstGeom>
          <a:noFill/>
        </p:spPr>
        <p:txBody>
          <a:bodyPr wrap="square" rtlCol="0">
            <a:spAutoFit/>
          </a:bodyPr>
          <a:lstStyle/>
          <a:p>
            <a:r>
              <a:rPr lang="it-IT" dirty="0">
                <a:latin typeface="Helvetica" panose="020B0604020202020204" pitchFamily="34" charset="0"/>
                <a:cs typeface="Helvetica" panose="020B0604020202020204" pitchFamily="34" charset="0"/>
              </a:rPr>
              <a:t>Legge n. 241/90 - Diritto di accesso e limiti al suo esercizio</a:t>
            </a:r>
          </a:p>
        </p:txBody>
      </p:sp>
      <p:pic>
        <p:nvPicPr>
          <p:cNvPr id="3074" name="Picture 2" descr="Web, Dominio, Servizio, Sito Web">
            <a:extLst>
              <a:ext uri="{FF2B5EF4-FFF2-40B4-BE49-F238E27FC236}">
                <a16:creationId xmlns:a16="http://schemas.microsoft.com/office/drawing/2014/main" id="{8B686216-E54D-431F-81A7-C0F4ABB12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637" y="1694145"/>
            <a:ext cx="7216726" cy="400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319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4098" name="Picture 2" descr="Archivio, Cassette, Documenti, Cartelle">
            <a:extLst>
              <a:ext uri="{FF2B5EF4-FFF2-40B4-BE49-F238E27FC236}">
                <a16:creationId xmlns:a16="http://schemas.microsoft.com/office/drawing/2014/main" id="{59245720-95FA-43F0-B45F-0324869C54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06" r="1" b="12285"/>
          <a:stretch/>
        </p:blipFill>
        <p:spPr bwMode="auto">
          <a:xfrm>
            <a:off x="5685" y="10"/>
            <a:ext cx="12186315" cy="685799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8599"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8098736" y="2777461"/>
            <a:ext cx="3233968" cy="2661266"/>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400" b="1" dirty="0">
                <a:solidFill>
                  <a:srgbClr val="FFFFFF"/>
                </a:solidFill>
              </a:rPr>
              <a:t>L’art.22 </a:t>
            </a:r>
            <a:r>
              <a:rPr lang="en-US" sz="1400" b="1" dirty="0" err="1">
                <a:solidFill>
                  <a:srgbClr val="FFFFFF"/>
                </a:solidFill>
              </a:rPr>
              <a:t>della</a:t>
            </a:r>
            <a:r>
              <a:rPr lang="en-US" sz="1400" b="1" dirty="0">
                <a:solidFill>
                  <a:srgbClr val="FFFFFF"/>
                </a:solidFill>
              </a:rPr>
              <a:t> </a:t>
            </a:r>
            <a:r>
              <a:rPr lang="en-US" sz="1400" b="1" dirty="0" err="1">
                <a:solidFill>
                  <a:srgbClr val="FFFFFF"/>
                </a:solidFill>
              </a:rPr>
              <a:t>legge</a:t>
            </a:r>
            <a:r>
              <a:rPr lang="en-US" sz="1400" b="1" dirty="0">
                <a:solidFill>
                  <a:srgbClr val="FFFFFF"/>
                </a:solidFill>
              </a:rPr>
              <a:t> 241/1990 </a:t>
            </a:r>
            <a:r>
              <a:rPr lang="en-US" sz="1400" dirty="0" err="1">
                <a:solidFill>
                  <a:srgbClr val="FFFFFF"/>
                </a:solidFill>
              </a:rPr>
              <a:t>definisce</a:t>
            </a:r>
            <a:r>
              <a:rPr lang="en-US" sz="1400" dirty="0">
                <a:solidFill>
                  <a:srgbClr val="FFFFFF"/>
                </a:solidFill>
              </a:rPr>
              <a:t> </a:t>
            </a:r>
            <a:r>
              <a:rPr lang="en-US" sz="1400" dirty="0" err="1">
                <a:solidFill>
                  <a:srgbClr val="FFFFFF"/>
                </a:solidFill>
              </a:rPr>
              <a:t>il</a:t>
            </a:r>
            <a:r>
              <a:rPr lang="en-US" sz="1400" dirty="0">
                <a:solidFill>
                  <a:srgbClr val="FFFFFF"/>
                </a:solidFill>
              </a:rPr>
              <a:t> «</a:t>
            </a:r>
            <a:r>
              <a:rPr lang="en-US" sz="1400" dirty="0" err="1">
                <a:solidFill>
                  <a:srgbClr val="FFFFFF"/>
                </a:solidFill>
              </a:rPr>
              <a:t>diritto</a:t>
            </a:r>
            <a:r>
              <a:rPr lang="en-US" sz="1400" dirty="0">
                <a:solidFill>
                  <a:srgbClr val="FFFFFF"/>
                </a:solidFill>
              </a:rPr>
              <a:t> di accesso», quale principio </a:t>
            </a:r>
            <a:r>
              <a:rPr lang="en-US" sz="1400" dirty="0" err="1">
                <a:solidFill>
                  <a:srgbClr val="FFFFFF"/>
                </a:solidFill>
              </a:rPr>
              <a:t>generale</a:t>
            </a:r>
            <a:r>
              <a:rPr lang="en-US" sz="1400" dirty="0">
                <a:solidFill>
                  <a:srgbClr val="FFFFFF"/>
                </a:solidFill>
              </a:rPr>
              <a:t> </a:t>
            </a:r>
            <a:r>
              <a:rPr lang="en-US" sz="1400" dirty="0" err="1">
                <a:solidFill>
                  <a:srgbClr val="FFFFFF"/>
                </a:solidFill>
              </a:rPr>
              <a:t>dell’ordinamento</a:t>
            </a:r>
            <a:r>
              <a:rPr lang="en-US" sz="1400" dirty="0">
                <a:solidFill>
                  <a:srgbClr val="FFFFFF"/>
                </a:solidFill>
              </a:rPr>
              <a:t>, come </a:t>
            </a:r>
            <a:r>
              <a:rPr lang="en-US" sz="1400" dirty="0" err="1">
                <a:solidFill>
                  <a:srgbClr val="FFFFFF"/>
                </a:solidFill>
              </a:rPr>
              <a:t>il</a:t>
            </a:r>
            <a:r>
              <a:rPr lang="en-US" sz="1400" dirty="0">
                <a:solidFill>
                  <a:srgbClr val="FFFFFF"/>
                </a:solidFill>
              </a:rPr>
              <a:t> </a:t>
            </a:r>
            <a:r>
              <a:rPr lang="en-US" sz="1400" dirty="0" err="1">
                <a:solidFill>
                  <a:srgbClr val="FFFFFF"/>
                </a:solidFill>
              </a:rPr>
              <a:t>diritto</a:t>
            </a:r>
            <a:r>
              <a:rPr lang="en-US" sz="1400" dirty="0">
                <a:solidFill>
                  <a:srgbClr val="FFFFFF"/>
                </a:solidFill>
              </a:rPr>
              <a:t> </a:t>
            </a:r>
            <a:r>
              <a:rPr lang="en-US" sz="1400" dirty="0" err="1">
                <a:solidFill>
                  <a:srgbClr val="FFFFFF"/>
                </a:solidFill>
              </a:rPr>
              <a:t>degli</a:t>
            </a:r>
            <a:r>
              <a:rPr lang="en-US" sz="1400" dirty="0">
                <a:solidFill>
                  <a:srgbClr val="FFFFFF"/>
                </a:solidFill>
              </a:rPr>
              <a:t> </a:t>
            </a:r>
            <a:r>
              <a:rPr lang="en-US" sz="1400" dirty="0" err="1">
                <a:solidFill>
                  <a:srgbClr val="FFFFFF"/>
                </a:solidFill>
              </a:rPr>
              <a:t>interessati</a:t>
            </a:r>
            <a:r>
              <a:rPr lang="en-US" sz="1400" dirty="0">
                <a:solidFill>
                  <a:srgbClr val="FFFFFF"/>
                </a:solidFill>
              </a:rPr>
              <a:t> di </a:t>
            </a:r>
            <a:r>
              <a:rPr lang="en-US" sz="1400" dirty="0" err="1">
                <a:solidFill>
                  <a:srgbClr val="FFFFFF"/>
                </a:solidFill>
              </a:rPr>
              <a:t>prendere</a:t>
            </a:r>
            <a:r>
              <a:rPr lang="en-US" sz="1400" dirty="0">
                <a:solidFill>
                  <a:srgbClr val="FFFFFF"/>
                </a:solidFill>
              </a:rPr>
              <a:t> </a:t>
            </a:r>
            <a:r>
              <a:rPr lang="en-US" sz="1400" dirty="0" err="1">
                <a:solidFill>
                  <a:srgbClr val="FFFFFF"/>
                </a:solidFill>
              </a:rPr>
              <a:t>visione</a:t>
            </a:r>
            <a:r>
              <a:rPr lang="en-US" sz="1400" dirty="0">
                <a:solidFill>
                  <a:srgbClr val="FFFFFF"/>
                </a:solidFill>
              </a:rPr>
              <a:t> e di </a:t>
            </a:r>
            <a:r>
              <a:rPr lang="en-US" sz="1400" dirty="0" err="1">
                <a:solidFill>
                  <a:srgbClr val="FFFFFF"/>
                </a:solidFill>
              </a:rPr>
              <a:t>estrarre</a:t>
            </a:r>
            <a:r>
              <a:rPr lang="en-US" sz="1400" dirty="0">
                <a:solidFill>
                  <a:srgbClr val="FFFFFF"/>
                </a:solidFill>
              </a:rPr>
              <a:t> </a:t>
            </a:r>
            <a:r>
              <a:rPr lang="en-US" sz="1400" dirty="0" err="1">
                <a:solidFill>
                  <a:srgbClr val="FFFFFF"/>
                </a:solidFill>
              </a:rPr>
              <a:t>copia</a:t>
            </a:r>
            <a:r>
              <a:rPr lang="en-US" sz="1400" dirty="0">
                <a:solidFill>
                  <a:srgbClr val="FFFFFF"/>
                </a:solidFill>
              </a:rPr>
              <a:t> di </a:t>
            </a:r>
            <a:r>
              <a:rPr lang="en-US" sz="1400" dirty="0" err="1">
                <a:solidFill>
                  <a:srgbClr val="FFFFFF"/>
                </a:solidFill>
              </a:rPr>
              <a:t>documenti</a:t>
            </a:r>
            <a:r>
              <a:rPr lang="en-US" sz="1400" dirty="0">
                <a:solidFill>
                  <a:srgbClr val="FFFFFF"/>
                </a:solidFill>
              </a:rPr>
              <a:t> </a:t>
            </a:r>
            <a:r>
              <a:rPr lang="en-US" sz="1400" dirty="0" err="1">
                <a:solidFill>
                  <a:srgbClr val="FFFFFF"/>
                </a:solidFill>
              </a:rPr>
              <a:t>amministrativi</a:t>
            </a:r>
            <a:r>
              <a:rPr lang="en-US" sz="1400" dirty="0">
                <a:solidFill>
                  <a:srgbClr val="FFFFFF"/>
                </a:solidFill>
              </a:rPr>
              <a:t> e individua come «</a:t>
            </a:r>
            <a:r>
              <a:rPr lang="en-US" sz="1400" dirty="0" err="1">
                <a:solidFill>
                  <a:srgbClr val="FFFFFF"/>
                </a:solidFill>
              </a:rPr>
              <a:t>interessati</a:t>
            </a:r>
            <a:r>
              <a:rPr lang="en-US" sz="1400" dirty="0">
                <a:solidFill>
                  <a:srgbClr val="FFFFFF"/>
                </a:solidFill>
              </a:rPr>
              <a:t>» </a:t>
            </a:r>
            <a:r>
              <a:rPr lang="en-US" sz="1400" dirty="0" err="1">
                <a:solidFill>
                  <a:srgbClr val="FFFFFF"/>
                </a:solidFill>
              </a:rPr>
              <a:t>tutti</a:t>
            </a:r>
            <a:r>
              <a:rPr lang="en-US" sz="1400" dirty="0">
                <a:solidFill>
                  <a:srgbClr val="FFFFFF"/>
                </a:solidFill>
              </a:rPr>
              <a:t> </a:t>
            </a:r>
            <a:r>
              <a:rPr lang="en-US" sz="1400" dirty="0" err="1">
                <a:solidFill>
                  <a:srgbClr val="FFFFFF"/>
                </a:solidFill>
              </a:rPr>
              <a:t>i</a:t>
            </a:r>
            <a:r>
              <a:rPr lang="en-US" sz="1400" dirty="0">
                <a:solidFill>
                  <a:srgbClr val="FFFFFF"/>
                </a:solidFill>
              </a:rPr>
              <a:t> </a:t>
            </a:r>
            <a:r>
              <a:rPr lang="en-US" sz="1400" dirty="0" err="1">
                <a:solidFill>
                  <a:srgbClr val="FFFFFF"/>
                </a:solidFill>
              </a:rPr>
              <a:t>soggetti</a:t>
            </a:r>
            <a:r>
              <a:rPr lang="en-US" sz="1400" dirty="0">
                <a:solidFill>
                  <a:srgbClr val="FFFFFF"/>
                </a:solidFill>
              </a:rPr>
              <a:t> </a:t>
            </a:r>
            <a:r>
              <a:rPr lang="en-US" sz="1400" dirty="0" err="1">
                <a:solidFill>
                  <a:srgbClr val="FFFFFF"/>
                </a:solidFill>
              </a:rPr>
              <a:t>privati</a:t>
            </a:r>
            <a:r>
              <a:rPr lang="en-US" sz="1400" dirty="0">
                <a:solidFill>
                  <a:srgbClr val="FFFFFF"/>
                </a:solidFill>
              </a:rPr>
              <a:t>, </a:t>
            </a:r>
            <a:r>
              <a:rPr lang="en-US" sz="1400" dirty="0" err="1">
                <a:solidFill>
                  <a:srgbClr val="FFFFFF"/>
                </a:solidFill>
              </a:rPr>
              <a:t>compresi</a:t>
            </a:r>
            <a:r>
              <a:rPr lang="en-US" sz="1400" dirty="0">
                <a:solidFill>
                  <a:srgbClr val="FFFFFF"/>
                </a:solidFill>
              </a:rPr>
              <a:t> </a:t>
            </a:r>
            <a:r>
              <a:rPr lang="en-US" sz="1400" dirty="0" err="1">
                <a:solidFill>
                  <a:srgbClr val="FFFFFF"/>
                </a:solidFill>
              </a:rPr>
              <a:t>quelli</a:t>
            </a:r>
            <a:r>
              <a:rPr lang="en-US" sz="1400" dirty="0">
                <a:solidFill>
                  <a:srgbClr val="FFFFFF"/>
                </a:solidFill>
              </a:rPr>
              <a:t> </a:t>
            </a:r>
            <a:r>
              <a:rPr lang="en-US" sz="1400" dirty="0" err="1">
                <a:solidFill>
                  <a:srgbClr val="FFFFFF"/>
                </a:solidFill>
              </a:rPr>
              <a:t>portatori</a:t>
            </a:r>
            <a:r>
              <a:rPr lang="en-US" sz="1400" dirty="0">
                <a:solidFill>
                  <a:srgbClr val="FFFFFF"/>
                </a:solidFill>
              </a:rPr>
              <a:t> di </a:t>
            </a:r>
            <a:r>
              <a:rPr lang="en-US" sz="1400" dirty="0" err="1">
                <a:solidFill>
                  <a:srgbClr val="FFFFFF"/>
                </a:solidFill>
              </a:rPr>
              <a:t>interessi</a:t>
            </a:r>
            <a:r>
              <a:rPr lang="en-US" sz="1400" dirty="0">
                <a:solidFill>
                  <a:srgbClr val="FFFFFF"/>
                </a:solidFill>
              </a:rPr>
              <a:t> </a:t>
            </a:r>
            <a:r>
              <a:rPr lang="en-US" sz="1400" dirty="0" err="1">
                <a:solidFill>
                  <a:srgbClr val="FFFFFF"/>
                </a:solidFill>
              </a:rPr>
              <a:t>pubblici</a:t>
            </a:r>
            <a:r>
              <a:rPr lang="en-US" sz="1400" dirty="0">
                <a:solidFill>
                  <a:srgbClr val="FFFFFF"/>
                </a:solidFill>
              </a:rPr>
              <a:t> o </a:t>
            </a:r>
            <a:r>
              <a:rPr lang="en-US" sz="1400" dirty="0" err="1">
                <a:solidFill>
                  <a:srgbClr val="FFFFFF"/>
                </a:solidFill>
              </a:rPr>
              <a:t>diffusi</a:t>
            </a:r>
            <a:r>
              <a:rPr lang="en-US" sz="1400" dirty="0">
                <a:solidFill>
                  <a:srgbClr val="FFFFFF"/>
                </a:solidFill>
              </a:rPr>
              <a:t>, </a:t>
            </a:r>
            <a:r>
              <a:rPr lang="en-US" sz="1400" dirty="0" err="1">
                <a:solidFill>
                  <a:srgbClr val="FFFFFF"/>
                </a:solidFill>
              </a:rPr>
              <a:t>che</a:t>
            </a:r>
            <a:r>
              <a:rPr lang="en-US" sz="1400" dirty="0">
                <a:solidFill>
                  <a:srgbClr val="FFFFFF"/>
                </a:solidFill>
              </a:rPr>
              <a:t> </a:t>
            </a:r>
            <a:r>
              <a:rPr lang="en-US" sz="1400" dirty="0" err="1">
                <a:solidFill>
                  <a:srgbClr val="FFFFFF"/>
                </a:solidFill>
              </a:rPr>
              <a:t>abbiano</a:t>
            </a:r>
            <a:r>
              <a:rPr lang="en-US" sz="1400" dirty="0">
                <a:solidFill>
                  <a:srgbClr val="FFFFFF"/>
                </a:solidFill>
              </a:rPr>
              <a:t> un </a:t>
            </a:r>
            <a:r>
              <a:rPr lang="en-US" sz="1400" b="1" u="sng" dirty="0">
                <a:solidFill>
                  <a:srgbClr val="FFFFFF"/>
                </a:solidFill>
              </a:rPr>
              <a:t>interesse </a:t>
            </a:r>
            <a:r>
              <a:rPr lang="en-US" sz="1400" b="1" u="sng" dirty="0" err="1">
                <a:solidFill>
                  <a:srgbClr val="FFFFFF"/>
                </a:solidFill>
              </a:rPr>
              <a:t>diretto</a:t>
            </a:r>
            <a:r>
              <a:rPr lang="en-US" sz="1400" b="1" u="sng" dirty="0">
                <a:solidFill>
                  <a:srgbClr val="FFFFFF"/>
                </a:solidFill>
              </a:rPr>
              <a:t>, </a:t>
            </a:r>
            <a:r>
              <a:rPr lang="en-US" sz="1400" b="1" u="sng" dirty="0" err="1">
                <a:solidFill>
                  <a:srgbClr val="FFFFFF"/>
                </a:solidFill>
              </a:rPr>
              <a:t>concreto</a:t>
            </a:r>
            <a:r>
              <a:rPr lang="en-US" sz="1400" b="1" u="sng" dirty="0">
                <a:solidFill>
                  <a:srgbClr val="FFFFFF"/>
                </a:solidFill>
              </a:rPr>
              <a:t> e </a:t>
            </a:r>
            <a:r>
              <a:rPr lang="en-US" sz="1400" b="1" u="sng" dirty="0" err="1">
                <a:solidFill>
                  <a:srgbClr val="FFFFFF"/>
                </a:solidFill>
              </a:rPr>
              <a:t>attuale</a:t>
            </a:r>
            <a:r>
              <a:rPr lang="en-US" sz="1400" b="1" u="sng" dirty="0">
                <a:solidFill>
                  <a:srgbClr val="FFFFFF"/>
                </a:solidFill>
              </a:rPr>
              <a:t>, </a:t>
            </a:r>
            <a:r>
              <a:rPr lang="en-US" sz="1400" b="1" u="sng" dirty="0" err="1">
                <a:solidFill>
                  <a:srgbClr val="FFFFFF"/>
                </a:solidFill>
              </a:rPr>
              <a:t>corrispondente</a:t>
            </a:r>
            <a:r>
              <a:rPr lang="en-US" sz="1400" b="1" u="sng" dirty="0">
                <a:solidFill>
                  <a:srgbClr val="FFFFFF"/>
                </a:solidFill>
              </a:rPr>
              <a:t> ad una </a:t>
            </a:r>
            <a:r>
              <a:rPr lang="en-US" sz="1400" b="1" u="sng" dirty="0" err="1">
                <a:solidFill>
                  <a:srgbClr val="FFFFFF"/>
                </a:solidFill>
              </a:rPr>
              <a:t>situazione</a:t>
            </a:r>
            <a:r>
              <a:rPr lang="en-US" sz="1400" b="1" u="sng" dirty="0">
                <a:solidFill>
                  <a:srgbClr val="FFFFFF"/>
                </a:solidFill>
              </a:rPr>
              <a:t> </a:t>
            </a:r>
            <a:r>
              <a:rPr lang="en-US" sz="1400" b="1" u="sng" dirty="0" err="1">
                <a:solidFill>
                  <a:srgbClr val="FFFFFF"/>
                </a:solidFill>
              </a:rPr>
              <a:t>giuridicamente</a:t>
            </a:r>
            <a:r>
              <a:rPr lang="en-US" sz="1400" b="1" u="sng" dirty="0">
                <a:solidFill>
                  <a:srgbClr val="FFFFFF"/>
                </a:solidFill>
              </a:rPr>
              <a:t> </a:t>
            </a:r>
            <a:r>
              <a:rPr lang="en-US" sz="1400" b="1" u="sng" dirty="0" err="1">
                <a:solidFill>
                  <a:srgbClr val="FFFFFF"/>
                </a:solidFill>
              </a:rPr>
              <a:t>tutelata</a:t>
            </a:r>
            <a:r>
              <a:rPr lang="en-US" sz="1400" b="1" u="sng" dirty="0">
                <a:solidFill>
                  <a:srgbClr val="FFFFFF"/>
                </a:solidFill>
              </a:rPr>
              <a:t> e </a:t>
            </a:r>
            <a:r>
              <a:rPr lang="en-US" sz="1400" b="1" u="sng" dirty="0" err="1">
                <a:solidFill>
                  <a:srgbClr val="FFFFFF"/>
                </a:solidFill>
              </a:rPr>
              <a:t>collegata</a:t>
            </a:r>
            <a:r>
              <a:rPr lang="en-US" sz="1400" b="1" u="sng" dirty="0">
                <a:solidFill>
                  <a:srgbClr val="FFFFFF"/>
                </a:solidFill>
              </a:rPr>
              <a:t> al </a:t>
            </a:r>
            <a:r>
              <a:rPr lang="en-US" sz="1400" b="1" u="sng" dirty="0" err="1">
                <a:solidFill>
                  <a:srgbClr val="FFFFFF"/>
                </a:solidFill>
              </a:rPr>
              <a:t>documento</a:t>
            </a:r>
            <a:r>
              <a:rPr lang="en-US" sz="1400" b="1" u="sng" dirty="0">
                <a:solidFill>
                  <a:srgbClr val="FFFFFF"/>
                </a:solidFill>
              </a:rPr>
              <a:t> rispetto al quale </a:t>
            </a:r>
            <a:r>
              <a:rPr lang="en-US" sz="1400" b="1" u="sng" dirty="0" err="1">
                <a:solidFill>
                  <a:srgbClr val="FFFFFF"/>
                </a:solidFill>
              </a:rPr>
              <a:t>si</a:t>
            </a:r>
            <a:r>
              <a:rPr lang="en-US" sz="1400" b="1" u="sng" dirty="0">
                <a:solidFill>
                  <a:srgbClr val="FFFFFF"/>
                </a:solidFill>
              </a:rPr>
              <a:t> </a:t>
            </a:r>
            <a:r>
              <a:rPr lang="en-US" sz="1400" b="1" u="sng" dirty="0" err="1">
                <a:solidFill>
                  <a:srgbClr val="FFFFFF"/>
                </a:solidFill>
              </a:rPr>
              <a:t>richiede</a:t>
            </a:r>
            <a:r>
              <a:rPr lang="en-US" sz="1400" b="1" u="sng" dirty="0">
                <a:solidFill>
                  <a:srgbClr val="FFFFFF"/>
                </a:solidFill>
              </a:rPr>
              <a:t> </a:t>
            </a:r>
            <a:r>
              <a:rPr lang="en-US" sz="1400" b="1" u="sng" dirty="0" err="1">
                <a:solidFill>
                  <a:srgbClr val="FFFFFF"/>
                </a:solidFill>
              </a:rPr>
              <a:t>l’accesso</a:t>
            </a:r>
            <a:r>
              <a:rPr lang="en-US" sz="1400" b="1" u="sng" dirty="0">
                <a:solidFill>
                  <a:srgbClr val="FFFFFF"/>
                </a:solidFill>
              </a:rPr>
              <a:t>.</a:t>
            </a:r>
          </a:p>
        </p:txBody>
      </p:sp>
      <p:sp>
        <p:nvSpPr>
          <p:cNvPr id="2" name="CasellaDiTesto 1"/>
          <p:cNvSpPr txBox="1"/>
          <p:nvPr/>
        </p:nvSpPr>
        <p:spPr>
          <a:xfrm>
            <a:off x="8179124" y="1419273"/>
            <a:ext cx="3153580" cy="1358188"/>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100" spc="-50" dirty="0">
                <a:solidFill>
                  <a:srgbClr val="FFFFFF"/>
                </a:solidFill>
                <a:latin typeface="+mj-lt"/>
                <a:ea typeface="+mj-ea"/>
                <a:cs typeface="+mj-cs"/>
              </a:rPr>
              <a:t>2. </a:t>
            </a:r>
            <a:r>
              <a:rPr lang="en-US" sz="3100" spc="-50" dirty="0" err="1">
                <a:solidFill>
                  <a:srgbClr val="FFFFFF"/>
                </a:solidFill>
                <a:latin typeface="+mj-lt"/>
                <a:ea typeface="+mj-ea"/>
                <a:cs typeface="+mj-cs"/>
              </a:rPr>
              <a:t>Diritto</a:t>
            </a:r>
            <a:r>
              <a:rPr lang="en-US" sz="3100" spc="-50" dirty="0">
                <a:solidFill>
                  <a:srgbClr val="FFFFFF"/>
                </a:solidFill>
                <a:latin typeface="+mj-lt"/>
                <a:ea typeface="+mj-ea"/>
                <a:cs typeface="+mj-cs"/>
              </a:rPr>
              <a:t> di accesso e </a:t>
            </a:r>
            <a:r>
              <a:rPr lang="en-US" sz="3100" spc="-50" dirty="0" err="1">
                <a:solidFill>
                  <a:srgbClr val="FFFFFF"/>
                </a:solidFill>
                <a:latin typeface="+mj-lt"/>
                <a:ea typeface="+mj-ea"/>
                <a:cs typeface="+mj-cs"/>
              </a:rPr>
              <a:t>limiti</a:t>
            </a:r>
            <a:r>
              <a:rPr lang="en-US" sz="3100" spc="-50" dirty="0">
                <a:solidFill>
                  <a:srgbClr val="FFFFFF"/>
                </a:solidFill>
                <a:latin typeface="+mj-lt"/>
                <a:ea typeface="+mj-ea"/>
                <a:cs typeface="+mj-cs"/>
              </a:rPr>
              <a:t> al </a:t>
            </a:r>
            <a:r>
              <a:rPr lang="en-US" sz="3100" spc="-50" dirty="0" err="1">
                <a:solidFill>
                  <a:srgbClr val="FFFFFF"/>
                </a:solidFill>
                <a:latin typeface="+mj-lt"/>
                <a:ea typeface="+mj-ea"/>
                <a:cs typeface="+mj-cs"/>
              </a:rPr>
              <a:t>suo</a:t>
            </a:r>
            <a:r>
              <a:rPr lang="en-US" sz="3100" spc="-50" dirty="0">
                <a:solidFill>
                  <a:srgbClr val="FFFFFF"/>
                </a:solidFill>
                <a:latin typeface="+mj-lt"/>
                <a:ea typeface="+mj-ea"/>
                <a:cs typeface="+mj-cs"/>
              </a:rPr>
              <a:t> </a:t>
            </a:r>
            <a:r>
              <a:rPr lang="en-US" sz="3100" spc="-50" dirty="0" err="1">
                <a:solidFill>
                  <a:srgbClr val="FFFFFF"/>
                </a:solidFill>
                <a:latin typeface="+mj-lt"/>
                <a:ea typeface="+mj-ea"/>
                <a:cs typeface="+mj-cs"/>
              </a:rPr>
              <a:t>esercizio</a:t>
            </a:r>
            <a:endParaRPr lang="en-US" sz="3100" spc="-50" dirty="0">
              <a:solidFill>
                <a:srgbClr val="FFFFFF"/>
              </a:solidFill>
              <a:latin typeface="+mj-lt"/>
              <a:ea typeface="+mj-ea"/>
              <a:cs typeface="+mj-cs"/>
            </a:endParaRPr>
          </a:p>
        </p:txBody>
      </p:sp>
      <p:sp>
        <p:nvSpPr>
          <p:cNvPr id="79" name="Rectangle 78">
            <a:extLst>
              <a:ext uri="{FF2B5EF4-FFF2-40B4-BE49-F238E27FC236}">
                <a16:creationId xmlns:a16="http://schemas.microsoft.com/office/drawing/2014/main" id="{FFDAE799-CF89-4844-9410-D1C0F8CBC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8599" y="1240045"/>
            <a:ext cx="64008" cy="4352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6464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0975" y="116632"/>
            <a:ext cx="8784976" cy="369332"/>
          </a:xfrm>
          <a:prstGeom prst="rect">
            <a:avLst/>
          </a:prstGeom>
          <a:noFill/>
        </p:spPr>
        <p:txBody>
          <a:bodyPr wrap="square" rtlCol="0">
            <a:spAutoFit/>
          </a:bodyPr>
          <a:lstStyle/>
          <a:p>
            <a:r>
              <a:rPr lang="it-IT" dirty="0">
                <a:latin typeface="Helvetica" panose="020B0604020202020204" pitchFamily="34" charset="0"/>
                <a:cs typeface="Helvetica" panose="020B0604020202020204" pitchFamily="34" charset="0"/>
              </a:rPr>
              <a:t>2. Diritto di accesso e limiti al suo esercizio</a:t>
            </a:r>
          </a:p>
        </p:txBody>
      </p:sp>
      <p:pic>
        <p:nvPicPr>
          <p:cNvPr id="3" name="Immagine 2"/>
          <p:cNvPicPr>
            <a:picLocks noChangeAspect="1"/>
          </p:cNvPicPr>
          <p:nvPr/>
        </p:nvPicPr>
        <p:blipFill>
          <a:blip r:embed="rId2"/>
          <a:stretch>
            <a:fillRect/>
          </a:stretch>
        </p:blipFill>
        <p:spPr>
          <a:xfrm>
            <a:off x="1816864" y="3080545"/>
            <a:ext cx="8286750" cy="2667000"/>
          </a:xfrm>
          <a:prstGeom prst="rect">
            <a:avLst/>
          </a:prstGeom>
        </p:spPr>
      </p:pic>
      <p:sp>
        <p:nvSpPr>
          <p:cNvPr id="4" name="CasellaDiTesto 3"/>
          <p:cNvSpPr txBox="1"/>
          <p:nvPr/>
        </p:nvSpPr>
        <p:spPr>
          <a:xfrm>
            <a:off x="1674300" y="706036"/>
            <a:ext cx="8429314" cy="1815882"/>
          </a:xfrm>
          <a:prstGeom prst="rect">
            <a:avLst/>
          </a:prstGeom>
          <a:noFill/>
        </p:spPr>
        <p:txBody>
          <a:bodyPr wrap="square" rtlCol="0">
            <a:spAutoFit/>
          </a:bodyPr>
          <a:lstStyle/>
          <a:p>
            <a:pPr algn="just"/>
            <a:r>
              <a:rPr lang="it-IT" sz="1600" dirty="0">
                <a:latin typeface="Helvetica" panose="020B0604020202020204" pitchFamily="34" charset="0"/>
                <a:cs typeface="Helvetica" panose="020B0604020202020204" pitchFamily="34" charset="0"/>
              </a:rPr>
              <a:t>In particolare il DPR 184/2006 (Regolamento recante la disciplina in materia di accesso ai documenti amministrativi) definisce l’ambito di applicazione soggettivo di tale diritto, precisando che </a:t>
            </a:r>
            <a:r>
              <a:rPr lang="it-IT" sz="1600" b="1" u="sng" dirty="0">
                <a:latin typeface="Helvetica" panose="020B0604020202020204" pitchFamily="34" charset="0"/>
                <a:cs typeface="Helvetica" panose="020B0604020202020204" pitchFamily="34" charset="0"/>
              </a:rPr>
              <a:t>è esercitabile nei confronti di tutti i soggetti di diritto pubblico e i soggetti di diritto privato limitatamente alla loro attività di pubblico interesse disciplinata dal diritto nazionale o europeo, da chiunque abbia un interesse diretto, concreto e attuale, corrispondente a una situazione giuridicamente tutelata e collegata al documento rispetto al quale è richiesto l’accesso.</a:t>
            </a:r>
          </a:p>
        </p:txBody>
      </p:sp>
    </p:spTree>
    <p:extLst>
      <p:ext uri="{BB962C8B-B14F-4D97-AF65-F5344CB8AC3E}">
        <p14:creationId xmlns:p14="http://schemas.microsoft.com/office/powerpoint/2010/main" val="3737095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spc="-50">
                <a:solidFill>
                  <a:schemeClr val="tx1">
                    <a:lumMod val="75000"/>
                    <a:lumOff val="25000"/>
                  </a:schemeClr>
                </a:solidFill>
                <a:latin typeface="+mj-lt"/>
                <a:ea typeface="+mj-ea"/>
                <a:cs typeface="+mj-cs"/>
              </a:rPr>
              <a:t>2. Diritto di accesso e limiti al suo esercizio</a:t>
            </a:r>
          </a:p>
        </p:txBody>
      </p:sp>
      <p:sp>
        <p:nvSpPr>
          <p:cNvPr id="3" name="CasellaDiTesto 2"/>
          <p:cNvSpPr txBox="1"/>
          <p:nvPr/>
        </p:nvSpPr>
        <p:spPr>
          <a:xfrm>
            <a:off x="1097279" y="1845734"/>
            <a:ext cx="6454987"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Nella tipologia di accesso ex l. 241/90 il soggetto che chiede l’accesso deve esplicitare le ragioni sottese alla propria richiesta, dal momento che </a:t>
            </a:r>
            <a:r>
              <a:rPr lang="en-US" b="1" u="sng">
                <a:solidFill>
                  <a:schemeClr val="tx1">
                    <a:lumMod val="75000"/>
                    <a:lumOff val="25000"/>
                  </a:schemeClr>
                </a:solidFill>
              </a:rPr>
              <a:t>non è possibile che vi siano istanze di accesso preordinate ad un generico controllo sull’attività amministrativa.</a:t>
            </a:r>
          </a:p>
        </p:txBody>
      </p:sp>
      <p:pic>
        <p:nvPicPr>
          <p:cNvPr id="2050" name="Picture 2">
            <a:extLst>
              <a:ext uri="{FF2B5EF4-FFF2-40B4-BE49-F238E27FC236}">
                <a16:creationId xmlns:a16="http://schemas.microsoft.com/office/drawing/2014/main" id="{63CB21F3-5518-4FCB-8620-CC1EFFF9C3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38" r="19798" b="1"/>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08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0975" y="116632"/>
            <a:ext cx="8784976" cy="369332"/>
          </a:xfrm>
          <a:prstGeom prst="rect">
            <a:avLst/>
          </a:prstGeom>
          <a:noFill/>
        </p:spPr>
        <p:txBody>
          <a:bodyPr wrap="square" rtlCol="0">
            <a:spAutoFit/>
          </a:bodyPr>
          <a:lstStyle/>
          <a:p>
            <a:r>
              <a:rPr lang="it-IT" dirty="0">
                <a:latin typeface="Helvetica" panose="020B0604020202020204" pitchFamily="34" charset="0"/>
                <a:cs typeface="Helvetica" panose="020B0604020202020204" pitchFamily="34" charset="0"/>
              </a:rPr>
              <a:t>2. Diritto di accesso e limiti al suo esercizio</a:t>
            </a:r>
          </a:p>
        </p:txBody>
      </p:sp>
      <p:sp>
        <p:nvSpPr>
          <p:cNvPr id="3" name="CasellaDiTesto 2"/>
          <p:cNvSpPr txBox="1"/>
          <p:nvPr/>
        </p:nvSpPr>
        <p:spPr>
          <a:xfrm>
            <a:off x="1631504" y="1166842"/>
            <a:ext cx="8928992" cy="4770537"/>
          </a:xfrm>
          <a:prstGeom prst="rect">
            <a:avLst/>
          </a:prstGeom>
          <a:noFill/>
        </p:spPr>
        <p:txBody>
          <a:bodyPr wrap="square" rtlCol="0">
            <a:spAutoFit/>
          </a:bodyPr>
          <a:lstStyle/>
          <a:p>
            <a:pPr algn="just"/>
            <a:r>
              <a:rPr lang="it-IT" sz="1600" dirty="0">
                <a:latin typeface="Helvetica" panose="020B0604020202020204" pitchFamily="34" charset="0"/>
                <a:cs typeface="Helvetica" panose="020B0604020202020204" pitchFamily="34" charset="0"/>
              </a:rPr>
              <a:t>Sono obbligati a consentire l’esercizio del diritto di accesso in base all’art.23 della legge 241/1990:</a:t>
            </a:r>
          </a:p>
          <a:p>
            <a:pPr marL="285750" indent="-285750" algn="just">
              <a:buFont typeface="Wingdings" panose="05000000000000000000" pitchFamily="2" charset="2"/>
              <a:buChar char="ü"/>
            </a:pPr>
            <a:endParaRPr lang="it-IT" sz="1600" b="1" u="sng"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le pubbliche amministrazioni</a:t>
            </a:r>
            <a:r>
              <a:rPr lang="it-IT" sz="1600" dirty="0">
                <a:latin typeface="Helvetica" panose="020B0604020202020204" pitchFamily="34" charset="0"/>
                <a:cs typeface="Helvetica" panose="020B0604020202020204" pitchFamily="34" charset="0"/>
              </a:rPr>
              <a:t>: tutti i soggetti di diritto pubblico e i soggetti di diritto privato limitatamente alla loro attività di pubblico interesse disciplinata dal diritto nazionale o europeo;</a:t>
            </a: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gli enti pubblici</a:t>
            </a:r>
            <a:r>
              <a:rPr lang="it-IT" sz="1600" dirty="0">
                <a:latin typeface="Helvetica" panose="020B0604020202020204" pitchFamily="34" charset="0"/>
                <a:cs typeface="Helvetica" panose="020B0604020202020204" pitchFamily="34" charset="0"/>
              </a:rPr>
              <a:t>: anche gli enti pubblici economici relativamente allo svolgimento dell’attività di diritto pubblico;</a:t>
            </a: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le aziende autonome e le aziende speciali</a:t>
            </a:r>
            <a:r>
              <a:rPr lang="it-IT" sz="1600" dirty="0">
                <a:latin typeface="Helvetica" panose="020B0604020202020204" pitchFamily="34" charset="0"/>
                <a:cs typeface="Helvetica" panose="020B0604020202020204" pitchFamily="34" charset="0"/>
              </a:rPr>
              <a:t>: le prime sono organismi atipici, normalmente privi di personalità giuridica, ma dotati di una propria organizzazione amministrativa, incardinati nell’amministrazione statale, adibiti all’esercizio di attività ed alla gestione di servizi di carattere tecnico-economico; le seconde sono enti di gestione di pubblici servizi locali, dotati di personalità giuridica, di autonomia imprenditoriale e statutaria;</a:t>
            </a: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i gestori di pubblici servizi</a:t>
            </a:r>
            <a:r>
              <a:rPr lang="it-IT" sz="1600" dirty="0">
                <a:latin typeface="Helvetica" panose="020B0604020202020204" pitchFamily="34" charset="0"/>
                <a:cs typeface="Helvetica" panose="020B0604020202020204" pitchFamily="34" charset="0"/>
              </a:rPr>
              <a:t>:  in passato si parlava di concessionari di pubblici servizi, ossia quei soggetti privati legittimati, in virtù di un provvedimento concessorio, allo svolgimento di attività pubbliche;</a:t>
            </a: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le autorità di garanzia e di vigilanza</a:t>
            </a:r>
            <a:r>
              <a:rPr lang="it-IT" sz="1600" dirty="0">
                <a:latin typeface="Helvetica" panose="020B0604020202020204" pitchFamily="34" charset="0"/>
                <a:cs typeface="Helvetica" panose="020B0604020202020204" pitchFamily="34" charset="0"/>
              </a:rPr>
              <a:t>: si parla di applicabilità generale dell’accesso alle autorità. Rispetto a tali organismi, il richiamo all’art.24 (contenuto nell’art.23) vale ad individuare i casi nei quali l’accesso è escluso e gli atti ulteriori che vanno adottati perché il diritto di accesso possa diventare operativo.</a:t>
            </a:r>
          </a:p>
        </p:txBody>
      </p:sp>
    </p:spTree>
    <p:extLst>
      <p:ext uri="{BB962C8B-B14F-4D97-AF65-F5344CB8AC3E}">
        <p14:creationId xmlns:p14="http://schemas.microsoft.com/office/powerpoint/2010/main" val="407516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129750-FA43-40A6-A543-DBF033F73D21}"/>
              </a:ext>
            </a:extLst>
          </p:cNvPr>
          <p:cNvSpPr>
            <a:spLocks noGrp="1"/>
          </p:cNvSpPr>
          <p:nvPr>
            <p:ph type="title"/>
          </p:nvPr>
        </p:nvSpPr>
        <p:spPr>
          <a:xfrm>
            <a:off x="1097280" y="286603"/>
            <a:ext cx="10058400" cy="824745"/>
          </a:xfrm>
        </p:spPr>
        <p:txBody>
          <a:bodyPr>
            <a:normAutofit fontScale="90000"/>
          </a:bodyPr>
          <a:lstStyle/>
          <a:p>
            <a:pPr algn="ctr"/>
            <a:r>
              <a:rPr lang="it-IT" sz="3600" dirty="0"/>
              <a:t>La disciplina del conflitto di interessi – quadro normativo</a:t>
            </a:r>
          </a:p>
        </p:txBody>
      </p:sp>
      <p:sp>
        <p:nvSpPr>
          <p:cNvPr id="3" name="Segnaposto contenuto 2">
            <a:extLst>
              <a:ext uri="{FF2B5EF4-FFF2-40B4-BE49-F238E27FC236}">
                <a16:creationId xmlns:a16="http://schemas.microsoft.com/office/drawing/2014/main" id="{97795CFF-1038-48A9-8D44-99CB4EA8D3D7}"/>
              </a:ext>
            </a:extLst>
          </p:cNvPr>
          <p:cNvSpPr>
            <a:spLocks noGrp="1"/>
          </p:cNvSpPr>
          <p:nvPr>
            <p:ph idx="1"/>
          </p:nvPr>
        </p:nvSpPr>
        <p:spPr>
          <a:xfrm>
            <a:off x="1097280" y="1730326"/>
            <a:ext cx="10058400" cy="4138768"/>
          </a:xfrm>
        </p:spPr>
        <p:txBody>
          <a:bodyPr>
            <a:normAutofit fontScale="85000" lnSpcReduction="10000"/>
          </a:bodyPr>
          <a:lstStyle/>
          <a:p>
            <a:pPr algn="just">
              <a:lnSpc>
                <a:spcPct val="100000"/>
              </a:lnSpc>
            </a:pPr>
            <a:r>
              <a:rPr lang="it-IT" dirty="0"/>
              <a:t>Il tema della gestione dei conflitti di interessi è espressione del principio generale di buon andamento e imparzialità dell’azione amministrativa di cui all’art. 97 Cost. Esso è stato affrontato dalla l. 190/2012, con riguardo sia al personale interno dell’amministrazione/ente sia a soggetti esterni destinatari di incarichi nelle amministrazioni/enti, mediante norme che attengono a diversi profili quali: </a:t>
            </a:r>
          </a:p>
          <a:p>
            <a:pPr marL="717550" indent="-534988" algn="just">
              <a:lnSpc>
                <a:spcPct val="100000"/>
              </a:lnSpc>
              <a:buFont typeface="Courier New" panose="02070309020205020404" pitchFamily="49" charset="0"/>
              <a:buChar char="o"/>
            </a:pPr>
            <a:r>
              <a:rPr lang="it-IT" dirty="0"/>
              <a:t>l’astensione del dipendente in caso di conflitto di interessi;</a:t>
            </a:r>
          </a:p>
          <a:p>
            <a:pPr marL="717550" indent="-534988" algn="just">
              <a:lnSpc>
                <a:spcPct val="100000"/>
              </a:lnSpc>
              <a:buFont typeface="Courier New" panose="02070309020205020404" pitchFamily="49" charset="0"/>
              <a:buChar char="o"/>
            </a:pPr>
            <a:r>
              <a:rPr lang="it-IT" dirty="0"/>
              <a:t>le ipotesi di </a:t>
            </a:r>
            <a:r>
              <a:rPr lang="it-IT" dirty="0" err="1"/>
              <a:t>inconferibilità</a:t>
            </a:r>
            <a:r>
              <a:rPr lang="it-IT" dirty="0"/>
              <a:t> e incompatibilità di incarichi presso le pubbliche amministrazioni e presso enti privati in controllo pubblico, disciplinate dal d.lgs. 8 aprile 2013, n. 39;</a:t>
            </a:r>
          </a:p>
          <a:p>
            <a:pPr marL="717550" indent="-534988" algn="just">
              <a:lnSpc>
                <a:spcPct val="100000"/>
              </a:lnSpc>
              <a:buFont typeface="Courier New" panose="02070309020205020404" pitchFamily="49" charset="0"/>
              <a:buChar char="o"/>
            </a:pPr>
            <a:r>
              <a:rPr lang="it-IT" dirty="0"/>
              <a:t>l’adozione dei codici di comportamento;</a:t>
            </a:r>
          </a:p>
          <a:p>
            <a:pPr marL="717550" indent="-534988" algn="just">
              <a:lnSpc>
                <a:spcPct val="100000"/>
              </a:lnSpc>
              <a:buFont typeface="Courier New" panose="02070309020205020404" pitchFamily="49" charset="0"/>
              <a:buChar char="o"/>
            </a:pPr>
            <a:r>
              <a:rPr lang="it-IT" dirty="0"/>
              <a:t>il divieto di </a:t>
            </a:r>
            <a:r>
              <a:rPr lang="it-IT" dirty="0" err="1"/>
              <a:t>pantouflage</a:t>
            </a:r>
            <a:r>
              <a:rPr lang="it-IT" dirty="0"/>
              <a:t>;</a:t>
            </a:r>
          </a:p>
          <a:p>
            <a:pPr marL="717550" indent="-534988" algn="just">
              <a:lnSpc>
                <a:spcPct val="100000"/>
              </a:lnSpc>
              <a:buFont typeface="Courier New" panose="02070309020205020404" pitchFamily="49" charset="0"/>
              <a:buChar char="o"/>
            </a:pPr>
            <a:r>
              <a:rPr lang="it-IT" dirty="0"/>
              <a:t>l’autorizzazione a svolgere incarichi extra istituzionali;</a:t>
            </a:r>
          </a:p>
          <a:p>
            <a:pPr marL="717550" indent="-534988" algn="just">
              <a:lnSpc>
                <a:spcPct val="100000"/>
              </a:lnSpc>
              <a:buFont typeface="Courier New" panose="02070309020205020404" pitchFamily="49" charset="0"/>
              <a:buChar char="o"/>
            </a:pPr>
            <a:r>
              <a:rPr lang="it-IT" dirty="0"/>
              <a:t>l’affidamento di incarichi a soggetti esterni in qualità di consulenti ai sensi dell’art. 53 del d.lgs. n. 165 del 2001</a:t>
            </a:r>
          </a:p>
        </p:txBody>
      </p:sp>
    </p:spTree>
    <p:extLst>
      <p:ext uri="{BB962C8B-B14F-4D97-AF65-F5344CB8AC3E}">
        <p14:creationId xmlns:p14="http://schemas.microsoft.com/office/powerpoint/2010/main" val="2098941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asellaDiTesto 1"/>
          <p:cNvSpPr txBox="1"/>
          <p:nvPr/>
        </p:nvSpPr>
        <p:spPr>
          <a:xfrm>
            <a:off x="492370" y="516835"/>
            <a:ext cx="3084844" cy="5772840"/>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600" spc="-50">
                <a:solidFill>
                  <a:srgbClr val="FFFFFF"/>
                </a:solidFill>
                <a:latin typeface="+mj-lt"/>
                <a:ea typeface="+mj-ea"/>
                <a:cs typeface="+mj-cs"/>
              </a:rPr>
              <a:t>2. Diritto di accesso e limiti al suo esercizio: le prime aperture normative</a:t>
            </a:r>
          </a:p>
        </p:txBody>
      </p:sp>
      <p:sp>
        <p:nvSpPr>
          <p:cNvPr id="21" name="Rectangle 1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2" name="CasellaDiTesto 4">
            <a:extLst>
              <a:ext uri="{FF2B5EF4-FFF2-40B4-BE49-F238E27FC236}">
                <a16:creationId xmlns:a16="http://schemas.microsoft.com/office/drawing/2014/main" id="{60F083C4-90D1-4B76-A22E-522B76164B26}"/>
              </a:ext>
            </a:extLst>
          </p:cNvPr>
          <p:cNvGraphicFramePr/>
          <p:nvPr>
            <p:extLst>
              <p:ext uri="{D42A27DB-BD31-4B8C-83A1-F6EECF244321}">
                <p14:modId xmlns:p14="http://schemas.microsoft.com/office/powerpoint/2010/main" val="307237024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030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0975" y="116632"/>
            <a:ext cx="8784976" cy="369332"/>
          </a:xfrm>
          <a:prstGeom prst="rect">
            <a:avLst/>
          </a:prstGeom>
          <a:noFill/>
        </p:spPr>
        <p:txBody>
          <a:bodyPr wrap="square" rtlCol="0">
            <a:spAutoFit/>
          </a:bodyPr>
          <a:lstStyle/>
          <a:p>
            <a:r>
              <a:rPr lang="it-IT" dirty="0">
                <a:latin typeface="Helvetica" panose="020B0604020202020204" pitchFamily="34" charset="0"/>
                <a:cs typeface="Helvetica" panose="020B0604020202020204" pitchFamily="34" charset="0"/>
              </a:rPr>
              <a:t>2. Diritto di accesso ex l. 241/90 e limiti al suo esercizio</a:t>
            </a:r>
          </a:p>
        </p:txBody>
      </p:sp>
      <p:sp>
        <p:nvSpPr>
          <p:cNvPr id="4" name="CasellaDiTesto 3"/>
          <p:cNvSpPr txBox="1"/>
          <p:nvPr/>
        </p:nvSpPr>
        <p:spPr>
          <a:xfrm>
            <a:off x="1716620" y="444596"/>
            <a:ext cx="8784976" cy="2308324"/>
          </a:xfrm>
          <a:prstGeom prst="rect">
            <a:avLst/>
          </a:prstGeom>
          <a:noFill/>
        </p:spPr>
        <p:txBody>
          <a:bodyPr wrap="square" rtlCol="0">
            <a:spAutoFit/>
          </a:bodyPr>
          <a:lstStyle/>
          <a:p>
            <a:pPr algn="just"/>
            <a:r>
              <a:rPr lang="it-IT" sz="1600" dirty="0">
                <a:latin typeface="Helvetica" panose="020B0604020202020204" pitchFamily="34" charset="0"/>
                <a:cs typeface="Helvetica" panose="020B0604020202020204" pitchFamily="34" charset="0"/>
              </a:rPr>
              <a:t>I LIMITI AL DIRITTO DI ACCESSO</a:t>
            </a:r>
          </a:p>
          <a:p>
            <a:pPr algn="just"/>
            <a:endParaRPr lang="it-IT" sz="1600" dirty="0">
              <a:latin typeface="Helvetica" panose="020B0604020202020204" pitchFamily="34" charset="0"/>
              <a:cs typeface="Helvetica" panose="020B0604020202020204" pitchFamily="34" charset="0"/>
            </a:endParaRPr>
          </a:p>
          <a:p>
            <a:pPr algn="just"/>
            <a:r>
              <a:rPr lang="it-IT" sz="1600" dirty="0">
                <a:latin typeface="Helvetica" panose="020B0604020202020204" pitchFamily="34" charset="0"/>
                <a:cs typeface="Helvetica" panose="020B0604020202020204" pitchFamily="34" charset="0"/>
              </a:rPr>
              <a:t>L’art.34 della </a:t>
            </a:r>
            <a:r>
              <a:rPr lang="it-IT" sz="1600" b="1" dirty="0">
                <a:latin typeface="Helvetica" panose="020B0604020202020204" pitchFamily="34" charset="0"/>
                <a:cs typeface="Helvetica" panose="020B0604020202020204" pitchFamily="34" charset="0"/>
              </a:rPr>
              <a:t>legge 241/1990 </a:t>
            </a:r>
            <a:r>
              <a:rPr lang="it-IT" sz="1600" dirty="0">
                <a:latin typeface="Helvetica" panose="020B0604020202020204" pitchFamily="34" charset="0"/>
                <a:cs typeface="Helvetica" panose="020B0604020202020204" pitchFamily="34" charset="0"/>
              </a:rPr>
              <a:t>prevede 2 categorie di limiti al diritto di accesso:</a:t>
            </a:r>
          </a:p>
          <a:p>
            <a:pPr marL="342900" indent="-342900" algn="just">
              <a:buFont typeface="+mj-lt"/>
              <a:buAutoNum type="arabicPeriod"/>
            </a:pPr>
            <a:r>
              <a:rPr lang="it-IT" sz="1600" dirty="0">
                <a:latin typeface="Helvetica" panose="020B0604020202020204" pitchFamily="34" charset="0"/>
                <a:cs typeface="Helvetica" panose="020B0604020202020204" pitchFamily="34" charset="0"/>
              </a:rPr>
              <a:t>tassativi</a:t>
            </a:r>
          </a:p>
          <a:p>
            <a:pPr marL="342900" indent="-342900" algn="just">
              <a:buFont typeface="+mj-lt"/>
              <a:buAutoNum type="arabicPeriod"/>
            </a:pPr>
            <a:r>
              <a:rPr lang="it-IT" sz="1600" dirty="0">
                <a:latin typeface="Helvetica" panose="020B0604020202020204" pitchFamily="34" charset="0"/>
                <a:cs typeface="Helvetica" panose="020B0604020202020204" pitchFamily="34" charset="0"/>
              </a:rPr>
              <a:t>facoltativi</a:t>
            </a:r>
          </a:p>
          <a:p>
            <a:pPr algn="just"/>
            <a:endParaRPr lang="it-IT" sz="1600" dirty="0">
              <a:latin typeface="Helvetica" panose="020B0604020202020204" pitchFamily="34" charset="0"/>
              <a:cs typeface="Helvetica" panose="020B0604020202020204" pitchFamily="34" charset="0"/>
            </a:endParaRPr>
          </a:p>
          <a:p>
            <a:pPr algn="just"/>
            <a:r>
              <a:rPr lang="it-IT" sz="1600" b="1" dirty="0">
                <a:latin typeface="Helvetica" panose="020B0604020202020204" pitchFamily="34" charset="0"/>
                <a:cs typeface="Helvetica" panose="020B0604020202020204" pitchFamily="34" charset="0"/>
              </a:rPr>
              <a:t>LIMITI TASSATIVI</a:t>
            </a:r>
          </a:p>
          <a:p>
            <a:pPr algn="just"/>
            <a:r>
              <a:rPr lang="it-IT" sz="1600" dirty="0">
                <a:latin typeface="Helvetica" panose="020B0604020202020204" pitchFamily="34" charset="0"/>
                <a:cs typeface="Helvetica" panose="020B0604020202020204" pitchFamily="34" charset="0"/>
              </a:rPr>
              <a:t>I limiti tassativi sono sanciti direttamente dal legislatore senza che residui in capo alla PA alcun margine di apprezzamento.</a:t>
            </a:r>
          </a:p>
        </p:txBody>
      </p:sp>
      <p:sp>
        <p:nvSpPr>
          <p:cNvPr id="5" name="CasellaDiTesto 4"/>
          <p:cNvSpPr txBox="1"/>
          <p:nvPr/>
        </p:nvSpPr>
        <p:spPr>
          <a:xfrm>
            <a:off x="449943" y="2966233"/>
            <a:ext cx="11393714" cy="3293209"/>
          </a:xfrm>
          <a:prstGeom prst="rect">
            <a:avLst/>
          </a:prstGeom>
          <a:noFill/>
        </p:spPr>
        <p:txBody>
          <a:bodyPr wrap="square" rtlCol="0">
            <a:spAutoFit/>
          </a:bodyPr>
          <a:lstStyle/>
          <a:p>
            <a:pPr algn="just"/>
            <a:r>
              <a:rPr lang="it-IT" sz="1600" dirty="0">
                <a:latin typeface="Helvetica" panose="020B0604020202020204" pitchFamily="34" charset="0"/>
                <a:cs typeface="Helvetica" panose="020B0604020202020204" pitchFamily="34" charset="0"/>
              </a:rPr>
              <a:t>I limiti tassativi riguardano:</a:t>
            </a: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Documenti coperti da segreto di Stato</a:t>
            </a:r>
            <a:r>
              <a:rPr lang="it-IT" sz="1600" dirty="0">
                <a:latin typeface="Helvetica" panose="020B0604020202020204" pitchFamily="34" charset="0"/>
                <a:cs typeface="Helvetica" panose="020B0604020202020204" pitchFamily="34" charset="0"/>
              </a:rPr>
              <a:t>, Legge 124/2007;</a:t>
            </a: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Documenti coperti da segreto o divieto di divulgazione</a:t>
            </a:r>
            <a:r>
              <a:rPr lang="it-IT" sz="1600" dirty="0">
                <a:latin typeface="Helvetica" panose="020B0604020202020204" pitchFamily="34" charset="0"/>
                <a:cs typeface="Helvetica" panose="020B0604020202020204" pitchFamily="34" charset="0"/>
              </a:rPr>
              <a:t> espressamente previsti da legge o da norme regolamentari;</a:t>
            </a: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Procedimenti tributari</a:t>
            </a:r>
            <a:r>
              <a:rPr lang="it-IT" sz="1600" dirty="0">
                <a:latin typeface="Helvetica" panose="020B0604020202020204" pitchFamily="34" charset="0"/>
                <a:cs typeface="Helvetica" panose="020B0604020202020204" pitchFamily="34" charset="0"/>
              </a:rPr>
              <a:t>, per i quali restano ferme particolari norme che li regolano;</a:t>
            </a: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Attività della PA</a:t>
            </a:r>
            <a:r>
              <a:rPr lang="it-IT" sz="1600" dirty="0">
                <a:latin typeface="Helvetica" panose="020B0604020202020204" pitchFamily="34" charset="0"/>
                <a:cs typeface="Helvetica" panose="020B0604020202020204" pitchFamily="34" charset="0"/>
              </a:rPr>
              <a:t> diretta all’emanazione di atti normativi, amministrativi generali, di pianificazione e di programmazione, per i quali restano ferme le particolari norme che ne regolano la formazione;</a:t>
            </a: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Procedimenti selettivi</a:t>
            </a:r>
            <a:r>
              <a:rPr lang="it-IT" sz="1600" dirty="0">
                <a:latin typeface="Helvetica" panose="020B0604020202020204" pitchFamily="34" charset="0"/>
                <a:cs typeface="Helvetica" panose="020B0604020202020204" pitchFamily="34" charset="0"/>
              </a:rPr>
              <a:t>, relativamente ai documenti amministrativi contenenti informazioni di carattere </a:t>
            </a:r>
            <a:r>
              <a:rPr lang="it-IT" sz="1600" dirty="0" err="1">
                <a:latin typeface="Helvetica" panose="020B0604020202020204" pitchFamily="34" charset="0"/>
                <a:cs typeface="Helvetica" panose="020B0604020202020204" pitchFamily="34" charset="0"/>
              </a:rPr>
              <a:t>psico</a:t>
            </a:r>
            <a:r>
              <a:rPr lang="it-IT" sz="1600" dirty="0">
                <a:latin typeface="Helvetica" panose="020B0604020202020204" pitchFamily="34" charset="0"/>
                <a:cs typeface="Helvetica" panose="020B0604020202020204" pitchFamily="34" charset="0"/>
              </a:rPr>
              <a:t>-attitudinale relative a terzi;</a:t>
            </a:r>
          </a:p>
          <a:p>
            <a:pPr marL="285750" indent="-285750" algn="just">
              <a:buFont typeface="Wingdings" panose="05000000000000000000" pitchFamily="2" charset="2"/>
              <a:buChar char="ü"/>
            </a:pPr>
            <a:r>
              <a:rPr lang="it-IT" sz="1600" b="1" u="sng" dirty="0">
                <a:latin typeface="Helvetica" panose="020B0604020202020204" pitchFamily="34" charset="0"/>
                <a:cs typeface="Helvetica" panose="020B0604020202020204" pitchFamily="34" charset="0"/>
              </a:rPr>
              <a:t>Documenti esclusi dal diritto di accesso</a:t>
            </a:r>
            <a:r>
              <a:rPr lang="it-IT" sz="1600" dirty="0">
                <a:latin typeface="Helvetica" panose="020B0604020202020204" pitchFamily="34" charset="0"/>
                <a:cs typeface="Helvetica" panose="020B0604020202020204" pitchFamily="34" charset="0"/>
              </a:rPr>
              <a:t> per mezzo del regolamento governativo di cui all’art.24, comma 6 (Legge 241/1990) al fine di salvaguardare la sicurezza e la difesa della nazionale, l’esercizio della sovranità nazionale, la continuità e la correttezza delle relazioni internazionali, la politica monetaria e valutaria, l’ordine pubblico e la prevenzione e repressione della criminalità, la riservatezza dei terzi, persone, gruppi e imprese e l’attività in corso di contrattazione collettiva nazionale di lavoro.</a:t>
            </a:r>
          </a:p>
        </p:txBody>
      </p:sp>
    </p:spTree>
    <p:extLst>
      <p:ext uri="{BB962C8B-B14F-4D97-AF65-F5344CB8AC3E}">
        <p14:creationId xmlns:p14="http://schemas.microsoft.com/office/powerpoint/2010/main" val="3561021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0975" y="116632"/>
            <a:ext cx="8784976" cy="369332"/>
          </a:xfrm>
          <a:prstGeom prst="rect">
            <a:avLst/>
          </a:prstGeom>
          <a:noFill/>
        </p:spPr>
        <p:txBody>
          <a:bodyPr wrap="square" rtlCol="0">
            <a:spAutoFit/>
          </a:bodyPr>
          <a:lstStyle/>
          <a:p>
            <a:r>
              <a:rPr lang="it-IT" dirty="0">
                <a:latin typeface="Helvetica" panose="020B0604020202020204" pitchFamily="34" charset="0"/>
                <a:cs typeface="Helvetica" panose="020B0604020202020204" pitchFamily="34" charset="0"/>
              </a:rPr>
              <a:t>2. Diritto di accesso e limiti al suo esercizio</a:t>
            </a:r>
          </a:p>
        </p:txBody>
      </p:sp>
      <p:sp>
        <p:nvSpPr>
          <p:cNvPr id="4" name="CasellaDiTesto 3"/>
          <p:cNvSpPr txBox="1"/>
          <p:nvPr/>
        </p:nvSpPr>
        <p:spPr>
          <a:xfrm>
            <a:off x="1891324" y="1211420"/>
            <a:ext cx="8079989" cy="2062103"/>
          </a:xfrm>
          <a:prstGeom prst="rect">
            <a:avLst/>
          </a:prstGeom>
          <a:noFill/>
        </p:spPr>
        <p:txBody>
          <a:bodyPr wrap="square" rtlCol="0">
            <a:spAutoFit/>
          </a:bodyPr>
          <a:lstStyle/>
          <a:p>
            <a:pPr algn="just"/>
            <a:r>
              <a:rPr lang="it-IT" sz="1600" dirty="0">
                <a:latin typeface="Helvetica" panose="020B0604020202020204" pitchFamily="34" charset="0"/>
                <a:cs typeface="Helvetica" panose="020B0604020202020204" pitchFamily="34" charset="0"/>
              </a:rPr>
              <a:t>I LIMITI AL DIRITTO DI ACCESSO</a:t>
            </a:r>
          </a:p>
          <a:p>
            <a:pPr algn="just"/>
            <a:endParaRPr lang="it-IT" sz="1600" dirty="0">
              <a:latin typeface="Helvetica" panose="020B0604020202020204" pitchFamily="34" charset="0"/>
              <a:cs typeface="Helvetica" panose="020B0604020202020204" pitchFamily="34" charset="0"/>
            </a:endParaRPr>
          </a:p>
          <a:p>
            <a:pPr algn="just"/>
            <a:endParaRPr lang="it-IT" sz="1600" dirty="0">
              <a:latin typeface="Helvetica" panose="020B0604020202020204" pitchFamily="34" charset="0"/>
              <a:cs typeface="Helvetica" panose="020B0604020202020204" pitchFamily="34" charset="0"/>
            </a:endParaRPr>
          </a:p>
          <a:p>
            <a:pPr algn="just"/>
            <a:r>
              <a:rPr lang="it-IT" sz="1600" b="1" dirty="0">
                <a:latin typeface="Helvetica" panose="020B0604020202020204" pitchFamily="34" charset="0"/>
                <a:cs typeface="Helvetica" panose="020B0604020202020204" pitchFamily="34" charset="0"/>
              </a:rPr>
              <a:t>LIMITI FACOLTATIVI</a:t>
            </a:r>
          </a:p>
          <a:p>
            <a:pPr algn="just"/>
            <a:r>
              <a:rPr lang="it-IT" sz="1600" dirty="0">
                <a:latin typeface="Helvetica" panose="020B0604020202020204" pitchFamily="34" charset="0"/>
                <a:cs typeface="Helvetica" panose="020B0604020202020204" pitchFamily="34" charset="0"/>
              </a:rPr>
              <a:t>L’art.24 della Legge 241/1990, al comma 4, prevede che l’accesso ai documenti amministrativi non può essere negato ove sia sufficiente fare ricorso al potere di differimento.</a:t>
            </a:r>
          </a:p>
          <a:p>
            <a:pPr algn="just"/>
            <a:endParaRPr lang="it-IT" sz="1600" dirty="0">
              <a:latin typeface="Helvetica" panose="020B0604020202020204" pitchFamily="34" charset="0"/>
              <a:cs typeface="Helvetica" panose="020B0604020202020204" pitchFamily="34" charset="0"/>
            </a:endParaRPr>
          </a:p>
        </p:txBody>
      </p:sp>
      <p:sp>
        <p:nvSpPr>
          <p:cNvPr id="5" name="CasellaDiTesto 4"/>
          <p:cNvSpPr txBox="1"/>
          <p:nvPr/>
        </p:nvSpPr>
        <p:spPr>
          <a:xfrm>
            <a:off x="1541463" y="3183371"/>
            <a:ext cx="9144000" cy="2554545"/>
          </a:xfrm>
          <a:prstGeom prst="rect">
            <a:avLst/>
          </a:prstGeom>
          <a:noFill/>
        </p:spPr>
        <p:txBody>
          <a:bodyPr wrap="square" rtlCol="0">
            <a:spAutoFit/>
          </a:bodyPr>
          <a:lstStyle/>
          <a:p>
            <a:pPr algn="just"/>
            <a:r>
              <a:rPr lang="it-IT" sz="1600" dirty="0">
                <a:latin typeface="Helvetica" panose="020B0604020202020204" pitchFamily="34" charset="0"/>
                <a:cs typeface="Helvetica" panose="020B0604020202020204" pitchFamily="34" charset="0"/>
              </a:rPr>
              <a:t>La possibilità di differire l’accesso ai documenti consente alla PA di </a:t>
            </a:r>
            <a:r>
              <a:rPr lang="it-IT" sz="1600" b="1" dirty="0">
                <a:latin typeface="Helvetica" panose="020B0604020202020204" pitchFamily="34" charset="0"/>
                <a:cs typeface="Helvetica" panose="020B0604020202020204" pitchFamily="34" charset="0"/>
              </a:rPr>
              <a:t>evitarne l’ostensione sino a quando la conoscenza degli stessi possa impedire o gravemente ostacolare lo svolgimento dell’azione amministrativa </a:t>
            </a:r>
            <a:r>
              <a:rPr lang="it-IT" sz="1600" dirty="0">
                <a:latin typeface="Helvetica" panose="020B0604020202020204" pitchFamily="34" charset="0"/>
                <a:cs typeface="Helvetica" panose="020B0604020202020204" pitchFamily="34" charset="0"/>
              </a:rPr>
              <a:t>ovvero esporre a rischio gli interessi che le disposizioni concernenti gli atti sottoposti a segreto mirano a salvaguardare (a tal proposito va segnalato che </a:t>
            </a:r>
            <a:r>
              <a:rPr lang="it-IT" sz="1600" b="1" dirty="0">
                <a:latin typeface="Helvetica" panose="020B0604020202020204" pitchFamily="34" charset="0"/>
                <a:cs typeface="Helvetica" panose="020B0604020202020204" pitchFamily="34" charset="0"/>
              </a:rPr>
              <a:t>l’amministrazione non può violare i termini per rispondere alla richiesta di accesso accampando deficienze organizzative o deficit di personale</a:t>
            </a:r>
            <a:r>
              <a:rPr lang="it-IT" sz="1600" dirty="0">
                <a:latin typeface="Helvetica" panose="020B0604020202020204" pitchFamily="34" charset="0"/>
                <a:cs typeface="Helvetica" panose="020B0604020202020204" pitchFamily="34" charset="0"/>
              </a:rPr>
              <a:t>). Il differimento è disposto soprattutto nella fase preparatoria dei provvedimenti in relazione ai documenti la cui conoscenza possa compromettere il buon andamento dell’azione amministrativa. L’atto che dispone il differimento dell’accesso </a:t>
            </a:r>
            <a:r>
              <a:rPr lang="it-IT" sz="1600" b="1" dirty="0">
                <a:latin typeface="Helvetica" panose="020B0604020202020204" pitchFamily="34" charset="0"/>
                <a:cs typeface="Helvetica" panose="020B0604020202020204" pitchFamily="34" charset="0"/>
              </a:rPr>
              <a:t>ne indica anche la durata</a:t>
            </a:r>
            <a:r>
              <a:rPr lang="it-IT" sz="1600" dirty="0">
                <a:latin typeface="Helvetica" panose="020B0604020202020204" pitchFamily="34" charset="0"/>
                <a:cs typeface="Helvetica" panose="020B0604020202020204" pitchFamily="34" charset="0"/>
              </a:rPr>
              <a:t>. Il rifiuto, la limitazione o il differimento dell’accesso richiesto in via formale </a:t>
            </a:r>
            <a:r>
              <a:rPr lang="it-IT" sz="1600" b="1" dirty="0">
                <a:latin typeface="Helvetica" panose="020B0604020202020204" pitchFamily="34" charset="0"/>
                <a:cs typeface="Helvetica" panose="020B0604020202020204" pitchFamily="34" charset="0"/>
              </a:rPr>
              <a:t>devono essere motivati</a:t>
            </a:r>
            <a:r>
              <a:rPr lang="it-IT" sz="1600" dirty="0">
                <a:latin typeface="Helvetica" panose="020B0604020202020204" pitchFamily="34" charset="0"/>
                <a:cs typeface="Helvetica" panose="020B0604020202020204" pitchFamily="34" charset="0"/>
              </a:rPr>
              <a:t>. (art.9 DPR 184/2006).</a:t>
            </a:r>
          </a:p>
        </p:txBody>
      </p:sp>
    </p:spTree>
    <p:extLst>
      <p:ext uri="{BB962C8B-B14F-4D97-AF65-F5344CB8AC3E}">
        <p14:creationId xmlns:p14="http://schemas.microsoft.com/office/powerpoint/2010/main" val="1765588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0975" y="116632"/>
            <a:ext cx="8784976" cy="369332"/>
          </a:xfrm>
          <a:prstGeom prst="rect">
            <a:avLst/>
          </a:prstGeom>
          <a:noFill/>
        </p:spPr>
        <p:txBody>
          <a:bodyPr wrap="square" rtlCol="0">
            <a:spAutoFit/>
          </a:bodyPr>
          <a:lstStyle/>
          <a:p>
            <a:r>
              <a:rPr lang="it-IT" dirty="0">
                <a:latin typeface="Helvetica" panose="020B0604020202020204" pitchFamily="34" charset="0"/>
                <a:cs typeface="Helvetica" panose="020B0604020202020204" pitchFamily="34" charset="0"/>
              </a:rPr>
              <a:t>2. Diritto di accesso e limiti al suo esercizio</a:t>
            </a:r>
          </a:p>
        </p:txBody>
      </p:sp>
      <p:sp>
        <p:nvSpPr>
          <p:cNvPr id="3" name="CasellaDiTesto 2"/>
          <p:cNvSpPr txBox="1"/>
          <p:nvPr/>
        </p:nvSpPr>
        <p:spPr>
          <a:xfrm>
            <a:off x="1720975" y="2315907"/>
            <a:ext cx="9144000" cy="3046988"/>
          </a:xfrm>
          <a:prstGeom prst="rect">
            <a:avLst/>
          </a:prstGeom>
          <a:noFill/>
        </p:spPr>
        <p:txBody>
          <a:bodyPr wrap="square" rtlCol="0">
            <a:spAutoFit/>
          </a:bodyPr>
          <a:lstStyle/>
          <a:p>
            <a:pPr algn="just"/>
            <a:r>
              <a:rPr lang="it-IT" sz="1600" dirty="0">
                <a:latin typeface="Helvetica" panose="020B0604020202020204" pitchFamily="34" charset="0"/>
                <a:cs typeface="Helvetica" panose="020B0604020202020204" pitchFamily="34" charset="0"/>
              </a:rPr>
              <a:t>ACCESSO INFORMALE</a:t>
            </a:r>
          </a:p>
          <a:p>
            <a:pPr algn="just"/>
            <a:r>
              <a:rPr lang="it-IT" sz="1600" dirty="0">
                <a:latin typeface="Helvetica" panose="020B0604020202020204" pitchFamily="34" charset="0"/>
                <a:cs typeface="Helvetica" panose="020B0604020202020204" pitchFamily="34" charset="0"/>
              </a:rPr>
              <a:t>Qualora in base alla natura del documento richiesto </a:t>
            </a:r>
            <a:r>
              <a:rPr lang="it-IT" sz="1600" b="1" dirty="0">
                <a:latin typeface="Helvetica" panose="020B0604020202020204" pitchFamily="34" charset="0"/>
                <a:cs typeface="Helvetica" panose="020B0604020202020204" pitchFamily="34" charset="0"/>
              </a:rPr>
              <a:t>non risulti l’esistenza di controinteressati</a:t>
            </a:r>
            <a:r>
              <a:rPr lang="it-IT" sz="1600" dirty="0">
                <a:latin typeface="Helvetica" panose="020B0604020202020204" pitchFamily="34" charset="0"/>
                <a:cs typeface="Helvetica" panose="020B0604020202020204" pitchFamily="34" charset="0"/>
              </a:rPr>
              <a:t>, il diritto di accesso </a:t>
            </a:r>
            <a:r>
              <a:rPr lang="it-IT" sz="1600" b="1" dirty="0">
                <a:latin typeface="Helvetica" panose="020B0604020202020204" pitchFamily="34" charset="0"/>
                <a:cs typeface="Helvetica" panose="020B0604020202020204" pitchFamily="34" charset="0"/>
              </a:rPr>
              <a:t>può essere esercitato in via informale mediante richiesta anche verbale </a:t>
            </a:r>
            <a:r>
              <a:rPr lang="it-IT" sz="1600" dirty="0">
                <a:latin typeface="Helvetica" panose="020B0604020202020204" pitchFamily="34" charset="0"/>
                <a:cs typeface="Helvetica" panose="020B0604020202020204" pitchFamily="34" charset="0"/>
              </a:rPr>
              <a:t>all’ufficio dell’amministrazione competente a formare l’atto conclusivo del procedimento o a detenerlo stabilmente. In tal caso il richiedente deve indicare gli estremi del documento oggetto della richiesta, o gli elementi che ne consentano l’individuazione; specificare e, ove occorra, comprovare l’interesse connesso all’oggetto della richiesta; dimostrare la propria identità e, ove occorra, i propri poteri di rappresentanza del soggetto interessato.</a:t>
            </a:r>
          </a:p>
          <a:p>
            <a:pPr algn="just"/>
            <a:r>
              <a:rPr lang="it-IT" sz="1600" dirty="0">
                <a:latin typeface="Helvetica" panose="020B0604020202020204" pitchFamily="34" charset="0"/>
                <a:cs typeface="Helvetica" panose="020B0604020202020204" pitchFamily="34" charset="0"/>
              </a:rPr>
              <a:t>La richiesta è accolta mediante indicazione della pubblicazione contenente le notizie, esibizione del documento, estrazione di copie, o altra modalità idonea.</a:t>
            </a:r>
          </a:p>
          <a:p>
            <a:pPr algn="just"/>
            <a:r>
              <a:rPr lang="it-IT" sz="1600" dirty="0">
                <a:latin typeface="Helvetica" panose="020B0604020202020204" pitchFamily="34" charset="0"/>
                <a:cs typeface="Helvetica" panose="020B0604020202020204" pitchFamily="34" charset="0"/>
              </a:rPr>
              <a:t>Ove provenga da una PA, la richiesta è presentata dal titolare dell’ufficio interessato o dal responsabile del procedimento amministrativo.</a:t>
            </a:r>
          </a:p>
        </p:txBody>
      </p:sp>
      <p:sp>
        <p:nvSpPr>
          <p:cNvPr id="4" name="CasellaDiTesto 3"/>
          <p:cNvSpPr txBox="1"/>
          <p:nvPr/>
        </p:nvSpPr>
        <p:spPr>
          <a:xfrm>
            <a:off x="1702901" y="502696"/>
            <a:ext cx="7774928" cy="1077218"/>
          </a:xfrm>
          <a:prstGeom prst="rect">
            <a:avLst/>
          </a:prstGeom>
          <a:noFill/>
        </p:spPr>
        <p:txBody>
          <a:bodyPr wrap="square" rtlCol="0">
            <a:spAutoFit/>
          </a:bodyPr>
          <a:lstStyle/>
          <a:p>
            <a:pPr algn="just"/>
            <a:r>
              <a:rPr lang="it-IT" sz="1600" dirty="0">
                <a:latin typeface="Helvetica" panose="020B0604020202020204" pitchFamily="34" charset="0"/>
                <a:cs typeface="Helvetica" panose="020B0604020202020204" pitchFamily="34" charset="0"/>
              </a:rPr>
              <a:t>Il diritto di accesso si esercita mediante </a:t>
            </a:r>
            <a:r>
              <a:rPr lang="it-IT" sz="1600" b="1" dirty="0">
                <a:latin typeface="Helvetica" panose="020B0604020202020204" pitchFamily="34" charset="0"/>
                <a:cs typeface="Helvetica" panose="020B0604020202020204" pitchFamily="34" charset="0"/>
              </a:rPr>
              <a:t>esame ed estrazione di copia dei documenti amministrativi, richiesti (nei modi e limiti indicati dalla legge) </a:t>
            </a:r>
            <a:r>
              <a:rPr lang="it-IT" sz="1600" dirty="0">
                <a:latin typeface="Helvetica" panose="020B0604020202020204" pitchFamily="34" charset="0"/>
                <a:cs typeface="Helvetica" panose="020B0604020202020204" pitchFamily="34" charset="0"/>
              </a:rPr>
              <a:t>con istanza motivata rivolta all’amministrazione che ha formato il documento o che lo detiene stabilmente (art.25, Legge 241/1990).</a:t>
            </a:r>
          </a:p>
        </p:txBody>
      </p:sp>
    </p:spTree>
    <p:extLst>
      <p:ext uri="{BB962C8B-B14F-4D97-AF65-F5344CB8AC3E}">
        <p14:creationId xmlns:p14="http://schemas.microsoft.com/office/powerpoint/2010/main" val="2351486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0975" y="116632"/>
            <a:ext cx="8784976" cy="369332"/>
          </a:xfrm>
          <a:prstGeom prst="rect">
            <a:avLst/>
          </a:prstGeom>
          <a:noFill/>
        </p:spPr>
        <p:txBody>
          <a:bodyPr wrap="square" rtlCol="0">
            <a:spAutoFit/>
          </a:bodyPr>
          <a:lstStyle/>
          <a:p>
            <a:r>
              <a:rPr lang="it-IT" dirty="0">
                <a:latin typeface="Helvetica" panose="020B0604020202020204" pitchFamily="34" charset="0"/>
                <a:cs typeface="Helvetica" panose="020B0604020202020204" pitchFamily="34" charset="0"/>
              </a:rPr>
              <a:t>2. Diritto di accesso e limiti al suo esercizio</a:t>
            </a:r>
          </a:p>
        </p:txBody>
      </p:sp>
      <p:sp>
        <p:nvSpPr>
          <p:cNvPr id="4" name="CasellaDiTesto 3"/>
          <p:cNvSpPr txBox="1"/>
          <p:nvPr/>
        </p:nvSpPr>
        <p:spPr>
          <a:xfrm>
            <a:off x="1720975" y="485964"/>
            <a:ext cx="9222795" cy="2239074"/>
          </a:xfrm>
          <a:prstGeom prst="rect">
            <a:avLst/>
          </a:prstGeom>
          <a:noFill/>
        </p:spPr>
        <p:txBody>
          <a:bodyPr wrap="square" rtlCol="0">
            <a:spAutoFit/>
          </a:bodyPr>
          <a:lstStyle/>
          <a:p>
            <a:pPr algn="just"/>
            <a:r>
              <a:rPr lang="it-IT" sz="1550" b="1" dirty="0">
                <a:latin typeface="Helvetica" panose="020B0604020202020204" pitchFamily="34" charset="0"/>
                <a:cs typeface="Helvetica" panose="020B0604020202020204" pitchFamily="34" charset="0"/>
              </a:rPr>
              <a:t>ACCESSO FORMALE</a:t>
            </a:r>
          </a:p>
          <a:p>
            <a:pPr algn="just"/>
            <a:r>
              <a:rPr lang="it-IT" sz="1550" dirty="0">
                <a:latin typeface="Helvetica" panose="020B0604020202020204" pitchFamily="34" charset="0"/>
                <a:cs typeface="Helvetica" panose="020B0604020202020204" pitchFamily="34" charset="0"/>
              </a:rPr>
              <a:t>L’amministrazione cui è indirizzata la richiesta di accesso, </a:t>
            </a:r>
            <a:r>
              <a:rPr lang="it-IT" sz="1550" b="1" dirty="0">
                <a:latin typeface="Helvetica" panose="020B0604020202020204" pitchFamily="34" charset="0"/>
                <a:cs typeface="Helvetica" panose="020B0604020202020204" pitchFamily="34" charset="0"/>
              </a:rPr>
              <a:t>qualora individui soggetti controinteressati</a:t>
            </a:r>
            <a:r>
              <a:rPr lang="it-IT" sz="1550" dirty="0">
                <a:latin typeface="Helvetica" panose="020B0604020202020204" pitchFamily="34" charset="0"/>
                <a:cs typeface="Helvetica" panose="020B0604020202020204" pitchFamily="34" charset="0"/>
              </a:rPr>
              <a:t>, invita l’interessato a presentare richiesta formale di accesso ed è tenuta a dare comunicazione agli stessi, inviando copia mediante raccomandata con avviso di ricevimento oppure per via telematica per coloro che abbiano consentito tale forma di comunicazione.</a:t>
            </a:r>
          </a:p>
          <a:p>
            <a:pPr algn="just"/>
            <a:endParaRPr lang="it-IT" sz="1550" dirty="0">
              <a:latin typeface="Helvetica" panose="020B0604020202020204" pitchFamily="34" charset="0"/>
              <a:cs typeface="Helvetica" panose="020B0604020202020204" pitchFamily="34" charset="0"/>
            </a:endParaRPr>
          </a:p>
          <a:p>
            <a:pPr algn="just"/>
            <a:r>
              <a:rPr lang="it-IT" sz="1550" dirty="0">
                <a:latin typeface="Helvetica" panose="020B0604020202020204" pitchFamily="34" charset="0"/>
                <a:cs typeface="Helvetica" panose="020B0604020202020204" pitchFamily="34" charset="0"/>
              </a:rPr>
              <a:t>Entro 10 giorni dalla ricezione della comunicazione </a:t>
            </a:r>
            <a:r>
              <a:rPr lang="it-IT" sz="1550" b="1" dirty="0">
                <a:latin typeface="Helvetica" panose="020B0604020202020204" pitchFamily="34" charset="0"/>
                <a:cs typeface="Helvetica" panose="020B0604020202020204" pitchFamily="34" charset="0"/>
              </a:rPr>
              <a:t>i controinteressati possono presentare motivata opposizione</a:t>
            </a:r>
            <a:r>
              <a:rPr lang="it-IT" sz="1550" dirty="0">
                <a:latin typeface="Helvetica" panose="020B0604020202020204" pitchFamily="34" charset="0"/>
                <a:cs typeface="Helvetica" panose="020B0604020202020204" pitchFamily="34" charset="0"/>
              </a:rPr>
              <a:t>, anche per via telematica alla richiesta di accesso. Decorso tale termine l’amministrazione provvede sulla richiesta, una volta accertata l’avvenuta ricezione della comunicazione.</a:t>
            </a:r>
          </a:p>
        </p:txBody>
      </p:sp>
      <p:sp>
        <p:nvSpPr>
          <p:cNvPr id="5" name="CasellaDiTesto 4"/>
          <p:cNvSpPr txBox="1"/>
          <p:nvPr/>
        </p:nvSpPr>
        <p:spPr>
          <a:xfrm>
            <a:off x="1789401" y="3251952"/>
            <a:ext cx="9085941" cy="1762021"/>
          </a:xfrm>
          <a:prstGeom prst="rect">
            <a:avLst/>
          </a:prstGeom>
          <a:noFill/>
        </p:spPr>
        <p:txBody>
          <a:bodyPr wrap="square" rtlCol="0">
            <a:spAutoFit/>
          </a:bodyPr>
          <a:lstStyle/>
          <a:p>
            <a:pPr algn="just"/>
            <a:r>
              <a:rPr lang="it-IT" sz="1550" dirty="0">
                <a:latin typeface="Helvetica" panose="020B0604020202020204" pitchFamily="34" charset="0"/>
                <a:cs typeface="Helvetica" panose="020B0604020202020204" pitchFamily="34" charset="0"/>
              </a:rPr>
              <a:t>L’accesso formale è necessario qualora:</a:t>
            </a:r>
          </a:p>
          <a:p>
            <a:pPr marL="285750" indent="-285750" algn="just">
              <a:buFont typeface="Wingdings" panose="05000000000000000000" pitchFamily="2" charset="2"/>
              <a:buChar char="ü"/>
            </a:pPr>
            <a:r>
              <a:rPr lang="it-IT" sz="1550" dirty="0">
                <a:latin typeface="Helvetica" panose="020B0604020202020204" pitchFamily="34" charset="0"/>
                <a:cs typeface="Helvetica" panose="020B0604020202020204" pitchFamily="34" charset="0"/>
              </a:rPr>
              <a:t>Non sia possibile l’accoglimento immediato della richiesta informale;</a:t>
            </a:r>
          </a:p>
          <a:p>
            <a:pPr marL="285750" indent="-285750" algn="just">
              <a:buFont typeface="Wingdings" panose="05000000000000000000" pitchFamily="2" charset="2"/>
              <a:buChar char="ü"/>
            </a:pPr>
            <a:r>
              <a:rPr lang="it-IT" sz="1550" dirty="0">
                <a:latin typeface="Helvetica" panose="020B0604020202020204" pitchFamily="34" charset="0"/>
                <a:cs typeface="Helvetica" panose="020B0604020202020204" pitchFamily="34" charset="0"/>
              </a:rPr>
              <a:t>Vi siano dubbi sulla legittimazione del richiedente, sulla sua identità e sui suoi poteri rappresentativi;</a:t>
            </a:r>
          </a:p>
          <a:p>
            <a:pPr marL="285750" indent="-285750" algn="just">
              <a:buFont typeface="Wingdings" panose="05000000000000000000" pitchFamily="2" charset="2"/>
              <a:buChar char="ü"/>
            </a:pPr>
            <a:r>
              <a:rPr lang="it-IT" sz="1550" dirty="0">
                <a:latin typeface="Helvetica" panose="020B0604020202020204" pitchFamily="34" charset="0"/>
                <a:cs typeface="Helvetica" panose="020B0604020202020204" pitchFamily="34" charset="0"/>
              </a:rPr>
              <a:t>Vi siano dubbi sulla sussistenza dell’interesse alla stregua delle informazioni e della documentazione fornite;</a:t>
            </a:r>
          </a:p>
          <a:p>
            <a:pPr marL="285750" indent="-285750" algn="just">
              <a:buFont typeface="Wingdings" panose="05000000000000000000" pitchFamily="2" charset="2"/>
              <a:buChar char="ü"/>
            </a:pPr>
            <a:r>
              <a:rPr lang="it-IT" sz="1550" dirty="0">
                <a:latin typeface="Helvetica" panose="020B0604020202020204" pitchFamily="34" charset="0"/>
                <a:cs typeface="Helvetica" panose="020B0604020202020204" pitchFamily="34" charset="0"/>
              </a:rPr>
              <a:t>Vi siano dubbi sull’accessibilità del documento o sull’esistenza di controinteressati.</a:t>
            </a:r>
          </a:p>
        </p:txBody>
      </p:sp>
    </p:spTree>
    <p:extLst>
      <p:ext uri="{BB962C8B-B14F-4D97-AF65-F5344CB8AC3E}">
        <p14:creationId xmlns:p14="http://schemas.microsoft.com/office/powerpoint/2010/main" val="227952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spc="-50">
                <a:solidFill>
                  <a:schemeClr val="tx1">
                    <a:lumMod val="75000"/>
                    <a:lumOff val="25000"/>
                  </a:schemeClr>
                </a:solidFill>
                <a:latin typeface="+mj-lt"/>
                <a:ea typeface="+mj-ea"/>
                <a:cs typeface="+mj-cs"/>
              </a:rPr>
              <a:t>2. Diritto di accesso e limiti al suo esercizio</a:t>
            </a:r>
          </a:p>
        </p:txBody>
      </p:sp>
      <p:sp>
        <p:nvSpPr>
          <p:cNvPr id="4" name="CasellaDiTesto 3"/>
          <p:cNvSpPr txBox="1"/>
          <p:nvPr/>
        </p:nvSpPr>
        <p:spPr>
          <a:xfrm>
            <a:off x="1097279" y="1845734"/>
            <a:ext cx="6454987"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rPr>
              <a:t>I termini</a:t>
            </a:r>
          </a:p>
          <a:p>
            <a:pPr defTabSz="91440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rPr>
              <a:t>Il </a:t>
            </a:r>
            <a:r>
              <a:rPr lang="en-US" sz="2000" dirty="0" err="1">
                <a:solidFill>
                  <a:schemeClr val="tx1">
                    <a:lumMod val="75000"/>
                    <a:lumOff val="25000"/>
                  </a:schemeClr>
                </a:solidFill>
              </a:rPr>
              <a:t>procedimento</a:t>
            </a:r>
            <a:r>
              <a:rPr lang="en-US" sz="2000" dirty="0">
                <a:solidFill>
                  <a:schemeClr val="tx1">
                    <a:lumMod val="75000"/>
                    <a:lumOff val="25000"/>
                  </a:schemeClr>
                </a:solidFill>
              </a:rPr>
              <a:t> di accesso </a:t>
            </a:r>
            <a:r>
              <a:rPr lang="en-US" sz="2000" dirty="0" err="1">
                <a:solidFill>
                  <a:schemeClr val="tx1">
                    <a:lumMod val="75000"/>
                    <a:lumOff val="25000"/>
                  </a:schemeClr>
                </a:solidFill>
              </a:rPr>
              <a:t>formale</a:t>
            </a:r>
            <a:r>
              <a:rPr lang="en-US" sz="2000" dirty="0">
                <a:solidFill>
                  <a:schemeClr val="tx1">
                    <a:lumMod val="75000"/>
                    <a:lumOff val="25000"/>
                  </a:schemeClr>
                </a:solidFill>
              </a:rPr>
              <a:t> </a:t>
            </a:r>
            <a:r>
              <a:rPr lang="en-US" sz="2000" dirty="0" err="1">
                <a:solidFill>
                  <a:schemeClr val="tx1">
                    <a:lumMod val="75000"/>
                    <a:lumOff val="25000"/>
                  </a:schemeClr>
                </a:solidFill>
              </a:rPr>
              <a:t>deve</a:t>
            </a:r>
            <a:r>
              <a:rPr lang="en-US" sz="2000" dirty="0">
                <a:solidFill>
                  <a:schemeClr val="tx1">
                    <a:lumMod val="75000"/>
                    <a:lumOff val="25000"/>
                  </a:schemeClr>
                </a:solidFill>
              </a:rPr>
              <a:t> </a:t>
            </a:r>
            <a:r>
              <a:rPr lang="en-US" sz="2000" dirty="0" err="1">
                <a:solidFill>
                  <a:schemeClr val="tx1">
                    <a:lumMod val="75000"/>
                    <a:lumOff val="25000"/>
                  </a:schemeClr>
                </a:solidFill>
              </a:rPr>
              <a:t>concludersi</a:t>
            </a:r>
            <a:r>
              <a:rPr lang="en-US" sz="2000" dirty="0">
                <a:solidFill>
                  <a:schemeClr val="tx1">
                    <a:lumMod val="75000"/>
                    <a:lumOff val="25000"/>
                  </a:schemeClr>
                </a:solidFill>
              </a:rPr>
              <a:t> </a:t>
            </a:r>
            <a:r>
              <a:rPr lang="en-US" sz="2000" dirty="0" err="1">
                <a:solidFill>
                  <a:schemeClr val="tx1">
                    <a:lumMod val="75000"/>
                    <a:lumOff val="25000"/>
                  </a:schemeClr>
                </a:solidFill>
              </a:rPr>
              <a:t>nel</a:t>
            </a:r>
            <a:r>
              <a:rPr lang="en-US" sz="2000" dirty="0">
                <a:solidFill>
                  <a:schemeClr val="tx1">
                    <a:lumMod val="75000"/>
                    <a:lumOff val="25000"/>
                  </a:schemeClr>
                </a:solidFill>
              </a:rPr>
              <a:t> </a:t>
            </a:r>
            <a:r>
              <a:rPr lang="en-US" sz="2000" dirty="0" err="1">
                <a:solidFill>
                  <a:schemeClr val="tx1">
                    <a:lumMod val="75000"/>
                    <a:lumOff val="25000"/>
                  </a:schemeClr>
                </a:solidFill>
              </a:rPr>
              <a:t>termine</a:t>
            </a:r>
            <a:r>
              <a:rPr lang="en-US" sz="2000" dirty="0">
                <a:solidFill>
                  <a:schemeClr val="tx1">
                    <a:lumMod val="75000"/>
                    <a:lumOff val="25000"/>
                  </a:schemeClr>
                </a:solidFill>
              </a:rPr>
              <a:t> di 30 </a:t>
            </a:r>
            <a:r>
              <a:rPr lang="en-US" sz="2000" dirty="0" err="1">
                <a:solidFill>
                  <a:schemeClr val="tx1">
                    <a:lumMod val="75000"/>
                    <a:lumOff val="25000"/>
                  </a:schemeClr>
                </a:solidFill>
              </a:rPr>
              <a:t>giorni</a:t>
            </a:r>
            <a:r>
              <a:rPr lang="en-US" sz="2000" dirty="0">
                <a:solidFill>
                  <a:schemeClr val="tx1">
                    <a:lumMod val="75000"/>
                    <a:lumOff val="25000"/>
                  </a:schemeClr>
                </a:solidFill>
              </a:rPr>
              <a:t>. Solo se la </a:t>
            </a:r>
            <a:r>
              <a:rPr lang="en-US" sz="2000" dirty="0" err="1">
                <a:solidFill>
                  <a:schemeClr val="tx1">
                    <a:lumMod val="75000"/>
                    <a:lumOff val="25000"/>
                  </a:schemeClr>
                </a:solidFill>
              </a:rPr>
              <a:t>richiesta</a:t>
            </a:r>
            <a:r>
              <a:rPr lang="en-US" sz="2000" dirty="0">
                <a:solidFill>
                  <a:schemeClr val="tx1">
                    <a:lumMod val="75000"/>
                    <a:lumOff val="25000"/>
                  </a:schemeClr>
                </a:solidFill>
              </a:rPr>
              <a:t> </a:t>
            </a:r>
            <a:r>
              <a:rPr lang="en-US" sz="2000" dirty="0" err="1">
                <a:solidFill>
                  <a:schemeClr val="tx1">
                    <a:lumMod val="75000"/>
                    <a:lumOff val="25000"/>
                  </a:schemeClr>
                </a:solidFill>
              </a:rPr>
              <a:t>sia</a:t>
            </a:r>
            <a:r>
              <a:rPr lang="en-US" sz="2000" dirty="0">
                <a:solidFill>
                  <a:schemeClr val="tx1">
                    <a:lumMod val="75000"/>
                    <a:lumOff val="25000"/>
                  </a:schemeClr>
                </a:solidFill>
              </a:rPr>
              <a:t> </a:t>
            </a:r>
            <a:r>
              <a:rPr lang="en-US" sz="2000" dirty="0" err="1">
                <a:solidFill>
                  <a:schemeClr val="tx1">
                    <a:lumMod val="75000"/>
                    <a:lumOff val="25000"/>
                  </a:schemeClr>
                </a:solidFill>
              </a:rPr>
              <a:t>irregolare</a:t>
            </a:r>
            <a:r>
              <a:rPr lang="en-US" sz="2000" dirty="0">
                <a:solidFill>
                  <a:schemeClr val="tx1">
                    <a:lumMod val="75000"/>
                    <a:lumOff val="25000"/>
                  </a:schemeClr>
                </a:solidFill>
              </a:rPr>
              <a:t> o </a:t>
            </a:r>
            <a:r>
              <a:rPr lang="en-US" sz="2000" dirty="0" err="1">
                <a:solidFill>
                  <a:schemeClr val="tx1">
                    <a:lumMod val="75000"/>
                    <a:lumOff val="25000"/>
                  </a:schemeClr>
                </a:solidFill>
              </a:rPr>
              <a:t>incompleta</a:t>
            </a:r>
            <a:r>
              <a:rPr lang="en-US" sz="2000" dirty="0">
                <a:solidFill>
                  <a:schemeClr val="tx1">
                    <a:lumMod val="75000"/>
                    <a:lumOff val="25000"/>
                  </a:schemeClr>
                </a:solidFill>
              </a:rPr>
              <a:t>, la PA </a:t>
            </a:r>
            <a:r>
              <a:rPr lang="en-US" sz="2000" dirty="0" err="1">
                <a:solidFill>
                  <a:schemeClr val="tx1">
                    <a:lumMod val="75000"/>
                    <a:lumOff val="25000"/>
                  </a:schemeClr>
                </a:solidFill>
              </a:rPr>
              <a:t>entro</a:t>
            </a:r>
            <a:r>
              <a:rPr lang="en-US" sz="2000" dirty="0">
                <a:solidFill>
                  <a:schemeClr val="tx1">
                    <a:lumMod val="75000"/>
                    <a:lumOff val="25000"/>
                  </a:schemeClr>
                </a:solidFill>
              </a:rPr>
              <a:t> 10 </a:t>
            </a:r>
            <a:r>
              <a:rPr lang="en-US" sz="2000" dirty="0" err="1">
                <a:solidFill>
                  <a:schemeClr val="tx1">
                    <a:lumMod val="75000"/>
                    <a:lumOff val="25000"/>
                  </a:schemeClr>
                </a:solidFill>
              </a:rPr>
              <a:t>giorni</a:t>
            </a:r>
            <a:r>
              <a:rPr lang="en-US" sz="2000" dirty="0">
                <a:solidFill>
                  <a:schemeClr val="tx1">
                    <a:lumMod val="75000"/>
                    <a:lumOff val="25000"/>
                  </a:schemeClr>
                </a:solidFill>
              </a:rPr>
              <a:t> ne da </a:t>
            </a:r>
            <a:r>
              <a:rPr lang="en-US" sz="2000" dirty="0" err="1">
                <a:solidFill>
                  <a:schemeClr val="tx1">
                    <a:lumMod val="75000"/>
                    <a:lumOff val="25000"/>
                  </a:schemeClr>
                </a:solidFill>
              </a:rPr>
              <a:t>comunicazione</a:t>
            </a:r>
            <a:r>
              <a:rPr lang="en-US" sz="2000" dirty="0">
                <a:solidFill>
                  <a:schemeClr val="tx1">
                    <a:lumMod val="75000"/>
                    <a:lumOff val="25000"/>
                  </a:schemeClr>
                </a:solidFill>
              </a:rPr>
              <a:t> al </a:t>
            </a:r>
            <a:r>
              <a:rPr lang="en-US" sz="2000" dirty="0" err="1">
                <a:solidFill>
                  <a:schemeClr val="tx1">
                    <a:lumMod val="75000"/>
                    <a:lumOff val="25000"/>
                  </a:schemeClr>
                </a:solidFill>
              </a:rPr>
              <a:t>richiedente</a:t>
            </a:r>
            <a:r>
              <a:rPr lang="en-US" sz="2000" dirty="0">
                <a:solidFill>
                  <a:schemeClr val="tx1">
                    <a:lumMod val="75000"/>
                    <a:lumOff val="25000"/>
                  </a:schemeClr>
                </a:solidFill>
              </a:rPr>
              <a:t>. Il </a:t>
            </a:r>
            <a:r>
              <a:rPr lang="en-US" sz="2000" dirty="0" err="1">
                <a:solidFill>
                  <a:schemeClr val="tx1">
                    <a:lumMod val="75000"/>
                    <a:lumOff val="25000"/>
                  </a:schemeClr>
                </a:solidFill>
              </a:rPr>
              <a:t>tal</a:t>
            </a:r>
            <a:r>
              <a:rPr lang="en-US" sz="2000" dirty="0">
                <a:solidFill>
                  <a:schemeClr val="tx1">
                    <a:lumMod val="75000"/>
                    <a:lumOff val="25000"/>
                  </a:schemeClr>
                </a:solidFill>
              </a:rPr>
              <a:t> </a:t>
            </a:r>
            <a:r>
              <a:rPr lang="en-US" sz="2000" dirty="0" err="1">
                <a:solidFill>
                  <a:schemeClr val="tx1">
                    <a:lumMod val="75000"/>
                    <a:lumOff val="25000"/>
                  </a:schemeClr>
                </a:solidFill>
              </a:rPr>
              <a:t>caso</a:t>
            </a:r>
            <a:r>
              <a:rPr lang="en-US" sz="2000" dirty="0">
                <a:solidFill>
                  <a:schemeClr val="tx1">
                    <a:lumMod val="75000"/>
                    <a:lumOff val="25000"/>
                  </a:schemeClr>
                </a:solidFill>
              </a:rPr>
              <a:t> </a:t>
            </a:r>
            <a:r>
              <a:rPr lang="en-US" sz="2000" dirty="0" err="1">
                <a:solidFill>
                  <a:schemeClr val="tx1">
                    <a:lumMod val="75000"/>
                    <a:lumOff val="25000"/>
                  </a:schemeClr>
                </a:solidFill>
              </a:rPr>
              <a:t>il</a:t>
            </a:r>
            <a:r>
              <a:rPr lang="en-US" sz="2000" dirty="0">
                <a:solidFill>
                  <a:schemeClr val="tx1">
                    <a:lumMod val="75000"/>
                    <a:lumOff val="25000"/>
                  </a:schemeClr>
                </a:solidFill>
              </a:rPr>
              <a:t> </a:t>
            </a:r>
            <a:r>
              <a:rPr lang="en-US" sz="2000" dirty="0" err="1">
                <a:solidFill>
                  <a:schemeClr val="tx1">
                    <a:lumMod val="75000"/>
                    <a:lumOff val="25000"/>
                  </a:schemeClr>
                </a:solidFill>
              </a:rPr>
              <a:t>termine</a:t>
            </a:r>
            <a:r>
              <a:rPr lang="en-US" sz="2000" dirty="0">
                <a:solidFill>
                  <a:schemeClr val="tx1">
                    <a:lumMod val="75000"/>
                    <a:lumOff val="25000"/>
                  </a:schemeClr>
                </a:solidFill>
              </a:rPr>
              <a:t> del </a:t>
            </a:r>
            <a:r>
              <a:rPr lang="en-US" sz="2000" dirty="0" err="1">
                <a:solidFill>
                  <a:schemeClr val="tx1">
                    <a:lumMod val="75000"/>
                    <a:lumOff val="25000"/>
                  </a:schemeClr>
                </a:solidFill>
              </a:rPr>
              <a:t>procedimento</a:t>
            </a:r>
            <a:r>
              <a:rPr lang="en-US" sz="2000" dirty="0">
                <a:solidFill>
                  <a:schemeClr val="tx1">
                    <a:lumMod val="75000"/>
                    <a:lumOff val="25000"/>
                  </a:schemeClr>
                </a:solidFill>
              </a:rPr>
              <a:t> </a:t>
            </a:r>
            <a:r>
              <a:rPr lang="en-US" sz="2000" dirty="0" err="1">
                <a:solidFill>
                  <a:schemeClr val="tx1">
                    <a:lumMod val="75000"/>
                    <a:lumOff val="25000"/>
                  </a:schemeClr>
                </a:solidFill>
              </a:rPr>
              <a:t>ricomincia</a:t>
            </a:r>
            <a:r>
              <a:rPr lang="en-US" sz="2000" dirty="0">
                <a:solidFill>
                  <a:schemeClr val="tx1">
                    <a:lumMod val="75000"/>
                    <a:lumOff val="25000"/>
                  </a:schemeClr>
                </a:solidFill>
              </a:rPr>
              <a:t> a </a:t>
            </a:r>
            <a:r>
              <a:rPr lang="en-US" sz="2000" dirty="0" err="1">
                <a:solidFill>
                  <a:schemeClr val="tx1">
                    <a:lumMod val="75000"/>
                    <a:lumOff val="25000"/>
                  </a:schemeClr>
                </a:solidFill>
              </a:rPr>
              <a:t>decorrere</a:t>
            </a:r>
            <a:r>
              <a:rPr lang="en-US" sz="2000" dirty="0">
                <a:solidFill>
                  <a:schemeClr val="tx1">
                    <a:lumMod val="75000"/>
                    <a:lumOff val="25000"/>
                  </a:schemeClr>
                </a:solidFill>
              </a:rPr>
              <a:t> </a:t>
            </a:r>
            <a:r>
              <a:rPr lang="en-US" sz="2000" dirty="0" err="1">
                <a:solidFill>
                  <a:schemeClr val="tx1">
                    <a:lumMod val="75000"/>
                    <a:lumOff val="25000"/>
                  </a:schemeClr>
                </a:solidFill>
              </a:rPr>
              <a:t>dalla</a:t>
            </a:r>
            <a:r>
              <a:rPr lang="en-US" sz="2000" dirty="0">
                <a:solidFill>
                  <a:schemeClr val="tx1">
                    <a:lumMod val="75000"/>
                    <a:lumOff val="25000"/>
                  </a:schemeClr>
                </a:solidFill>
              </a:rPr>
              <a:t> </a:t>
            </a:r>
            <a:r>
              <a:rPr lang="en-US" sz="2000" dirty="0" err="1">
                <a:solidFill>
                  <a:schemeClr val="tx1">
                    <a:lumMod val="75000"/>
                    <a:lumOff val="25000"/>
                  </a:schemeClr>
                </a:solidFill>
              </a:rPr>
              <a:t>presentazione</a:t>
            </a:r>
            <a:r>
              <a:rPr lang="en-US" sz="2000" dirty="0">
                <a:solidFill>
                  <a:schemeClr val="tx1">
                    <a:lumMod val="75000"/>
                    <a:lumOff val="25000"/>
                  </a:schemeClr>
                </a:solidFill>
              </a:rPr>
              <a:t> </a:t>
            </a:r>
            <a:r>
              <a:rPr lang="en-US" sz="2000" dirty="0" err="1">
                <a:solidFill>
                  <a:schemeClr val="tx1">
                    <a:lumMod val="75000"/>
                    <a:lumOff val="25000"/>
                  </a:schemeClr>
                </a:solidFill>
              </a:rPr>
              <a:t>della</a:t>
            </a:r>
            <a:r>
              <a:rPr lang="en-US" sz="2000" dirty="0">
                <a:solidFill>
                  <a:schemeClr val="tx1">
                    <a:lumMod val="75000"/>
                    <a:lumOff val="25000"/>
                  </a:schemeClr>
                </a:solidFill>
              </a:rPr>
              <a:t> </a:t>
            </a:r>
            <a:r>
              <a:rPr lang="en-US" sz="2000" dirty="0" err="1">
                <a:solidFill>
                  <a:schemeClr val="tx1">
                    <a:lumMod val="75000"/>
                    <a:lumOff val="25000"/>
                  </a:schemeClr>
                </a:solidFill>
              </a:rPr>
              <a:t>richiesta</a:t>
            </a:r>
            <a:r>
              <a:rPr lang="en-US" sz="2000" dirty="0">
                <a:solidFill>
                  <a:schemeClr val="tx1">
                    <a:lumMod val="75000"/>
                    <a:lumOff val="25000"/>
                  </a:schemeClr>
                </a:solidFill>
              </a:rPr>
              <a:t> </a:t>
            </a:r>
            <a:r>
              <a:rPr lang="en-US" sz="2000" dirty="0" err="1">
                <a:solidFill>
                  <a:schemeClr val="tx1">
                    <a:lumMod val="75000"/>
                    <a:lumOff val="25000"/>
                  </a:schemeClr>
                </a:solidFill>
              </a:rPr>
              <a:t>corretta</a:t>
            </a:r>
            <a:r>
              <a:rPr lang="en-US" sz="2000" dirty="0">
                <a:solidFill>
                  <a:schemeClr val="tx1">
                    <a:lumMod val="75000"/>
                    <a:lumOff val="25000"/>
                  </a:schemeClr>
                </a:solidFill>
              </a:rPr>
              <a:t>. </a:t>
            </a:r>
          </a:p>
          <a:p>
            <a:pPr defTabSz="914400">
              <a:lnSpc>
                <a:spcPct val="90000"/>
              </a:lnSpc>
              <a:spcAft>
                <a:spcPts val="600"/>
              </a:spcAft>
              <a:buClr>
                <a:schemeClr val="accent1"/>
              </a:buClr>
              <a:buFont typeface="Calibri" panose="020F0502020204030204" pitchFamily="34" charset="0"/>
            </a:pPr>
            <a:r>
              <a:rPr lang="en-US" sz="2000" dirty="0" err="1">
                <a:solidFill>
                  <a:schemeClr val="tx1">
                    <a:lumMod val="75000"/>
                    <a:lumOff val="25000"/>
                  </a:schemeClr>
                </a:solidFill>
              </a:rPr>
              <a:t>Decorsi</a:t>
            </a:r>
            <a:r>
              <a:rPr lang="en-US" sz="2000" dirty="0">
                <a:solidFill>
                  <a:schemeClr val="tx1">
                    <a:lumMod val="75000"/>
                    <a:lumOff val="25000"/>
                  </a:schemeClr>
                </a:solidFill>
              </a:rPr>
              <a:t> </a:t>
            </a:r>
            <a:r>
              <a:rPr lang="en-US" sz="2000" dirty="0" err="1">
                <a:solidFill>
                  <a:schemeClr val="tx1">
                    <a:lumMod val="75000"/>
                    <a:lumOff val="25000"/>
                  </a:schemeClr>
                </a:solidFill>
              </a:rPr>
              <a:t>inutilmente</a:t>
            </a:r>
            <a:r>
              <a:rPr lang="en-US" sz="2000" dirty="0">
                <a:solidFill>
                  <a:schemeClr val="tx1">
                    <a:lumMod val="75000"/>
                    <a:lumOff val="25000"/>
                  </a:schemeClr>
                </a:solidFill>
              </a:rPr>
              <a:t> 30 </a:t>
            </a:r>
            <a:r>
              <a:rPr lang="en-US" sz="2000" dirty="0" err="1">
                <a:solidFill>
                  <a:schemeClr val="tx1">
                    <a:lumMod val="75000"/>
                    <a:lumOff val="25000"/>
                  </a:schemeClr>
                </a:solidFill>
              </a:rPr>
              <a:t>giorni</a:t>
            </a:r>
            <a:r>
              <a:rPr lang="en-US" sz="2000" dirty="0">
                <a:solidFill>
                  <a:schemeClr val="tx1">
                    <a:lumMod val="75000"/>
                    <a:lumOff val="25000"/>
                  </a:schemeClr>
                </a:solidFill>
              </a:rPr>
              <a:t> </a:t>
            </a:r>
            <a:r>
              <a:rPr lang="en-US" sz="2000" dirty="0" err="1">
                <a:solidFill>
                  <a:schemeClr val="tx1">
                    <a:lumMod val="75000"/>
                    <a:lumOff val="25000"/>
                  </a:schemeClr>
                </a:solidFill>
              </a:rPr>
              <a:t>dalla</a:t>
            </a:r>
            <a:r>
              <a:rPr lang="en-US" sz="2000" dirty="0">
                <a:solidFill>
                  <a:schemeClr val="tx1">
                    <a:lumMod val="75000"/>
                    <a:lumOff val="25000"/>
                  </a:schemeClr>
                </a:solidFill>
              </a:rPr>
              <a:t> </a:t>
            </a:r>
            <a:r>
              <a:rPr lang="en-US" sz="2000" dirty="0" err="1">
                <a:solidFill>
                  <a:schemeClr val="tx1">
                    <a:lumMod val="75000"/>
                    <a:lumOff val="25000"/>
                  </a:schemeClr>
                </a:solidFill>
              </a:rPr>
              <a:t>richiesta</a:t>
            </a:r>
            <a:r>
              <a:rPr lang="en-US" sz="2000" dirty="0">
                <a:solidFill>
                  <a:schemeClr val="tx1">
                    <a:lumMod val="75000"/>
                    <a:lumOff val="25000"/>
                  </a:schemeClr>
                </a:solidFill>
              </a:rPr>
              <a:t> </a:t>
            </a:r>
            <a:r>
              <a:rPr lang="en-US" sz="2000" dirty="0" err="1">
                <a:solidFill>
                  <a:schemeClr val="tx1">
                    <a:lumMod val="75000"/>
                    <a:lumOff val="25000"/>
                  </a:schemeClr>
                </a:solidFill>
              </a:rPr>
              <a:t>questa</a:t>
            </a:r>
            <a:r>
              <a:rPr lang="en-US" sz="2000" dirty="0">
                <a:solidFill>
                  <a:schemeClr val="tx1">
                    <a:lumMod val="75000"/>
                    <a:lumOff val="25000"/>
                  </a:schemeClr>
                </a:solidFill>
              </a:rPr>
              <a:t> </a:t>
            </a:r>
            <a:r>
              <a:rPr lang="en-US" sz="2000" dirty="0" err="1">
                <a:solidFill>
                  <a:schemeClr val="tx1">
                    <a:lumMod val="75000"/>
                    <a:lumOff val="25000"/>
                  </a:schemeClr>
                </a:solidFill>
              </a:rPr>
              <a:t>si</a:t>
            </a:r>
            <a:r>
              <a:rPr lang="en-US" sz="2000" dirty="0">
                <a:solidFill>
                  <a:schemeClr val="tx1">
                    <a:lumMod val="75000"/>
                    <a:lumOff val="25000"/>
                  </a:schemeClr>
                </a:solidFill>
              </a:rPr>
              <a:t> </a:t>
            </a:r>
            <a:r>
              <a:rPr lang="en-US" sz="2000" dirty="0" err="1">
                <a:solidFill>
                  <a:schemeClr val="tx1">
                    <a:lumMod val="75000"/>
                    <a:lumOff val="25000"/>
                  </a:schemeClr>
                </a:solidFill>
              </a:rPr>
              <a:t>intende</a:t>
            </a:r>
            <a:r>
              <a:rPr lang="en-US" sz="2000" dirty="0">
                <a:solidFill>
                  <a:schemeClr val="tx1">
                    <a:lumMod val="75000"/>
                    <a:lumOff val="25000"/>
                  </a:schemeClr>
                </a:solidFill>
              </a:rPr>
              <a:t> </a:t>
            </a:r>
            <a:r>
              <a:rPr lang="en-US" sz="2000" dirty="0" err="1">
                <a:solidFill>
                  <a:schemeClr val="tx1">
                    <a:lumMod val="75000"/>
                    <a:lumOff val="25000"/>
                  </a:schemeClr>
                </a:solidFill>
              </a:rPr>
              <a:t>respinta</a:t>
            </a:r>
            <a:r>
              <a:rPr lang="en-US" sz="2000" dirty="0">
                <a:solidFill>
                  <a:schemeClr val="tx1">
                    <a:lumMod val="75000"/>
                    <a:lumOff val="25000"/>
                  </a:schemeClr>
                </a:solidFill>
              </a:rPr>
              <a:t>.</a:t>
            </a:r>
          </a:p>
        </p:txBody>
      </p:sp>
      <p:pic>
        <p:nvPicPr>
          <p:cNvPr id="5" name="Immagine 4"/>
          <p:cNvPicPr>
            <a:picLocks noChangeAspect="1"/>
          </p:cNvPicPr>
          <p:nvPr/>
        </p:nvPicPr>
        <p:blipFill rotWithShape="1">
          <a:blip r:embed="rId2"/>
          <a:srcRect l="24569" r="24625" b="2"/>
          <a:stretch/>
        </p:blipFill>
        <p:spPr>
          <a:xfrm>
            <a:off x="8020570" y="1916318"/>
            <a:ext cx="3135109" cy="3471012"/>
          </a:xfrm>
          <a:prstGeom prst="rect">
            <a:avLst/>
          </a:prstGeom>
        </p:spPr>
      </p:pic>
    </p:spTree>
    <p:extLst>
      <p:ext uri="{BB962C8B-B14F-4D97-AF65-F5344CB8AC3E}">
        <p14:creationId xmlns:p14="http://schemas.microsoft.com/office/powerpoint/2010/main" val="3696378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spc="-50" dirty="0">
                <a:solidFill>
                  <a:schemeClr val="tx1">
                    <a:lumMod val="75000"/>
                    <a:lumOff val="25000"/>
                  </a:schemeClr>
                </a:solidFill>
                <a:latin typeface="+mj-lt"/>
                <a:ea typeface="+mj-ea"/>
                <a:cs typeface="+mj-cs"/>
              </a:rPr>
              <a:t>2. </a:t>
            </a:r>
            <a:r>
              <a:rPr lang="en-US" sz="4800" spc="-50" dirty="0" err="1">
                <a:solidFill>
                  <a:schemeClr val="tx1">
                    <a:lumMod val="75000"/>
                    <a:lumOff val="25000"/>
                  </a:schemeClr>
                </a:solidFill>
                <a:latin typeface="+mj-lt"/>
                <a:ea typeface="+mj-ea"/>
                <a:cs typeface="+mj-cs"/>
              </a:rPr>
              <a:t>Diritto</a:t>
            </a:r>
            <a:r>
              <a:rPr lang="en-US" sz="4800" spc="-50" dirty="0">
                <a:solidFill>
                  <a:schemeClr val="tx1">
                    <a:lumMod val="75000"/>
                    <a:lumOff val="25000"/>
                  </a:schemeClr>
                </a:solidFill>
                <a:latin typeface="+mj-lt"/>
                <a:ea typeface="+mj-ea"/>
                <a:cs typeface="+mj-cs"/>
              </a:rPr>
              <a:t> di accesso e </a:t>
            </a:r>
            <a:r>
              <a:rPr lang="en-US" sz="4800" spc="-50" dirty="0" err="1">
                <a:solidFill>
                  <a:schemeClr val="tx1">
                    <a:lumMod val="75000"/>
                    <a:lumOff val="25000"/>
                  </a:schemeClr>
                </a:solidFill>
                <a:latin typeface="+mj-lt"/>
                <a:ea typeface="+mj-ea"/>
                <a:cs typeface="+mj-cs"/>
              </a:rPr>
              <a:t>limiti</a:t>
            </a:r>
            <a:r>
              <a:rPr lang="en-US" sz="4800" spc="-50" dirty="0">
                <a:solidFill>
                  <a:schemeClr val="tx1">
                    <a:lumMod val="75000"/>
                    <a:lumOff val="25000"/>
                  </a:schemeClr>
                </a:solidFill>
                <a:latin typeface="+mj-lt"/>
                <a:ea typeface="+mj-ea"/>
                <a:cs typeface="+mj-cs"/>
              </a:rPr>
              <a:t> al </a:t>
            </a:r>
            <a:r>
              <a:rPr lang="en-US" sz="4800" spc="-50" dirty="0" err="1">
                <a:solidFill>
                  <a:schemeClr val="tx1">
                    <a:lumMod val="75000"/>
                    <a:lumOff val="25000"/>
                  </a:schemeClr>
                </a:solidFill>
                <a:latin typeface="+mj-lt"/>
                <a:ea typeface="+mj-ea"/>
                <a:cs typeface="+mj-cs"/>
              </a:rPr>
              <a:t>suo</a:t>
            </a:r>
            <a:r>
              <a:rPr lang="en-US" sz="4800" spc="-50" dirty="0">
                <a:solidFill>
                  <a:schemeClr val="tx1">
                    <a:lumMod val="75000"/>
                    <a:lumOff val="25000"/>
                  </a:schemeClr>
                </a:solidFill>
                <a:latin typeface="+mj-lt"/>
                <a:ea typeface="+mj-ea"/>
                <a:cs typeface="+mj-cs"/>
              </a:rPr>
              <a:t> </a:t>
            </a:r>
            <a:r>
              <a:rPr lang="en-US" sz="4800" spc="-50" dirty="0" err="1">
                <a:solidFill>
                  <a:schemeClr val="tx1">
                    <a:lumMod val="75000"/>
                    <a:lumOff val="25000"/>
                  </a:schemeClr>
                </a:solidFill>
                <a:latin typeface="+mj-lt"/>
                <a:ea typeface="+mj-ea"/>
                <a:cs typeface="+mj-cs"/>
              </a:rPr>
              <a:t>esercizio</a:t>
            </a:r>
            <a:endParaRPr lang="en-US" sz="4800" spc="-50" dirty="0">
              <a:solidFill>
                <a:schemeClr val="tx1">
                  <a:lumMod val="75000"/>
                  <a:lumOff val="25000"/>
                </a:schemeClr>
              </a:solidFill>
              <a:latin typeface="+mj-lt"/>
              <a:ea typeface="+mj-ea"/>
              <a:cs typeface="+mj-cs"/>
            </a:endParaRPr>
          </a:p>
        </p:txBody>
      </p:sp>
      <p:sp>
        <p:nvSpPr>
          <p:cNvPr id="3" name="CasellaDiTesto 2"/>
          <p:cNvSpPr txBox="1"/>
          <p:nvPr/>
        </p:nvSpPr>
        <p:spPr>
          <a:xfrm>
            <a:off x="1097279" y="1845734"/>
            <a:ext cx="6454987"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500" b="1">
                <a:solidFill>
                  <a:schemeClr val="tx1">
                    <a:lumMod val="75000"/>
                    <a:lumOff val="25000"/>
                  </a:schemeClr>
                </a:solidFill>
              </a:rPr>
              <a:t>La tutela del diritto di accesso.</a:t>
            </a:r>
          </a:p>
          <a:p>
            <a:pPr defTabSz="914400">
              <a:lnSpc>
                <a:spcPct val="90000"/>
              </a:lnSpc>
              <a:spcAft>
                <a:spcPts val="600"/>
              </a:spcAft>
              <a:buClr>
                <a:schemeClr val="accent1"/>
              </a:buClr>
              <a:buFont typeface="Calibri" panose="020F0502020204030204" pitchFamily="34" charset="0"/>
            </a:pPr>
            <a:r>
              <a:rPr lang="en-US" sz="1500">
                <a:solidFill>
                  <a:schemeClr val="tx1">
                    <a:lumMod val="75000"/>
                    <a:lumOff val="25000"/>
                  </a:schemeClr>
                </a:solidFill>
              </a:rPr>
              <a:t>La tutela giurisdizionale del diritto di accesso risulta dagli articoli 25 della Legge 241/1990 e 116 del Codice del processo amministrativo (D.Lgs. 104/2010). Il giudice amministrativo ha giurisdizione esclusiva.</a:t>
            </a:r>
          </a:p>
          <a:p>
            <a:pPr defTabSz="914400">
              <a:lnSpc>
                <a:spcPct val="90000"/>
              </a:lnSpc>
              <a:spcAft>
                <a:spcPts val="600"/>
              </a:spcAft>
              <a:buClr>
                <a:schemeClr val="accent1"/>
              </a:buClr>
              <a:buFont typeface="Calibri" panose="020F0502020204030204" pitchFamily="34" charset="0"/>
            </a:pPr>
            <a:r>
              <a:rPr lang="en-US" sz="1500">
                <a:solidFill>
                  <a:schemeClr val="tx1">
                    <a:lumMod val="75000"/>
                    <a:lumOff val="25000"/>
                  </a:schemeClr>
                </a:solidFill>
              </a:rPr>
              <a:t>«</a:t>
            </a:r>
            <a:r>
              <a:rPr lang="en-US" sz="1500" b="1">
                <a:solidFill>
                  <a:schemeClr val="tx1">
                    <a:lumMod val="75000"/>
                    <a:lumOff val="25000"/>
                  </a:schemeClr>
                </a:solidFill>
              </a:rPr>
              <a:t>Contro le determinazioni e contro il silenzio sulle istanze di accesso </a:t>
            </a:r>
            <a:r>
              <a:rPr lang="en-US" sz="1500">
                <a:solidFill>
                  <a:schemeClr val="tx1">
                    <a:lumMod val="75000"/>
                    <a:lumOff val="25000"/>
                  </a:schemeClr>
                </a:solidFill>
              </a:rPr>
              <a:t>ai documenti amministrativi, nonché per la tutela del diritto di accesso civico connessa all'inadempimento degli obblighi di trasparenza, </a:t>
            </a:r>
            <a:r>
              <a:rPr lang="en-US" sz="1500" b="1">
                <a:solidFill>
                  <a:schemeClr val="tx1">
                    <a:lumMod val="75000"/>
                    <a:lumOff val="25000"/>
                  </a:schemeClr>
                </a:solidFill>
              </a:rPr>
              <a:t>il ricorso è proposto entro trenta giorni </a:t>
            </a:r>
            <a:r>
              <a:rPr lang="en-US" sz="1500">
                <a:solidFill>
                  <a:schemeClr val="tx1">
                    <a:lumMod val="75000"/>
                    <a:lumOff val="25000"/>
                  </a:schemeClr>
                </a:solidFill>
              </a:rPr>
              <a:t>dalla conoscenza della determinazione impugnata o dalla formazione del silenzio, mediante notificazione all'amministrazione e ad almeno un controinteressato».</a:t>
            </a:r>
          </a:p>
          <a:p>
            <a:pPr defTabSz="914400">
              <a:lnSpc>
                <a:spcPct val="90000"/>
              </a:lnSpc>
              <a:spcAft>
                <a:spcPts val="600"/>
              </a:spcAft>
              <a:buClr>
                <a:schemeClr val="accent1"/>
              </a:buClr>
              <a:buFont typeface="Calibri" panose="020F0502020204030204" pitchFamily="34" charset="0"/>
            </a:pPr>
            <a:r>
              <a:rPr lang="en-US" sz="1500">
                <a:solidFill>
                  <a:schemeClr val="tx1">
                    <a:lumMod val="75000"/>
                    <a:lumOff val="25000"/>
                  </a:schemeClr>
                </a:solidFill>
              </a:rPr>
              <a:t>L’amministrazione può essere rappresentata e difesa da un proprio dipendente.</a:t>
            </a:r>
          </a:p>
          <a:p>
            <a:pPr defTabSz="914400">
              <a:lnSpc>
                <a:spcPct val="90000"/>
              </a:lnSpc>
              <a:spcAft>
                <a:spcPts val="600"/>
              </a:spcAft>
              <a:buClr>
                <a:schemeClr val="accent1"/>
              </a:buClr>
              <a:buFont typeface="Calibri" panose="020F0502020204030204" pitchFamily="34" charset="0"/>
            </a:pPr>
            <a:r>
              <a:rPr lang="en-US" sz="1500">
                <a:solidFill>
                  <a:schemeClr val="tx1">
                    <a:lumMod val="75000"/>
                    <a:lumOff val="25000"/>
                  </a:schemeClr>
                </a:solidFill>
              </a:rPr>
              <a:t>Il giudizio si conclude con una sentenza in forma semplificata che può pertanto essere di rigetto del ricorso o di accoglimento dello stesso.</a:t>
            </a:r>
          </a:p>
          <a:p>
            <a:pPr defTabSz="914400">
              <a:lnSpc>
                <a:spcPct val="90000"/>
              </a:lnSpc>
              <a:spcAft>
                <a:spcPts val="600"/>
              </a:spcAft>
              <a:buClr>
                <a:schemeClr val="accent1"/>
              </a:buClr>
              <a:buFont typeface="Calibri" panose="020F0502020204030204" pitchFamily="34" charset="0"/>
            </a:pPr>
            <a:r>
              <a:rPr lang="en-US" sz="1500">
                <a:solidFill>
                  <a:schemeClr val="tx1">
                    <a:lumMod val="75000"/>
                    <a:lumOff val="25000"/>
                  </a:schemeClr>
                </a:solidFill>
              </a:rPr>
              <a:t>In tale ultimo caso il giudice ordina l’esibizione/pubblicazione dei documenti richiesti entro un termine massimo che di norma è di 30 giorni.</a:t>
            </a:r>
          </a:p>
        </p:txBody>
      </p:sp>
      <p:pic>
        <p:nvPicPr>
          <p:cNvPr id="3074" name="Picture 2" descr="Giustizia, Statua, Signora Giustizia">
            <a:extLst>
              <a:ext uri="{FF2B5EF4-FFF2-40B4-BE49-F238E27FC236}">
                <a16:creationId xmlns:a16="http://schemas.microsoft.com/office/drawing/2014/main" id="{EB462B52-0834-489D-AEE4-B587ED3719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98" r="22811"/>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8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0975" y="116632"/>
            <a:ext cx="8784976" cy="369332"/>
          </a:xfrm>
          <a:prstGeom prst="rect">
            <a:avLst/>
          </a:prstGeom>
          <a:noFill/>
        </p:spPr>
        <p:txBody>
          <a:bodyPr wrap="square" rtlCol="0">
            <a:spAutoFit/>
          </a:bodyPr>
          <a:lstStyle/>
          <a:p>
            <a:r>
              <a:rPr lang="it-IT" dirty="0">
                <a:latin typeface="Helvetica" panose="020B0604020202020204" pitchFamily="34" charset="0"/>
                <a:cs typeface="Helvetica" panose="020B0604020202020204" pitchFamily="34" charset="0"/>
              </a:rPr>
              <a:t>3. L’accesso civico</a:t>
            </a:r>
          </a:p>
        </p:txBody>
      </p:sp>
      <p:pic>
        <p:nvPicPr>
          <p:cNvPr id="3" name="Immagine 2"/>
          <p:cNvPicPr>
            <a:picLocks noChangeAspect="1"/>
          </p:cNvPicPr>
          <p:nvPr/>
        </p:nvPicPr>
        <p:blipFill>
          <a:blip r:embed="rId2"/>
          <a:stretch>
            <a:fillRect/>
          </a:stretch>
        </p:blipFill>
        <p:spPr>
          <a:xfrm>
            <a:off x="899886" y="421160"/>
            <a:ext cx="10609943" cy="2571750"/>
          </a:xfrm>
          <a:prstGeom prst="rect">
            <a:avLst/>
          </a:prstGeom>
        </p:spPr>
      </p:pic>
      <p:sp>
        <p:nvSpPr>
          <p:cNvPr id="4" name="CasellaDiTesto 3"/>
          <p:cNvSpPr txBox="1"/>
          <p:nvPr/>
        </p:nvSpPr>
        <p:spPr>
          <a:xfrm>
            <a:off x="1676240" y="3311465"/>
            <a:ext cx="9356521" cy="1631216"/>
          </a:xfrm>
          <a:prstGeom prst="rect">
            <a:avLst/>
          </a:prstGeom>
          <a:noFill/>
        </p:spPr>
        <p:txBody>
          <a:bodyPr wrap="square" rtlCol="0">
            <a:spAutoFit/>
          </a:bodyPr>
          <a:lstStyle/>
          <a:p>
            <a:pPr algn="just"/>
            <a:r>
              <a:rPr lang="it-IT" sz="2000" b="1" dirty="0">
                <a:latin typeface="Helvetica" panose="020B0604020202020204" pitchFamily="34" charset="0"/>
                <a:cs typeface="Helvetica" panose="020B0604020202020204" pitchFamily="34" charset="0"/>
              </a:rPr>
              <a:t>L’accesso civico </a:t>
            </a:r>
            <a:r>
              <a:rPr lang="it-IT" sz="2000" dirty="0">
                <a:latin typeface="Helvetica" panose="020B0604020202020204" pitchFamily="34" charset="0"/>
                <a:cs typeface="Helvetica" panose="020B0604020202020204" pitchFamily="34" charset="0"/>
              </a:rPr>
              <a:t>è stato introdotto dal </a:t>
            </a:r>
            <a:r>
              <a:rPr lang="it-IT" sz="2000" b="1" dirty="0">
                <a:latin typeface="Helvetica" panose="020B0604020202020204" pitchFamily="34" charset="0"/>
                <a:cs typeface="Helvetica" panose="020B0604020202020204" pitchFamily="34" charset="0"/>
                <a:hlinkClick r:id="rId3"/>
              </a:rPr>
              <a:t>D.Lgs. 33/2013 </a:t>
            </a:r>
            <a:r>
              <a:rPr lang="it-IT" sz="2000" dirty="0">
                <a:latin typeface="Helvetica" panose="020B0604020202020204" pitchFamily="34" charset="0"/>
                <a:cs typeface="Helvetica" panose="020B0604020202020204" pitchFamily="34" charset="0"/>
              </a:rPr>
              <a:t>quale espressione dei principi di pubblicità e trasparenza: si tratta di un istituto assolutamente innovativo per il nostro ordinamento correlato all’obbligo per le amministrazioni pubbliche di pubblicare informazioni, documenti e dati sui propri siti istituzionali, circa ogni aspetto della propria organizzazione e attività.</a:t>
            </a:r>
          </a:p>
        </p:txBody>
      </p:sp>
    </p:spTree>
    <p:extLst>
      <p:ext uri="{BB962C8B-B14F-4D97-AF65-F5344CB8AC3E}">
        <p14:creationId xmlns:p14="http://schemas.microsoft.com/office/powerpoint/2010/main" val="1055525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p:cNvSpPr txBox="1"/>
          <p:nvPr/>
        </p:nvSpPr>
        <p:spPr>
          <a:xfrm>
            <a:off x="5181601" y="634946"/>
            <a:ext cx="6368142"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5000" spc="-50">
                <a:solidFill>
                  <a:srgbClr val="1A3755"/>
                </a:solidFill>
                <a:latin typeface="+mj-lt"/>
                <a:ea typeface="+mj-ea"/>
                <a:cs typeface="+mj-cs"/>
              </a:rPr>
              <a:t>3. L’accesso civico «semplice» </a:t>
            </a:r>
          </a:p>
        </p:txBody>
      </p:sp>
      <p:pic>
        <p:nvPicPr>
          <p:cNvPr id="4098" name="Picture 2" descr="Wlan, Web, Amici, Comunità, Sms">
            <a:extLst>
              <a:ext uri="{FF2B5EF4-FFF2-40B4-BE49-F238E27FC236}">
                <a16:creationId xmlns:a16="http://schemas.microsoft.com/office/drawing/2014/main" id="{C9253BB1-F63C-462F-AC12-FDDBC17647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59" r="32137"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5181601" y="2198914"/>
            <a:ext cx="6368142" cy="367018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b="1">
                <a:solidFill>
                  <a:schemeClr val="tx1">
                    <a:lumMod val="75000"/>
                    <a:lumOff val="25000"/>
                  </a:schemeClr>
                </a:solidFill>
              </a:rPr>
              <a:t>L’accesso civico cd. «semplice» disciplinato al comma 1 dell’art.5 del D.Lgs. 33/2013 </a:t>
            </a:r>
            <a:r>
              <a:rPr lang="en-US">
                <a:solidFill>
                  <a:schemeClr val="tx1">
                    <a:lumMod val="75000"/>
                    <a:lumOff val="25000"/>
                  </a:schemeClr>
                </a:solidFill>
              </a:rPr>
              <a:t>ai sensi del quale l’obbligo in capo alle amministrazioni di pubblicare documenti, informazioni o atti </a:t>
            </a:r>
            <a:r>
              <a:rPr lang="en-US" b="1">
                <a:solidFill>
                  <a:schemeClr val="tx1">
                    <a:lumMod val="75000"/>
                    <a:lumOff val="25000"/>
                  </a:schemeClr>
                </a:solidFill>
              </a:rPr>
              <a:t>comporta il diritto di chiunque di richiedere i medesimi, nei casi in cui sia stata omessa la loro pubblicazione</a:t>
            </a:r>
            <a:r>
              <a:rPr lang="en-US">
                <a:solidFill>
                  <a:schemeClr val="tx1">
                    <a:lumMod val="75000"/>
                    <a:lumOff val="25000"/>
                  </a:schemeClr>
                </a:solidFill>
              </a:rPr>
              <a:t>. In sostanza, al dovere di pubblicare si aggiunge il diritto del privato di accedere ai documenti, dati e informazioni interessati dall’inadempienza.</a:t>
            </a:r>
          </a:p>
        </p:txBody>
      </p:sp>
    </p:spTree>
    <p:extLst>
      <p:ext uri="{BB962C8B-B14F-4D97-AF65-F5344CB8AC3E}">
        <p14:creationId xmlns:p14="http://schemas.microsoft.com/office/powerpoint/2010/main" val="3619180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spc="-50">
                <a:solidFill>
                  <a:schemeClr val="tx1">
                    <a:lumMod val="75000"/>
                    <a:lumOff val="25000"/>
                  </a:schemeClr>
                </a:solidFill>
                <a:latin typeface="+mj-lt"/>
                <a:ea typeface="+mj-ea"/>
                <a:cs typeface="+mj-cs"/>
              </a:rPr>
              <a:t>3. L’accesso civico «generalizzato»</a:t>
            </a:r>
          </a:p>
        </p:txBody>
      </p:sp>
      <p:sp>
        <p:nvSpPr>
          <p:cNvPr id="3" name="CasellaDiTesto 2"/>
          <p:cNvSpPr txBox="1"/>
          <p:nvPr/>
        </p:nvSpPr>
        <p:spPr>
          <a:xfrm>
            <a:off x="1097279" y="1845734"/>
            <a:ext cx="6454987" cy="4023360"/>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b="1" dirty="0" err="1">
                <a:solidFill>
                  <a:schemeClr val="tx1">
                    <a:lumMod val="75000"/>
                    <a:lumOff val="25000"/>
                  </a:schemeClr>
                </a:solidFill>
              </a:rPr>
              <a:t>L’accesso</a:t>
            </a:r>
            <a:r>
              <a:rPr lang="en-US" b="1" dirty="0">
                <a:solidFill>
                  <a:schemeClr val="tx1">
                    <a:lumMod val="75000"/>
                    <a:lumOff val="25000"/>
                  </a:schemeClr>
                </a:solidFill>
              </a:rPr>
              <a:t> </a:t>
            </a:r>
            <a:r>
              <a:rPr lang="en-US" b="1" dirty="0" err="1">
                <a:solidFill>
                  <a:schemeClr val="tx1">
                    <a:lumMod val="75000"/>
                    <a:lumOff val="25000"/>
                  </a:schemeClr>
                </a:solidFill>
              </a:rPr>
              <a:t>civico</a:t>
            </a:r>
            <a:r>
              <a:rPr lang="en-US" b="1" dirty="0">
                <a:solidFill>
                  <a:schemeClr val="tx1">
                    <a:lumMod val="75000"/>
                    <a:lumOff val="25000"/>
                  </a:schemeClr>
                </a:solidFill>
              </a:rPr>
              <a:t> «</a:t>
            </a:r>
            <a:r>
              <a:rPr lang="en-US" b="1" dirty="0" err="1">
                <a:solidFill>
                  <a:schemeClr val="tx1">
                    <a:lumMod val="75000"/>
                    <a:lumOff val="25000"/>
                  </a:schemeClr>
                </a:solidFill>
              </a:rPr>
              <a:t>generalizzato</a:t>
            </a:r>
            <a:r>
              <a:rPr lang="en-US" b="1" dirty="0">
                <a:solidFill>
                  <a:schemeClr val="tx1">
                    <a:lumMod val="75000"/>
                    <a:lumOff val="25000"/>
                  </a:schemeClr>
                </a:solidFill>
              </a:rPr>
              <a:t>», </a:t>
            </a:r>
            <a:r>
              <a:rPr lang="en-US" dirty="0">
                <a:solidFill>
                  <a:schemeClr val="tx1">
                    <a:lumMod val="75000"/>
                    <a:lumOff val="25000"/>
                  </a:schemeClr>
                </a:solidFill>
              </a:rPr>
              <a:t>comma 2 dell’art.5 del </a:t>
            </a:r>
            <a:r>
              <a:rPr lang="en-US" dirty="0" err="1">
                <a:solidFill>
                  <a:schemeClr val="tx1">
                    <a:lumMod val="75000"/>
                    <a:lumOff val="25000"/>
                  </a:schemeClr>
                </a:solidFill>
              </a:rPr>
              <a:t>D.Lgs</a:t>
            </a:r>
            <a:r>
              <a:rPr lang="en-US" dirty="0">
                <a:solidFill>
                  <a:schemeClr val="tx1">
                    <a:lumMod val="75000"/>
                    <a:lumOff val="25000"/>
                  </a:schemeClr>
                </a:solidFill>
              </a:rPr>
              <a:t>. 33/2013, </a:t>
            </a:r>
            <a:r>
              <a:rPr lang="en-US" dirty="0" err="1">
                <a:solidFill>
                  <a:schemeClr val="tx1">
                    <a:lumMod val="75000"/>
                    <a:lumOff val="25000"/>
                  </a:schemeClr>
                </a:solidFill>
              </a:rPr>
              <a:t>favorisce</a:t>
            </a:r>
            <a:r>
              <a:rPr lang="en-US" dirty="0">
                <a:solidFill>
                  <a:schemeClr val="tx1">
                    <a:lumMod val="75000"/>
                    <a:lumOff val="25000"/>
                  </a:schemeClr>
                </a:solidFill>
              </a:rPr>
              <a:t> </a:t>
            </a:r>
            <a:r>
              <a:rPr lang="en-US" dirty="0" err="1">
                <a:solidFill>
                  <a:schemeClr val="tx1">
                    <a:lumMod val="75000"/>
                    <a:lumOff val="25000"/>
                  </a:schemeClr>
                </a:solidFill>
              </a:rPr>
              <a:t>forme</a:t>
            </a:r>
            <a:r>
              <a:rPr lang="en-US" dirty="0">
                <a:solidFill>
                  <a:schemeClr val="tx1">
                    <a:lumMod val="75000"/>
                    <a:lumOff val="25000"/>
                  </a:schemeClr>
                </a:solidFill>
              </a:rPr>
              <a:t> diffuse di </a:t>
            </a:r>
            <a:r>
              <a:rPr lang="en-US" dirty="0" err="1">
                <a:solidFill>
                  <a:schemeClr val="tx1">
                    <a:lumMod val="75000"/>
                    <a:lumOff val="25000"/>
                  </a:schemeClr>
                </a:solidFill>
              </a:rPr>
              <a:t>controllo</a:t>
            </a:r>
            <a:r>
              <a:rPr lang="en-US" dirty="0">
                <a:solidFill>
                  <a:schemeClr val="tx1">
                    <a:lumMod val="75000"/>
                    <a:lumOff val="25000"/>
                  </a:schemeClr>
                </a:solidFill>
              </a:rPr>
              <a:t> </a:t>
            </a:r>
            <a:r>
              <a:rPr lang="en-US" dirty="0" err="1">
                <a:solidFill>
                  <a:schemeClr val="tx1">
                    <a:lumMod val="75000"/>
                    <a:lumOff val="25000"/>
                  </a:schemeClr>
                </a:solidFill>
              </a:rPr>
              <a:t>sul</a:t>
            </a:r>
            <a:r>
              <a:rPr lang="en-US" dirty="0">
                <a:solidFill>
                  <a:schemeClr val="tx1">
                    <a:lumMod val="75000"/>
                    <a:lumOff val="25000"/>
                  </a:schemeClr>
                </a:solidFill>
              </a:rPr>
              <a:t> </a:t>
            </a:r>
            <a:r>
              <a:rPr lang="en-US" dirty="0" err="1">
                <a:solidFill>
                  <a:schemeClr val="tx1">
                    <a:lumMod val="75000"/>
                    <a:lumOff val="25000"/>
                  </a:schemeClr>
                </a:solidFill>
              </a:rPr>
              <a:t>perseguimento</a:t>
            </a:r>
            <a:r>
              <a:rPr lang="en-US" dirty="0">
                <a:solidFill>
                  <a:schemeClr val="tx1">
                    <a:lumMod val="75000"/>
                    <a:lumOff val="25000"/>
                  </a:schemeClr>
                </a:solidFill>
              </a:rPr>
              <a:t> </a:t>
            </a:r>
            <a:r>
              <a:rPr lang="en-US" dirty="0" err="1">
                <a:solidFill>
                  <a:schemeClr val="tx1">
                    <a:lumMod val="75000"/>
                    <a:lumOff val="25000"/>
                  </a:schemeClr>
                </a:solidFill>
              </a:rPr>
              <a:t>delle</a:t>
            </a:r>
            <a:r>
              <a:rPr lang="en-US" dirty="0">
                <a:solidFill>
                  <a:schemeClr val="tx1">
                    <a:lumMod val="75000"/>
                    <a:lumOff val="25000"/>
                  </a:schemeClr>
                </a:solidFill>
              </a:rPr>
              <a:t> </a:t>
            </a:r>
            <a:r>
              <a:rPr lang="en-US" dirty="0" err="1">
                <a:solidFill>
                  <a:schemeClr val="tx1">
                    <a:lumMod val="75000"/>
                    <a:lumOff val="25000"/>
                  </a:schemeClr>
                </a:solidFill>
              </a:rPr>
              <a:t>funzioni</a:t>
            </a:r>
            <a:r>
              <a:rPr lang="en-US" dirty="0">
                <a:solidFill>
                  <a:schemeClr val="tx1">
                    <a:lumMod val="75000"/>
                    <a:lumOff val="25000"/>
                  </a:schemeClr>
                </a:solidFill>
              </a:rPr>
              <a:t> </a:t>
            </a:r>
            <a:r>
              <a:rPr lang="en-US" dirty="0" err="1">
                <a:solidFill>
                  <a:schemeClr val="tx1">
                    <a:lumMod val="75000"/>
                    <a:lumOff val="25000"/>
                  </a:schemeClr>
                </a:solidFill>
              </a:rPr>
              <a:t>istituzionali</a:t>
            </a:r>
            <a:r>
              <a:rPr lang="en-US" dirty="0">
                <a:solidFill>
                  <a:schemeClr val="tx1">
                    <a:lumMod val="75000"/>
                    <a:lumOff val="25000"/>
                  </a:schemeClr>
                </a:solidFill>
              </a:rPr>
              <a:t> e </a:t>
            </a:r>
            <a:r>
              <a:rPr lang="en-US" dirty="0" err="1">
                <a:solidFill>
                  <a:schemeClr val="tx1">
                    <a:lumMod val="75000"/>
                    <a:lumOff val="25000"/>
                  </a:schemeClr>
                </a:solidFill>
              </a:rPr>
              <a:t>sull’utilizzo</a:t>
            </a:r>
            <a:r>
              <a:rPr lang="en-US" dirty="0">
                <a:solidFill>
                  <a:schemeClr val="tx1">
                    <a:lumMod val="75000"/>
                    <a:lumOff val="25000"/>
                  </a:schemeClr>
                </a:solidFill>
              </a:rPr>
              <a:t> </a:t>
            </a:r>
            <a:r>
              <a:rPr lang="en-US" dirty="0" err="1">
                <a:solidFill>
                  <a:schemeClr val="tx1">
                    <a:lumMod val="75000"/>
                    <a:lumOff val="25000"/>
                  </a:schemeClr>
                </a:solidFill>
              </a:rPr>
              <a:t>delle</a:t>
            </a:r>
            <a:r>
              <a:rPr lang="en-US" dirty="0">
                <a:solidFill>
                  <a:schemeClr val="tx1">
                    <a:lumMod val="75000"/>
                    <a:lumOff val="25000"/>
                  </a:schemeClr>
                </a:solidFill>
              </a:rPr>
              <a:t> </a:t>
            </a:r>
            <a:r>
              <a:rPr lang="en-US" dirty="0" err="1">
                <a:solidFill>
                  <a:schemeClr val="tx1">
                    <a:lumMod val="75000"/>
                    <a:lumOff val="25000"/>
                  </a:schemeClr>
                </a:solidFill>
              </a:rPr>
              <a:t>risorse</a:t>
            </a:r>
            <a:r>
              <a:rPr lang="en-US" dirty="0">
                <a:solidFill>
                  <a:schemeClr val="tx1">
                    <a:lumMod val="75000"/>
                    <a:lumOff val="25000"/>
                  </a:schemeClr>
                </a:solidFill>
              </a:rPr>
              <a:t> </a:t>
            </a:r>
            <a:r>
              <a:rPr lang="en-US" dirty="0" err="1">
                <a:solidFill>
                  <a:schemeClr val="tx1">
                    <a:lumMod val="75000"/>
                    <a:lumOff val="25000"/>
                  </a:schemeClr>
                </a:solidFill>
              </a:rPr>
              <a:t>pubbliche</a:t>
            </a:r>
            <a:r>
              <a:rPr lang="en-US" dirty="0">
                <a:solidFill>
                  <a:schemeClr val="tx1">
                    <a:lumMod val="75000"/>
                    <a:lumOff val="25000"/>
                  </a:schemeClr>
                </a:solidFill>
              </a:rPr>
              <a:t> e </a:t>
            </a:r>
            <a:r>
              <a:rPr lang="en-US" dirty="0" err="1">
                <a:solidFill>
                  <a:schemeClr val="tx1">
                    <a:lumMod val="75000"/>
                    <a:lumOff val="25000"/>
                  </a:schemeClr>
                </a:solidFill>
              </a:rPr>
              <a:t>promuove</a:t>
            </a:r>
            <a:r>
              <a:rPr lang="en-US" dirty="0">
                <a:solidFill>
                  <a:schemeClr val="tx1">
                    <a:lumMod val="75000"/>
                    <a:lumOff val="25000"/>
                  </a:schemeClr>
                </a:solidFill>
              </a:rPr>
              <a:t> la </a:t>
            </a:r>
            <a:r>
              <a:rPr lang="en-US" dirty="0" err="1">
                <a:solidFill>
                  <a:schemeClr val="tx1">
                    <a:lumMod val="75000"/>
                    <a:lumOff val="25000"/>
                  </a:schemeClr>
                </a:solidFill>
              </a:rPr>
              <a:t>partecipazione</a:t>
            </a:r>
            <a:r>
              <a:rPr lang="en-US" dirty="0">
                <a:solidFill>
                  <a:schemeClr val="tx1">
                    <a:lumMod val="75000"/>
                    <a:lumOff val="25000"/>
                  </a:schemeClr>
                </a:solidFill>
              </a:rPr>
              <a:t> al </a:t>
            </a:r>
            <a:r>
              <a:rPr lang="en-US" dirty="0" err="1">
                <a:solidFill>
                  <a:schemeClr val="tx1">
                    <a:lumMod val="75000"/>
                    <a:lumOff val="25000"/>
                  </a:schemeClr>
                </a:solidFill>
              </a:rPr>
              <a:t>dibattito</a:t>
            </a:r>
            <a:r>
              <a:rPr lang="en-US" dirty="0">
                <a:solidFill>
                  <a:schemeClr val="tx1">
                    <a:lumMod val="75000"/>
                    <a:lumOff val="25000"/>
                  </a:schemeClr>
                </a:solidFill>
              </a:rPr>
              <a:t> </a:t>
            </a:r>
            <a:r>
              <a:rPr lang="en-US" dirty="0" err="1">
                <a:solidFill>
                  <a:schemeClr val="tx1">
                    <a:lumMod val="75000"/>
                    <a:lumOff val="25000"/>
                  </a:schemeClr>
                </a:solidFill>
              </a:rPr>
              <a:t>pubblico</a:t>
            </a:r>
            <a:r>
              <a:rPr lang="en-US" dirty="0">
                <a:solidFill>
                  <a:schemeClr val="tx1">
                    <a:lumMod val="75000"/>
                    <a:lumOff val="25000"/>
                  </a:schemeClr>
                </a:solidFill>
              </a:rPr>
              <a:t>. </a:t>
            </a:r>
            <a:r>
              <a:rPr lang="en-US" b="1" u="sng" dirty="0" err="1">
                <a:solidFill>
                  <a:schemeClr val="tx1">
                    <a:lumMod val="75000"/>
                    <a:lumOff val="25000"/>
                  </a:schemeClr>
                </a:solidFill>
              </a:rPr>
              <a:t>Chiunque</a:t>
            </a:r>
            <a:r>
              <a:rPr lang="en-US" u="sng" dirty="0">
                <a:solidFill>
                  <a:schemeClr val="tx1">
                    <a:lumMod val="75000"/>
                    <a:lumOff val="25000"/>
                  </a:schemeClr>
                </a:solidFill>
              </a:rPr>
              <a:t> </a:t>
            </a:r>
            <a:r>
              <a:rPr lang="en-US" dirty="0">
                <a:solidFill>
                  <a:schemeClr val="tx1">
                    <a:lumMod val="75000"/>
                    <a:lumOff val="25000"/>
                  </a:schemeClr>
                </a:solidFill>
              </a:rPr>
              <a:t>ha </a:t>
            </a:r>
            <a:r>
              <a:rPr lang="en-US" dirty="0" err="1">
                <a:solidFill>
                  <a:schemeClr val="tx1">
                    <a:lumMod val="75000"/>
                    <a:lumOff val="25000"/>
                  </a:schemeClr>
                </a:solidFill>
              </a:rPr>
              <a:t>diritto</a:t>
            </a:r>
            <a:r>
              <a:rPr lang="en-US" dirty="0">
                <a:solidFill>
                  <a:schemeClr val="tx1">
                    <a:lumMod val="75000"/>
                    <a:lumOff val="25000"/>
                  </a:schemeClr>
                </a:solidFill>
              </a:rPr>
              <a:t> di </a:t>
            </a:r>
            <a:r>
              <a:rPr lang="en-US" dirty="0" err="1">
                <a:solidFill>
                  <a:schemeClr val="tx1">
                    <a:lumMod val="75000"/>
                    <a:lumOff val="25000"/>
                  </a:schemeClr>
                </a:solidFill>
              </a:rPr>
              <a:t>accedere</a:t>
            </a:r>
            <a:r>
              <a:rPr lang="en-US" dirty="0">
                <a:solidFill>
                  <a:schemeClr val="tx1">
                    <a:lumMod val="75000"/>
                    <a:lumOff val="25000"/>
                  </a:schemeClr>
                </a:solidFill>
              </a:rPr>
              <a:t> ai </a:t>
            </a:r>
            <a:r>
              <a:rPr lang="en-US" dirty="0" err="1">
                <a:solidFill>
                  <a:schemeClr val="tx1">
                    <a:lumMod val="75000"/>
                    <a:lumOff val="25000"/>
                  </a:schemeClr>
                </a:solidFill>
              </a:rPr>
              <a:t>dati</a:t>
            </a:r>
            <a:r>
              <a:rPr lang="en-US" dirty="0">
                <a:solidFill>
                  <a:schemeClr val="tx1">
                    <a:lumMod val="75000"/>
                    <a:lumOff val="25000"/>
                  </a:schemeClr>
                </a:solidFill>
              </a:rPr>
              <a:t> e ai </a:t>
            </a:r>
            <a:r>
              <a:rPr lang="en-US" dirty="0" err="1">
                <a:solidFill>
                  <a:schemeClr val="tx1">
                    <a:lumMod val="75000"/>
                    <a:lumOff val="25000"/>
                  </a:schemeClr>
                </a:solidFill>
              </a:rPr>
              <a:t>documenti</a:t>
            </a:r>
            <a:r>
              <a:rPr lang="en-US" dirty="0">
                <a:solidFill>
                  <a:schemeClr val="tx1">
                    <a:lumMod val="75000"/>
                    <a:lumOff val="25000"/>
                  </a:schemeClr>
                </a:solidFill>
              </a:rPr>
              <a:t> </a:t>
            </a:r>
            <a:r>
              <a:rPr lang="en-US" dirty="0" err="1">
                <a:solidFill>
                  <a:schemeClr val="tx1">
                    <a:lumMod val="75000"/>
                    <a:lumOff val="25000"/>
                  </a:schemeClr>
                </a:solidFill>
              </a:rPr>
              <a:t>detenuti</a:t>
            </a:r>
            <a:r>
              <a:rPr lang="en-US" dirty="0">
                <a:solidFill>
                  <a:schemeClr val="tx1">
                    <a:lumMod val="75000"/>
                    <a:lumOff val="25000"/>
                  </a:schemeClr>
                </a:solidFill>
              </a:rPr>
              <a:t> </a:t>
            </a:r>
            <a:r>
              <a:rPr lang="en-US" dirty="0" err="1">
                <a:solidFill>
                  <a:schemeClr val="tx1">
                    <a:lumMod val="75000"/>
                    <a:lumOff val="25000"/>
                  </a:schemeClr>
                </a:solidFill>
              </a:rPr>
              <a:t>dalle</a:t>
            </a:r>
            <a:r>
              <a:rPr lang="en-US" dirty="0">
                <a:solidFill>
                  <a:schemeClr val="tx1">
                    <a:lumMod val="75000"/>
                    <a:lumOff val="25000"/>
                  </a:schemeClr>
                </a:solidFill>
              </a:rPr>
              <a:t> </a:t>
            </a:r>
            <a:r>
              <a:rPr lang="en-US" dirty="0" err="1">
                <a:solidFill>
                  <a:schemeClr val="tx1">
                    <a:lumMod val="75000"/>
                    <a:lumOff val="25000"/>
                  </a:schemeClr>
                </a:solidFill>
              </a:rPr>
              <a:t>pubbliche</a:t>
            </a:r>
            <a:r>
              <a:rPr lang="en-US" dirty="0">
                <a:solidFill>
                  <a:schemeClr val="tx1">
                    <a:lumMod val="75000"/>
                    <a:lumOff val="25000"/>
                  </a:schemeClr>
                </a:solidFill>
              </a:rPr>
              <a:t> </a:t>
            </a:r>
            <a:r>
              <a:rPr lang="en-US" dirty="0" err="1">
                <a:solidFill>
                  <a:schemeClr val="tx1">
                    <a:lumMod val="75000"/>
                    <a:lumOff val="25000"/>
                  </a:schemeClr>
                </a:solidFill>
              </a:rPr>
              <a:t>amministrazioni</a:t>
            </a:r>
            <a:r>
              <a:rPr lang="en-US" dirty="0">
                <a:solidFill>
                  <a:schemeClr val="tx1">
                    <a:lumMod val="75000"/>
                    <a:lumOff val="25000"/>
                  </a:schemeClr>
                </a:solidFill>
              </a:rPr>
              <a:t>, </a:t>
            </a:r>
            <a:r>
              <a:rPr lang="en-US" dirty="0" err="1">
                <a:solidFill>
                  <a:schemeClr val="tx1">
                    <a:lumMod val="75000"/>
                    <a:lumOff val="25000"/>
                  </a:schemeClr>
                </a:solidFill>
              </a:rPr>
              <a:t>ulteriori</a:t>
            </a:r>
            <a:r>
              <a:rPr lang="en-US" dirty="0">
                <a:solidFill>
                  <a:schemeClr val="tx1">
                    <a:lumMod val="75000"/>
                    <a:lumOff val="25000"/>
                  </a:schemeClr>
                </a:solidFill>
              </a:rPr>
              <a:t> rispetto a </a:t>
            </a:r>
            <a:r>
              <a:rPr lang="en-US" dirty="0" err="1">
                <a:solidFill>
                  <a:schemeClr val="tx1">
                    <a:lumMod val="75000"/>
                    <a:lumOff val="25000"/>
                  </a:schemeClr>
                </a:solidFill>
              </a:rPr>
              <a:t>quelli</a:t>
            </a:r>
            <a:r>
              <a:rPr lang="en-US" dirty="0">
                <a:solidFill>
                  <a:schemeClr val="tx1">
                    <a:lumMod val="75000"/>
                    <a:lumOff val="25000"/>
                  </a:schemeClr>
                </a:solidFill>
              </a:rPr>
              <a:t> </a:t>
            </a:r>
            <a:r>
              <a:rPr lang="en-US" dirty="0" err="1">
                <a:solidFill>
                  <a:schemeClr val="tx1">
                    <a:lumMod val="75000"/>
                    <a:lumOff val="25000"/>
                  </a:schemeClr>
                </a:solidFill>
              </a:rPr>
              <a:t>oggetto</a:t>
            </a:r>
            <a:r>
              <a:rPr lang="en-US" dirty="0">
                <a:solidFill>
                  <a:schemeClr val="tx1">
                    <a:lumMod val="75000"/>
                    <a:lumOff val="25000"/>
                  </a:schemeClr>
                </a:solidFill>
              </a:rPr>
              <a:t> di </a:t>
            </a:r>
            <a:r>
              <a:rPr lang="en-US" dirty="0" err="1">
                <a:solidFill>
                  <a:schemeClr val="tx1">
                    <a:lumMod val="75000"/>
                    <a:lumOff val="25000"/>
                  </a:schemeClr>
                </a:solidFill>
              </a:rPr>
              <a:t>pubblicazione</a:t>
            </a:r>
            <a:r>
              <a:rPr lang="en-US" dirty="0">
                <a:solidFill>
                  <a:schemeClr val="tx1">
                    <a:lumMod val="75000"/>
                    <a:lumOff val="25000"/>
                  </a:schemeClr>
                </a:solidFill>
              </a:rPr>
              <a:t> ai </a:t>
            </a:r>
            <a:r>
              <a:rPr lang="en-US" dirty="0" err="1">
                <a:solidFill>
                  <a:schemeClr val="tx1">
                    <a:lumMod val="75000"/>
                    <a:lumOff val="25000"/>
                  </a:schemeClr>
                </a:solidFill>
              </a:rPr>
              <a:t>sensi</a:t>
            </a:r>
            <a:r>
              <a:rPr lang="en-US" dirty="0">
                <a:solidFill>
                  <a:schemeClr val="tx1">
                    <a:lumMod val="75000"/>
                    <a:lumOff val="25000"/>
                  </a:schemeClr>
                </a:solidFill>
              </a:rPr>
              <a:t> del </a:t>
            </a:r>
            <a:r>
              <a:rPr lang="en-US" dirty="0" err="1">
                <a:solidFill>
                  <a:schemeClr val="tx1">
                    <a:lumMod val="75000"/>
                    <a:lumOff val="25000"/>
                  </a:schemeClr>
                </a:solidFill>
              </a:rPr>
              <a:t>D.Lgs</a:t>
            </a:r>
            <a:r>
              <a:rPr lang="en-US" dirty="0">
                <a:solidFill>
                  <a:schemeClr val="tx1">
                    <a:lumMod val="75000"/>
                    <a:lumOff val="25000"/>
                  </a:schemeClr>
                </a:solidFill>
              </a:rPr>
              <a:t>. 33/2013 </a:t>
            </a:r>
            <a:r>
              <a:rPr lang="en-US" dirty="0" err="1">
                <a:solidFill>
                  <a:schemeClr val="tx1">
                    <a:lumMod val="75000"/>
                    <a:lumOff val="25000"/>
                  </a:schemeClr>
                </a:solidFill>
              </a:rPr>
              <a:t>medesimo</a:t>
            </a:r>
            <a:r>
              <a:rPr lang="en-US" dirty="0">
                <a:solidFill>
                  <a:schemeClr val="tx1">
                    <a:lumMod val="75000"/>
                    <a:lumOff val="25000"/>
                  </a:schemeClr>
                </a:solidFill>
              </a:rPr>
              <a:t>.</a:t>
            </a:r>
          </a:p>
          <a:p>
            <a:pPr algn="just"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E’ proprio in </a:t>
            </a:r>
            <a:r>
              <a:rPr lang="en-US" dirty="0" err="1">
                <a:solidFill>
                  <a:schemeClr val="tx1">
                    <a:lumMod val="75000"/>
                    <a:lumOff val="25000"/>
                  </a:schemeClr>
                </a:solidFill>
              </a:rPr>
              <a:t>relazione</a:t>
            </a:r>
            <a:r>
              <a:rPr lang="en-US" dirty="0">
                <a:solidFill>
                  <a:schemeClr val="tx1">
                    <a:lumMod val="75000"/>
                    <a:lumOff val="25000"/>
                  </a:schemeClr>
                </a:solidFill>
              </a:rPr>
              <a:t> a tale </a:t>
            </a:r>
            <a:r>
              <a:rPr lang="en-US" dirty="0" err="1">
                <a:solidFill>
                  <a:schemeClr val="tx1">
                    <a:lumMod val="75000"/>
                    <a:lumOff val="25000"/>
                  </a:schemeClr>
                </a:solidFill>
              </a:rPr>
              <a:t>fattispecie</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si</a:t>
            </a:r>
            <a:r>
              <a:rPr lang="en-US" dirty="0">
                <a:solidFill>
                  <a:schemeClr val="tx1">
                    <a:lumMod val="75000"/>
                    <a:lumOff val="25000"/>
                  </a:schemeClr>
                </a:solidFill>
              </a:rPr>
              <a:t> è </a:t>
            </a:r>
            <a:r>
              <a:rPr lang="en-US" dirty="0" err="1">
                <a:solidFill>
                  <a:schemeClr val="tx1">
                    <a:lumMod val="75000"/>
                    <a:lumOff val="25000"/>
                  </a:schemeClr>
                </a:solidFill>
              </a:rPr>
              <a:t>parlato</a:t>
            </a:r>
            <a:r>
              <a:rPr lang="en-US" dirty="0">
                <a:solidFill>
                  <a:schemeClr val="tx1">
                    <a:lumMod val="75000"/>
                    <a:lumOff val="25000"/>
                  </a:schemeClr>
                </a:solidFill>
              </a:rPr>
              <a:t> di Freedom Of Information Act (FOIA): la </a:t>
            </a:r>
            <a:r>
              <a:rPr lang="en-US" dirty="0" err="1">
                <a:solidFill>
                  <a:schemeClr val="tx1">
                    <a:lumMod val="75000"/>
                    <a:lumOff val="25000"/>
                  </a:schemeClr>
                </a:solidFill>
              </a:rPr>
              <a:t>possibilità</a:t>
            </a:r>
            <a:r>
              <a:rPr lang="en-US" dirty="0">
                <a:solidFill>
                  <a:schemeClr val="tx1">
                    <a:lumMod val="75000"/>
                    <a:lumOff val="25000"/>
                  </a:schemeClr>
                </a:solidFill>
              </a:rPr>
              <a:t> per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cittadini</a:t>
            </a:r>
            <a:r>
              <a:rPr lang="en-US" dirty="0">
                <a:solidFill>
                  <a:schemeClr val="tx1">
                    <a:lumMod val="75000"/>
                    <a:lumOff val="25000"/>
                  </a:schemeClr>
                </a:solidFill>
              </a:rPr>
              <a:t> di </a:t>
            </a:r>
            <a:r>
              <a:rPr lang="en-US" dirty="0" err="1">
                <a:solidFill>
                  <a:schemeClr val="tx1">
                    <a:lumMod val="75000"/>
                    <a:lumOff val="25000"/>
                  </a:schemeClr>
                </a:solidFill>
              </a:rPr>
              <a:t>accedere</a:t>
            </a:r>
            <a:r>
              <a:rPr lang="en-US" dirty="0">
                <a:solidFill>
                  <a:schemeClr val="tx1">
                    <a:lumMod val="75000"/>
                    <a:lumOff val="25000"/>
                  </a:schemeClr>
                </a:solidFill>
              </a:rPr>
              <a:t> a </a:t>
            </a:r>
            <a:r>
              <a:rPr lang="en-US" dirty="0" err="1">
                <a:solidFill>
                  <a:schemeClr val="tx1">
                    <a:lumMod val="75000"/>
                    <a:lumOff val="25000"/>
                  </a:schemeClr>
                </a:solidFill>
              </a:rPr>
              <a:t>dati</a:t>
            </a:r>
            <a:r>
              <a:rPr lang="en-US" dirty="0">
                <a:solidFill>
                  <a:schemeClr val="tx1">
                    <a:lumMod val="75000"/>
                    <a:lumOff val="25000"/>
                  </a:schemeClr>
                </a:solidFill>
              </a:rPr>
              <a:t> e </a:t>
            </a:r>
            <a:r>
              <a:rPr lang="en-US" dirty="0" err="1">
                <a:solidFill>
                  <a:schemeClr val="tx1">
                    <a:lumMod val="75000"/>
                    <a:lumOff val="25000"/>
                  </a:schemeClr>
                </a:solidFill>
              </a:rPr>
              <a:t>documenti</a:t>
            </a:r>
            <a:r>
              <a:rPr lang="en-US" dirty="0">
                <a:solidFill>
                  <a:schemeClr val="tx1">
                    <a:lumMod val="75000"/>
                    <a:lumOff val="25000"/>
                  </a:schemeClr>
                </a:solidFill>
              </a:rPr>
              <a:t>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pubblica</a:t>
            </a:r>
            <a:r>
              <a:rPr lang="en-US" dirty="0">
                <a:solidFill>
                  <a:schemeClr val="tx1">
                    <a:lumMod val="75000"/>
                    <a:lumOff val="25000"/>
                  </a:schemeClr>
                </a:solidFill>
              </a:rPr>
              <a:t> </a:t>
            </a:r>
            <a:r>
              <a:rPr lang="en-US" dirty="0" err="1">
                <a:solidFill>
                  <a:schemeClr val="tx1">
                    <a:lumMod val="75000"/>
                    <a:lumOff val="25000"/>
                  </a:schemeClr>
                </a:solidFill>
              </a:rPr>
              <a:t>amministrazione</a:t>
            </a:r>
            <a:r>
              <a:rPr lang="en-US" dirty="0">
                <a:solidFill>
                  <a:schemeClr val="tx1">
                    <a:lumMod val="75000"/>
                    <a:lumOff val="25000"/>
                  </a:schemeClr>
                </a:solidFill>
              </a:rPr>
              <a:t> </a:t>
            </a:r>
            <a:r>
              <a:rPr lang="en-US" dirty="0" err="1">
                <a:solidFill>
                  <a:schemeClr val="tx1">
                    <a:lumMod val="75000"/>
                    <a:lumOff val="25000"/>
                  </a:schemeClr>
                </a:solidFill>
              </a:rPr>
              <a:t>anche</a:t>
            </a:r>
            <a:r>
              <a:rPr lang="en-US" dirty="0">
                <a:solidFill>
                  <a:schemeClr val="tx1">
                    <a:lumMod val="75000"/>
                    <a:lumOff val="25000"/>
                  </a:schemeClr>
                </a:solidFill>
              </a:rPr>
              <a:t> se non </a:t>
            </a:r>
            <a:r>
              <a:rPr lang="en-US" dirty="0" err="1">
                <a:solidFill>
                  <a:schemeClr val="tx1">
                    <a:lumMod val="75000"/>
                    <a:lumOff val="25000"/>
                  </a:schemeClr>
                </a:solidFill>
              </a:rPr>
              <a:t>resi</a:t>
            </a:r>
            <a:r>
              <a:rPr lang="en-US" dirty="0">
                <a:solidFill>
                  <a:schemeClr val="tx1">
                    <a:lumMod val="75000"/>
                    <a:lumOff val="25000"/>
                  </a:schemeClr>
                </a:solidFill>
              </a:rPr>
              <a:t> </a:t>
            </a:r>
            <a:r>
              <a:rPr lang="en-US" dirty="0" err="1">
                <a:solidFill>
                  <a:schemeClr val="tx1">
                    <a:lumMod val="75000"/>
                    <a:lumOff val="25000"/>
                  </a:schemeClr>
                </a:solidFill>
              </a:rPr>
              <a:t>pubblici</a:t>
            </a:r>
            <a:r>
              <a:rPr lang="en-US" dirty="0">
                <a:solidFill>
                  <a:schemeClr val="tx1">
                    <a:lumMod val="75000"/>
                    <a:lumOff val="25000"/>
                  </a:schemeClr>
                </a:solidFill>
              </a:rPr>
              <a:t>, </a:t>
            </a:r>
            <a:r>
              <a:rPr lang="en-US" b="1" dirty="0">
                <a:solidFill>
                  <a:schemeClr val="tx1">
                    <a:lumMod val="75000"/>
                    <a:lumOff val="25000"/>
                  </a:schemeClr>
                </a:solidFill>
              </a:rPr>
              <a:t>senza </a:t>
            </a:r>
            <a:r>
              <a:rPr lang="en-US" b="1" dirty="0" err="1">
                <a:solidFill>
                  <a:schemeClr val="tx1">
                    <a:lumMod val="75000"/>
                    <a:lumOff val="25000"/>
                  </a:schemeClr>
                </a:solidFill>
              </a:rPr>
              <a:t>peraltro</a:t>
            </a:r>
            <a:r>
              <a:rPr lang="en-US" b="1" dirty="0">
                <a:solidFill>
                  <a:schemeClr val="tx1">
                    <a:lumMod val="75000"/>
                    <a:lumOff val="25000"/>
                  </a:schemeClr>
                </a:solidFill>
              </a:rPr>
              <a:t> dover </a:t>
            </a:r>
            <a:r>
              <a:rPr lang="en-US" b="1" dirty="0" err="1">
                <a:solidFill>
                  <a:schemeClr val="tx1">
                    <a:lumMod val="75000"/>
                    <a:lumOff val="25000"/>
                  </a:schemeClr>
                </a:solidFill>
              </a:rPr>
              <a:t>dimostrare</a:t>
            </a:r>
            <a:r>
              <a:rPr lang="en-US" b="1" dirty="0">
                <a:solidFill>
                  <a:schemeClr val="tx1">
                    <a:lumMod val="75000"/>
                    <a:lumOff val="25000"/>
                  </a:schemeClr>
                </a:solidFill>
              </a:rPr>
              <a:t> un interesse </a:t>
            </a:r>
            <a:r>
              <a:rPr lang="en-US" b="1" dirty="0" err="1">
                <a:solidFill>
                  <a:schemeClr val="tx1">
                    <a:lumMod val="75000"/>
                    <a:lumOff val="25000"/>
                  </a:schemeClr>
                </a:solidFill>
              </a:rPr>
              <a:t>diretto</a:t>
            </a:r>
            <a:r>
              <a:rPr lang="en-US" dirty="0">
                <a:solidFill>
                  <a:schemeClr val="tx1">
                    <a:lumMod val="75000"/>
                    <a:lumOff val="25000"/>
                  </a:schemeClr>
                </a:solidFill>
              </a:rPr>
              <a:t>.</a:t>
            </a:r>
          </a:p>
          <a:p>
            <a:pPr algn="just" defTabSz="914400">
              <a:lnSpc>
                <a:spcPct val="90000"/>
              </a:lnSpc>
              <a:spcAft>
                <a:spcPts val="600"/>
              </a:spcAft>
              <a:buClr>
                <a:schemeClr val="accent1"/>
              </a:buClr>
              <a:buFont typeface="Calibri" panose="020F0502020204030204" pitchFamily="34" charset="0"/>
            </a:pPr>
            <a:r>
              <a:rPr lang="en-US" dirty="0" err="1">
                <a:solidFill>
                  <a:schemeClr val="tx1">
                    <a:lumMod val="75000"/>
                    <a:lumOff val="25000"/>
                  </a:schemeClr>
                </a:solidFill>
              </a:rPr>
              <a:t>Entro</a:t>
            </a:r>
            <a:r>
              <a:rPr lang="en-US" dirty="0">
                <a:solidFill>
                  <a:schemeClr val="tx1">
                    <a:lumMod val="75000"/>
                    <a:lumOff val="25000"/>
                  </a:schemeClr>
                </a:solidFill>
              </a:rPr>
              <a:t> 30 </a:t>
            </a:r>
            <a:r>
              <a:rPr lang="en-US" dirty="0" err="1">
                <a:solidFill>
                  <a:schemeClr val="tx1">
                    <a:lumMod val="75000"/>
                    <a:lumOff val="25000"/>
                  </a:schemeClr>
                </a:solidFill>
              </a:rPr>
              <a:t>giorni</a:t>
            </a:r>
            <a:r>
              <a:rPr lang="en-US" dirty="0">
                <a:solidFill>
                  <a:schemeClr val="tx1">
                    <a:lumMod val="75000"/>
                    <a:lumOff val="25000"/>
                  </a:schemeClr>
                </a:solidFill>
              </a:rPr>
              <a:t> le </a:t>
            </a:r>
            <a:r>
              <a:rPr lang="en-US" dirty="0" err="1">
                <a:solidFill>
                  <a:schemeClr val="tx1">
                    <a:lumMod val="75000"/>
                    <a:lumOff val="25000"/>
                  </a:schemeClr>
                </a:solidFill>
              </a:rPr>
              <a:t>amministrazioni</a:t>
            </a:r>
            <a:r>
              <a:rPr lang="en-US" dirty="0">
                <a:solidFill>
                  <a:schemeClr val="tx1">
                    <a:lumMod val="75000"/>
                    <a:lumOff val="25000"/>
                  </a:schemeClr>
                </a:solidFill>
              </a:rPr>
              <a:t> </a:t>
            </a:r>
            <a:r>
              <a:rPr lang="en-US" dirty="0" err="1">
                <a:solidFill>
                  <a:schemeClr val="tx1">
                    <a:lumMod val="75000"/>
                    <a:lumOff val="25000"/>
                  </a:schemeClr>
                </a:solidFill>
              </a:rPr>
              <a:t>dovranno</a:t>
            </a:r>
            <a:r>
              <a:rPr lang="en-US" dirty="0">
                <a:solidFill>
                  <a:schemeClr val="tx1">
                    <a:lumMod val="75000"/>
                    <a:lumOff val="25000"/>
                  </a:schemeClr>
                </a:solidFill>
              </a:rPr>
              <a:t> </a:t>
            </a:r>
            <a:r>
              <a:rPr lang="en-US" dirty="0" err="1">
                <a:solidFill>
                  <a:schemeClr val="tx1">
                    <a:lumMod val="75000"/>
                    <a:lumOff val="25000"/>
                  </a:schemeClr>
                </a:solidFill>
              </a:rPr>
              <a:t>rilasciare</a:t>
            </a:r>
            <a:r>
              <a:rPr lang="en-US" dirty="0">
                <a:solidFill>
                  <a:schemeClr val="tx1">
                    <a:lumMod val="75000"/>
                    <a:lumOff val="25000"/>
                  </a:schemeClr>
                </a:solidFill>
              </a:rPr>
              <a:t> </a:t>
            </a:r>
            <a:r>
              <a:rPr lang="en-US" dirty="0" err="1">
                <a:solidFill>
                  <a:schemeClr val="tx1">
                    <a:lumMod val="75000"/>
                    <a:lumOff val="25000"/>
                  </a:schemeClr>
                </a:solidFill>
              </a:rPr>
              <a:t>gratuitamente</a:t>
            </a:r>
            <a:r>
              <a:rPr lang="en-US" dirty="0">
                <a:solidFill>
                  <a:schemeClr val="tx1">
                    <a:lumMod val="75000"/>
                    <a:lumOff val="25000"/>
                  </a:schemeClr>
                </a:solidFill>
              </a:rPr>
              <a:t>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dati</a:t>
            </a:r>
            <a:r>
              <a:rPr lang="en-US" dirty="0">
                <a:solidFill>
                  <a:schemeClr val="tx1">
                    <a:lumMod val="75000"/>
                    <a:lumOff val="25000"/>
                  </a:schemeClr>
                </a:solidFill>
              </a:rPr>
              <a:t> e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documenti</a:t>
            </a:r>
            <a:r>
              <a:rPr lang="en-US" dirty="0">
                <a:solidFill>
                  <a:schemeClr val="tx1">
                    <a:lumMod val="75000"/>
                    <a:lumOff val="25000"/>
                  </a:schemeClr>
                </a:solidFill>
              </a:rPr>
              <a:t> </a:t>
            </a:r>
            <a:r>
              <a:rPr lang="en-US" dirty="0" err="1">
                <a:solidFill>
                  <a:schemeClr val="tx1">
                    <a:lumMod val="75000"/>
                    <a:lumOff val="25000"/>
                  </a:schemeClr>
                </a:solidFill>
              </a:rPr>
              <a:t>richiesti</a:t>
            </a:r>
            <a:r>
              <a:rPr lang="en-US" dirty="0">
                <a:solidFill>
                  <a:schemeClr val="tx1">
                    <a:lumMod val="75000"/>
                    <a:lumOff val="25000"/>
                  </a:schemeClr>
                </a:solidFill>
              </a:rPr>
              <a:t>.</a:t>
            </a:r>
          </a:p>
        </p:txBody>
      </p:sp>
      <p:pic>
        <p:nvPicPr>
          <p:cNvPr id="1026" name="Picture 2" descr="Immagine che contiene testo&#10;&#10;Descrizione generata automaticamente">
            <a:extLst>
              <a:ext uri="{FF2B5EF4-FFF2-40B4-BE49-F238E27FC236}">
                <a16:creationId xmlns:a16="http://schemas.microsoft.com/office/drawing/2014/main" id="{9C5505A2-9B19-40E4-A04E-2612495B8A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63" r="8373" b="1"/>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3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129750-FA43-40A6-A543-DBF033F73D21}"/>
              </a:ext>
            </a:extLst>
          </p:cNvPr>
          <p:cNvSpPr>
            <a:spLocks noGrp="1"/>
          </p:cNvSpPr>
          <p:nvPr>
            <p:ph type="title"/>
          </p:nvPr>
        </p:nvSpPr>
        <p:spPr>
          <a:xfrm>
            <a:off x="715617" y="595871"/>
            <a:ext cx="10440063" cy="748454"/>
          </a:xfrm>
        </p:spPr>
        <p:txBody>
          <a:bodyPr>
            <a:normAutofit/>
          </a:bodyPr>
          <a:lstStyle/>
          <a:p>
            <a:pPr algn="ctr"/>
            <a:r>
              <a:rPr lang="it-IT" sz="3600" dirty="0"/>
              <a:t>La disciplina del conflitto di interessi – quadro normativo</a:t>
            </a:r>
          </a:p>
        </p:txBody>
      </p:sp>
      <p:sp>
        <p:nvSpPr>
          <p:cNvPr id="3" name="Segnaposto contenuto 2">
            <a:extLst>
              <a:ext uri="{FF2B5EF4-FFF2-40B4-BE49-F238E27FC236}">
                <a16:creationId xmlns:a16="http://schemas.microsoft.com/office/drawing/2014/main" id="{97795CFF-1038-48A9-8D44-99CB4EA8D3D7}"/>
              </a:ext>
            </a:extLst>
          </p:cNvPr>
          <p:cNvSpPr>
            <a:spLocks noGrp="1"/>
          </p:cNvSpPr>
          <p:nvPr>
            <p:ph idx="1"/>
          </p:nvPr>
        </p:nvSpPr>
        <p:spPr/>
        <p:txBody>
          <a:bodyPr>
            <a:normAutofit/>
          </a:bodyPr>
          <a:lstStyle/>
          <a:p>
            <a:pPr algn="just">
              <a:lnSpc>
                <a:spcPct val="150000"/>
              </a:lnSpc>
            </a:pPr>
            <a:endParaRPr lang="it-IT" dirty="0"/>
          </a:p>
          <a:p>
            <a:pPr algn="just"/>
            <a:r>
              <a:rPr lang="it-IT" dirty="0"/>
              <a:t>Numerose sono le </a:t>
            </a:r>
            <a:r>
              <a:rPr lang="it-IT" b="1" dirty="0"/>
              <a:t>altre disposizioni</a:t>
            </a:r>
            <a:r>
              <a:rPr lang="it-IT" dirty="0"/>
              <a:t> contenute in svariate fonti normative; si pensi, ad esempio, al </a:t>
            </a:r>
            <a:r>
              <a:rPr lang="it-IT" b="1" dirty="0">
                <a:hlinkClick r:id="rId2"/>
              </a:rPr>
              <a:t>d.lgs. N. 175 del 2016 </a:t>
            </a:r>
            <a:r>
              <a:rPr lang="it-IT" dirty="0"/>
              <a:t>che disciplina anche il conflitto di interessi degli organi amministrativi e di controllo delle società pubbliche, ovvero al </a:t>
            </a:r>
            <a:r>
              <a:rPr lang="it-IT" dirty="0" err="1"/>
              <a:t>d.lg</a:t>
            </a:r>
            <a:r>
              <a:rPr lang="it-IT" b="1" dirty="0" err="1"/>
              <a:t>.</a:t>
            </a:r>
            <a:r>
              <a:rPr lang="it-IT" b="1" dirty="0"/>
              <a:t> </a:t>
            </a:r>
            <a:r>
              <a:rPr lang="it-IT" b="1" dirty="0">
                <a:hlinkClick r:id="rId3"/>
              </a:rPr>
              <a:t>N. 267 del 2000 (TUEL)</a:t>
            </a:r>
            <a:r>
              <a:rPr lang="it-IT" b="1" dirty="0"/>
              <a:t>, </a:t>
            </a:r>
            <a:r>
              <a:rPr lang="it-IT" dirty="0"/>
              <a:t>che contiene norme inerenti al conflitto di interessi degli amministratori degli enti locali.</a:t>
            </a:r>
          </a:p>
          <a:p>
            <a:pPr algn="just"/>
            <a:r>
              <a:rPr lang="it-IT" dirty="0"/>
              <a:t>Le fonti richiamate a titolo di esempio sono di ampio respiro, disciplinando tutti gli aspetti caratteristici di un dato ambito dell’ordinamento; al loro interno, il tema del conflitto di interessi viene affrontato </a:t>
            </a:r>
            <a:r>
              <a:rPr lang="it-IT" b="1" dirty="0"/>
              <a:t>in senso settoriale</a:t>
            </a:r>
            <a:r>
              <a:rPr lang="it-IT" dirty="0"/>
              <a:t>, in quanto parte di una disciplina generale.</a:t>
            </a:r>
          </a:p>
        </p:txBody>
      </p:sp>
      <p:sp>
        <p:nvSpPr>
          <p:cNvPr id="4" name="CasellaDiTesto 3">
            <a:extLst>
              <a:ext uri="{FF2B5EF4-FFF2-40B4-BE49-F238E27FC236}">
                <a16:creationId xmlns:a16="http://schemas.microsoft.com/office/drawing/2014/main" id="{3F60DA49-8068-4C49-9EEB-42C7C6520B07}"/>
              </a:ext>
            </a:extLst>
          </p:cNvPr>
          <p:cNvSpPr txBox="1"/>
          <p:nvPr/>
        </p:nvSpPr>
        <p:spPr>
          <a:xfrm>
            <a:off x="5181600" y="5989101"/>
            <a:ext cx="6400800" cy="307777"/>
          </a:xfrm>
          <a:prstGeom prst="rect">
            <a:avLst/>
          </a:prstGeom>
          <a:noFill/>
        </p:spPr>
        <p:txBody>
          <a:bodyPr wrap="square" rtlCol="0">
            <a:spAutoFit/>
          </a:bodyPr>
          <a:lstStyle/>
          <a:p>
            <a:r>
              <a:rPr lang="it-IT" sz="1400" i="1" dirty="0"/>
              <a:t>Fonte: ANAC, Autorità Nazionale Anticorruzione </a:t>
            </a:r>
            <a:r>
              <a:rPr lang="it-IT" sz="1400" i="1" dirty="0" err="1"/>
              <a:t>Working</a:t>
            </a:r>
            <a:r>
              <a:rPr lang="it-IT" sz="1400" i="1" dirty="0"/>
              <a:t> Paper, 3 - 2020</a:t>
            </a:r>
          </a:p>
        </p:txBody>
      </p:sp>
    </p:spTree>
    <p:extLst>
      <p:ext uri="{BB962C8B-B14F-4D97-AF65-F5344CB8AC3E}">
        <p14:creationId xmlns:p14="http://schemas.microsoft.com/office/powerpoint/2010/main" val="4060718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p:cNvSpPr txBox="1"/>
          <p:nvPr/>
        </p:nvSpPr>
        <p:spPr>
          <a:xfrm>
            <a:off x="1097279" y="263527"/>
            <a:ext cx="10058400" cy="725379"/>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spc="-50" dirty="0">
                <a:solidFill>
                  <a:schemeClr val="tx1">
                    <a:lumMod val="75000"/>
                    <a:lumOff val="25000"/>
                  </a:schemeClr>
                </a:solidFill>
                <a:latin typeface="+mj-lt"/>
                <a:ea typeface="+mj-ea"/>
                <a:cs typeface="+mj-cs"/>
              </a:rPr>
              <a:t>3. </a:t>
            </a:r>
            <a:r>
              <a:rPr lang="en-US" sz="4800" spc="-50" dirty="0" err="1">
                <a:solidFill>
                  <a:schemeClr val="tx1">
                    <a:lumMod val="75000"/>
                    <a:lumOff val="25000"/>
                  </a:schemeClr>
                </a:solidFill>
                <a:latin typeface="+mj-lt"/>
                <a:ea typeface="+mj-ea"/>
                <a:cs typeface="+mj-cs"/>
              </a:rPr>
              <a:t>L’accesso</a:t>
            </a:r>
            <a:r>
              <a:rPr lang="en-US" sz="4800" spc="-50" dirty="0">
                <a:solidFill>
                  <a:schemeClr val="tx1">
                    <a:lumMod val="75000"/>
                    <a:lumOff val="25000"/>
                  </a:schemeClr>
                </a:solidFill>
                <a:latin typeface="+mj-lt"/>
                <a:ea typeface="+mj-ea"/>
                <a:cs typeface="+mj-cs"/>
              </a:rPr>
              <a:t> </a:t>
            </a:r>
            <a:r>
              <a:rPr lang="en-US" sz="4800" spc="-50" dirty="0" err="1">
                <a:solidFill>
                  <a:schemeClr val="tx1">
                    <a:lumMod val="75000"/>
                    <a:lumOff val="25000"/>
                  </a:schemeClr>
                </a:solidFill>
                <a:latin typeface="+mj-lt"/>
                <a:ea typeface="+mj-ea"/>
                <a:cs typeface="+mj-cs"/>
              </a:rPr>
              <a:t>civico</a:t>
            </a:r>
            <a:endParaRPr lang="en-US" sz="4800" spc="-50" dirty="0">
              <a:solidFill>
                <a:schemeClr val="tx1">
                  <a:lumMod val="75000"/>
                  <a:lumOff val="25000"/>
                </a:schemeClr>
              </a:solidFill>
              <a:latin typeface="+mj-lt"/>
              <a:ea typeface="+mj-ea"/>
              <a:cs typeface="+mj-cs"/>
            </a:endParaRPr>
          </a:p>
        </p:txBody>
      </p:sp>
      <p:sp>
        <p:nvSpPr>
          <p:cNvPr id="3" name="CasellaDiTesto 2"/>
          <p:cNvSpPr txBox="1"/>
          <p:nvPr/>
        </p:nvSpPr>
        <p:spPr>
          <a:xfrm>
            <a:off x="1097279" y="1156186"/>
            <a:ext cx="7462105" cy="5109703"/>
          </a:xfrm>
          <a:prstGeom prst="rect">
            <a:avLst/>
          </a:prstGeom>
        </p:spPr>
        <p:txBody>
          <a:bodyPr vert="horz" lIns="0" tIns="45720" rIns="0" bIns="45720" rtlCol="0">
            <a:normAutofit lnSpcReduction="10000"/>
          </a:bodyPr>
          <a:lstStyle/>
          <a:p>
            <a:pPr defTabSz="914400">
              <a:lnSpc>
                <a:spcPct val="90000"/>
              </a:lnSpc>
              <a:spcAft>
                <a:spcPts val="600"/>
              </a:spcAft>
              <a:buClr>
                <a:schemeClr val="accent1"/>
              </a:buClr>
              <a:buFont typeface="Calibri" panose="020F0502020204030204" pitchFamily="34" charset="0"/>
            </a:pPr>
            <a:r>
              <a:rPr lang="en-US" dirty="0" err="1">
                <a:solidFill>
                  <a:schemeClr val="tx1">
                    <a:lumMod val="75000"/>
                    <a:lumOff val="25000"/>
                  </a:schemeClr>
                </a:solidFill>
              </a:rPr>
              <a:t>L’accesso</a:t>
            </a:r>
            <a:r>
              <a:rPr lang="en-US" dirty="0">
                <a:solidFill>
                  <a:schemeClr val="tx1">
                    <a:lumMod val="75000"/>
                    <a:lumOff val="25000"/>
                  </a:schemeClr>
                </a:solidFill>
              </a:rPr>
              <a:t> </a:t>
            </a:r>
            <a:r>
              <a:rPr lang="en-US" dirty="0" err="1">
                <a:solidFill>
                  <a:schemeClr val="tx1">
                    <a:lumMod val="75000"/>
                    <a:lumOff val="25000"/>
                  </a:schemeClr>
                </a:solidFill>
              </a:rPr>
              <a:t>civico</a:t>
            </a:r>
            <a:r>
              <a:rPr lang="en-US" dirty="0">
                <a:solidFill>
                  <a:schemeClr val="tx1">
                    <a:lumMod val="75000"/>
                    <a:lumOff val="25000"/>
                  </a:schemeClr>
                </a:solidFill>
              </a:rPr>
              <a:t> </a:t>
            </a:r>
            <a:r>
              <a:rPr lang="en-US" dirty="0" err="1">
                <a:solidFill>
                  <a:schemeClr val="tx1">
                    <a:lumMod val="75000"/>
                    <a:lumOff val="25000"/>
                  </a:schemeClr>
                </a:solidFill>
              </a:rPr>
              <a:t>generalizzato</a:t>
            </a:r>
            <a:r>
              <a:rPr lang="en-US" dirty="0">
                <a:solidFill>
                  <a:schemeClr val="tx1">
                    <a:lumMod val="75000"/>
                    <a:lumOff val="25000"/>
                  </a:schemeClr>
                </a:solidFill>
              </a:rPr>
              <a:t> </a:t>
            </a:r>
            <a:r>
              <a:rPr lang="en-US" b="1" dirty="0">
                <a:solidFill>
                  <a:schemeClr val="tx1">
                    <a:lumMod val="75000"/>
                    <a:lumOff val="25000"/>
                  </a:schemeClr>
                </a:solidFill>
              </a:rPr>
              <a:t>è </a:t>
            </a:r>
            <a:r>
              <a:rPr lang="en-US" b="1" dirty="0" err="1">
                <a:solidFill>
                  <a:schemeClr val="tx1">
                    <a:lumMod val="75000"/>
                    <a:lumOff val="25000"/>
                  </a:schemeClr>
                </a:solidFill>
              </a:rPr>
              <a:t>rifiutato</a:t>
            </a:r>
            <a:r>
              <a:rPr lang="en-US" b="1" dirty="0">
                <a:solidFill>
                  <a:schemeClr val="tx1">
                    <a:lumMod val="75000"/>
                    <a:lumOff val="25000"/>
                  </a:schemeClr>
                </a:solidFill>
              </a:rPr>
              <a:t> </a:t>
            </a:r>
            <a:r>
              <a:rPr lang="en-US" dirty="0">
                <a:solidFill>
                  <a:schemeClr val="tx1">
                    <a:lumMod val="75000"/>
                    <a:lumOff val="25000"/>
                  </a:schemeClr>
                </a:solidFill>
              </a:rPr>
              <a:t>se </a:t>
            </a:r>
            <a:r>
              <a:rPr lang="en-US" dirty="0" err="1">
                <a:solidFill>
                  <a:schemeClr val="tx1">
                    <a:lumMod val="75000"/>
                    <a:lumOff val="25000"/>
                  </a:schemeClr>
                </a:solidFill>
              </a:rPr>
              <a:t>il</a:t>
            </a:r>
            <a:r>
              <a:rPr lang="en-US" dirty="0">
                <a:solidFill>
                  <a:schemeClr val="tx1">
                    <a:lumMod val="75000"/>
                    <a:lumOff val="25000"/>
                  </a:schemeClr>
                </a:solidFill>
              </a:rPr>
              <a:t> </a:t>
            </a:r>
            <a:r>
              <a:rPr lang="en-US" dirty="0" err="1">
                <a:solidFill>
                  <a:schemeClr val="tx1">
                    <a:lumMod val="75000"/>
                    <a:lumOff val="25000"/>
                  </a:schemeClr>
                </a:solidFill>
              </a:rPr>
              <a:t>diniego</a:t>
            </a:r>
            <a:r>
              <a:rPr lang="en-US" dirty="0">
                <a:solidFill>
                  <a:schemeClr val="tx1">
                    <a:lumMod val="75000"/>
                    <a:lumOff val="25000"/>
                  </a:schemeClr>
                </a:solidFill>
              </a:rPr>
              <a:t> è </a:t>
            </a:r>
            <a:r>
              <a:rPr lang="en-US" dirty="0" err="1">
                <a:solidFill>
                  <a:schemeClr val="tx1">
                    <a:lumMod val="75000"/>
                    <a:lumOff val="25000"/>
                  </a:schemeClr>
                </a:solidFill>
              </a:rPr>
              <a:t>necessario</a:t>
            </a:r>
            <a:r>
              <a:rPr lang="en-US" dirty="0">
                <a:solidFill>
                  <a:schemeClr val="tx1">
                    <a:lumMod val="75000"/>
                    <a:lumOff val="25000"/>
                  </a:schemeClr>
                </a:solidFill>
              </a:rPr>
              <a:t> per </a:t>
            </a:r>
            <a:r>
              <a:rPr lang="en-US" dirty="0" err="1">
                <a:solidFill>
                  <a:schemeClr val="tx1">
                    <a:lumMod val="75000"/>
                    <a:lumOff val="25000"/>
                  </a:schemeClr>
                </a:solidFill>
              </a:rPr>
              <a:t>evitare</a:t>
            </a:r>
            <a:r>
              <a:rPr lang="en-US" dirty="0">
                <a:solidFill>
                  <a:schemeClr val="tx1">
                    <a:lumMod val="75000"/>
                    <a:lumOff val="25000"/>
                  </a:schemeClr>
                </a:solidFill>
              </a:rPr>
              <a:t> un </a:t>
            </a:r>
            <a:r>
              <a:rPr lang="en-US" dirty="0" err="1">
                <a:solidFill>
                  <a:schemeClr val="tx1">
                    <a:lumMod val="75000"/>
                    <a:lumOff val="25000"/>
                  </a:schemeClr>
                </a:solidFill>
              </a:rPr>
              <a:t>pregiudizio</a:t>
            </a:r>
            <a:r>
              <a:rPr lang="en-US" dirty="0">
                <a:solidFill>
                  <a:schemeClr val="tx1">
                    <a:lumMod val="75000"/>
                    <a:lumOff val="25000"/>
                  </a:schemeClr>
                </a:solidFill>
              </a:rPr>
              <a:t> </a:t>
            </a:r>
            <a:r>
              <a:rPr lang="en-US" dirty="0" err="1">
                <a:solidFill>
                  <a:schemeClr val="tx1">
                    <a:lumMod val="75000"/>
                    <a:lumOff val="25000"/>
                  </a:schemeClr>
                </a:solidFill>
              </a:rPr>
              <a:t>concreto</a:t>
            </a:r>
            <a:r>
              <a:rPr lang="en-US" dirty="0">
                <a:solidFill>
                  <a:schemeClr val="tx1">
                    <a:lumMod val="75000"/>
                    <a:lumOff val="25000"/>
                  </a:schemeClr>
                </a:solidFill>
              </a:rPr>
              <a:t> </a:t>
            </a:r>
            <a:r>
              <a:rPr lang="en-US" dirty="0" err="1">
                <a:solidFill>
                  <a:schemeClr val="tx1">
                    <a:lumMod val="75000"/>
                    <a:lumOff val="25000"/>
                  </a:schemeClr>
                </a:solidFill>
              </a:rPr>
              <a:t>alla</a:t>
            </a:r>
            <a:r>
              <a:rPr lang="en-US" dirty="0">
                <a:solidFill>
                  <a:schemeClr val="tx1">
                    <a:lumMod val="75000"/>
                    <a:lumOff val="25000"/>
                  </a:schemeClr>
                </a:solidFill>
              </a:rPr>
              <a:t> tutela di </a:t>
            </a:r>
            <a:r>
              <a:rPr lang="en-US" b="1" dirty="0">
                <a:solidFill>
                  <a:schemeClr val="tx1">
                    <a:lumMod val="75000"/>
                    <a:lumOff val="25000"/>
                  </a:schemeClr>
                </a:solidFill>
              </a:rPr>
              <a:t>uno </a:t>
            </a:r>
            <a:r>
              <a:rPr lang="en-US" b="1" dirty="0" err="1">
                <a:solidFill>
                  <a:schemeClr val="tx1">
                    <a:lumMod val="75000"/>
                    <a:lumOff val="25000"/>
                  </a:schemeClr>
                </a:solidFill>
              </a:rPr>
              <a:t>degli</a:t>
            </a:r>
            <a:r>
              <a:rPr lang="en-US" b="1" dirty="0">
                <a:solidFill>
                  <a:schemeClr val="tx1">
                    <a:lumMod val="75000"/>
                    <a:lumOff val="25000"/>
                  </a:schemeClr>
                </a:solidFill>
              </a:rPr>
              <a:t> </a:t>
            </a:r>
            <a:r>
              <a:rPr lang="en-US" b="1" dirty="0" err="1">
                <a:solidFill>
                  <a:schemeClr val="tx1">
                    <a:lumMod val="75000"/>
                    <a:lumOff val="25000"/>
                  </a:schemeClr>
                </a:solidFill>
              </a:rPr>
              <a:t>interessi</a:t>
            </a:r>
            <a:r>
              <a:rPr lang="en-US" b="1" dirty="0">
                <a:solidFill>
                  <a:schemeClr val="tx1">
                    <a:lumMod val="75000"/>
                    <a:lumOff val="25000"/>
                  </a:schemeClr>
                </a:solidFill>
              </a:rPr>
              <a:t> </a:t>
            </a:r>
            <a:r>
              <a:rPr lang="en-US" b="1" dirty="0" err="1">
                <a:solidFill>
                  <a:schemeClr val="tx1">
                    <a:lumMod val="75000"/>
                    <a:lumOff val="25000"/>
                  </a:schemeClr>
                </a:solidFill>
              </a:rPr>
              <a:t>pubblici</a:t>
            </a:r>
            <a:r>
              <a:rPr lang="en-US" b="1" dirty="0">
                <a:solidFill>
                  <a:schemeClr val="tx1">
                    <a:lumMod val="75000"/>
                    <a:lumOff val="25000"/>
                  </a:schemeClr>
                </a:solidFill>
              </a:rPr>
              <a:t> </a:t>
            </a:r>
            <a:r>
              <a:rPr lang="en-US" b="1" dirty="0" err="1">
                <a:solidFill>
                  <a:schemeClr val="tx1">
                    <a:lumMod val="75000"/>
                    <a:lumOff val="25000"/>
                  </a:schemeClr>
                </a:solidFill>
              </a:rPr>
              <a:t>inerenti</a:t>
            </a:r>
            <a:r>
              <a:rPr lang="en-US" b="1" dirty="0">
                <a:solidFill>
                  <a:schemeClr val="tx1">
                    <a:lumMod val="75000"/>
                    <a:lumOff val="25000"/>
                  </a:schemeClr>
                </a:solidFill>
              </a:rPr>
              <a:t> a</a:t>
            </a:r>
            <a:r>
              <a:rPr lang="en-US" dirty="0">
                <a:solidFill>
                  <a:schemeClr val="tx1">
                    <a:lumMod val="75000"/>
                    <a:lumOff val="25000"/>
                  </a:schemeClr>
                </a:solidFill>
              </a:rPr>
              <a:t>:</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dirty="0" err="1">
                <a:solidFill>
                  <a:schemeClr val="tx1">
                    <a:lumMod val="75000"/>
                    <a:lumOff val="25000"/>
                  </a:schemeClr>
                </a:solidFill>
              </a:rPr>
              <a:t>Sicurezza</a:t>
            </a:r>
            <a:r>
              <a:rPr lang="en-US" dirty="0">
                <a:solidFill>
                  <a:schemeClr val="tx1">
                    <a:lumMod val="75000"/>
                    <a:lumOff val="25000"/>
                  </a:schemeClr>
                </a:solidFill>
              </a:rPr>
              <a:t> </a:t>
            </a:r>
            <a:r>
              <a:rPr lang="en-US" dirty="0" err="1">
                <a:solidFill>
                  <a:schemeClr val="tx1">
                    <a:lumMod val="75000"/>
                    <a:lumOff val="25000"/>
                  </a:schemeClr>
                </a:solidFill>
              </a:rPr>
              <a:t>pubblica</a:t>
            </a:r>
            <a:r>
              <a:rPr lang="en-US" dirty="0">
                <a:solidFill>
                  <a:schemeClr val="tx1">
                    <a:lumMod val="75000"/>
                    <a:lumOff val="25000"/>
                  </a:schemeClr>
                </a:solidFill>
              </a:rPr>
              <a:t> e </a:t>
            </a:r>
            <a:r>
              <a:rPr lang="en-US" dirty="0" err="1">
                <a:solidFill>
                  <a:schemeClr val="tx1">
                    <a:lumMod val="75000"/>
                    <a:lumOff val="25000"/>
                  </a:schemeClr>
                </a:solidFill>
              </a:rPr>
              <a:t>ordine</a:t>
            </a:r>
            <a:r>
              <a:rPr lang="en-US" dirty="0">
                <a:solidFill>
                  <a:schemeClr val="tx1">
                    <a:lumMod val="75000"/>
                    <a:lumOff val="25000"/>
                  </a:schemeClr>
                </a:solidFill>
              </a:rPr>
              <a:t> </a:t>
            </a:r>
            <a:r>
              <a:rPr lang="en-US" dirty="0" err="1">
                <a:solidFill>
                  <a:schemeClr val="tx1">
                    <a:lumMod val="75000"/>
                    <a:lumOff val="25000"/>
                  </a:schemeClr>
                </a:solidFill>
              </a:rPr>
              <a:t>pubblico</a:t>
            </a:r>
            <a:r>
              <a:rPr lang="en-US" dirty="0">
                <a:solidFill>
                  <a:schemeClr val="tx1">
                    <a:lumMod val="75000"/>
                    <a:lumOff val="25000"/>
                  </a:schemeClr>
                </a:solidFill>
              </a:rPr>
              <a:t>;</a:t>
            </a:r>
          </a:p>
          <a:p>
            <a:pPr marL="285750" indent="-285750" defTabSz="914400">
              <a:lnSpc>
                <a:spcPct val="90000"/>
              </a:lnSpc>
              <a:spcAft>
                <a:spcPts val="600"/>
              </a:spcAft>
              <a:buClr>
                <a:schemeClr val="accent1"/>
              </a:buClr>
              <a:buFont typeface="Wingdings" panose="05000000000000000000" pitchFamily="2" charset="2"/>
              <a:buChar char="Ø"/>
            </a:pPr>
            <a:r>
              <a:rPr lang="en-US" dirty="0" err="1">
                <a:solidFill>
                  <a:schemeClr val="tx1">
                    <a:lumMod val="75000"/>
                    <a:lumOff val="25000"/>
                  </a:schemeClr>
                </a:solidFill>
              </a:rPr>
              <a:t>Sicurezza</a:t>
            </a:r>
            <a:r>
              <a:rPr lang="en-US" dirty="0">
                <a:solidFill>
                  <a:schemeClr val="tx1">
                    <a:lumMod val="75000"/>
                    <a:lumOff val="25000"/>
                  </a:schemeClr>
                </a:solidFill>
              </a:rPr>
              <a:t> </a:t>
            </a:r>
            <a:r>
              <a:rPr lang="en-US" dirty="0" err="1">
                <a:solidFill>
                  <a:schemeClr val="tx1">
                    <a:lumMod val="75000"/>
                    <a:lumOff val="25000"/>
                  </a:schemeClr>
                </a:solidFill>
              </a:rPr>
              <a:t>nazionale</a:t>
            </a:r>
            <a:r>
              <a:rPr lang="en-US" dirty="0">
                <a:solidFill>
                  <a:schemeClr val="tx1">
                    <a:lumMod val="75000"/>
                    <a:lumOff val="25000"/>
                  </a:schemeClr>
                </a:solidFill>
              </a:rPr>
              <a:t>;</a:t>
            </a:r>
          </a:p>
          <a:p>
            <a:pPr marL="285750" indent="-285750" defTabSz="914400">
              <a:lnSpc>
                <a:spcPct val="90000"/>
              </a:lnSpc>
              <a:spcAft>
                <a:spcPts val="600"/>
              </a:spcAft>
              <a:buClr>
                <a:schemeClr val="accent1"/>
              </a:buClr>
              <a:buFont typeface="Wingdings" panose="05000000000000000000" pitchFamily="2" charset="2"/>
              <a:buChar char="Ø"/>
            </a:pPr>
            <a:r>
              <a:rPr lang="en-US" dirty="0" err="1">
                <a:solidFill>
                  <a:schemeClr val="tx1">
                    <a:lumMod val="75000"/>
                    <a:lumOff val="25000"/>
                  </a:schemeClr>
                </a:solidFill>
              </a:rPr>
              <a:t>Difesa</a:t>
            </a:r>
            <a:r>
              <a:rPr lang="en-US" dirty="0">
                <a:solidFill>
                  <a:schemeClr val="tx1">
                    <a:lumMod val="75000"/>
                    <a:lumOff val="25000"/>
                  </a:schemeClr>
                </a:solidFill>
              </a:rPr>
              <a:t> e </a:t>
            </a:r>
            <a:r>
              <a:rPr lang="en-US" dirty="0" err="1">
                <a:solidFill>
                  <a:schemeClr val="tx1">
                    <a:lumMod val="75000"/>
                    <a:lumOff val="25000"/>
                  </a:schemeClr>
                </a:solidFill>
              </a:rPr>
              <a:t>questioni</a:t>
            </a:r>
            <a:r>
              <a:rPr lang="en-US" dirty="0">
                <a:solidFill>
                  <a:schemeClr val="tx1">
                    <a:lumMod val="75000"/>
                    <a:lumOff val="25000"/>
                  </a:schemeClr>
                </a:solidFill>
              </a:rPr>
              <a:t> </a:t>
            </a:r>
            <a:r>
              <a:rPr lang="en-US" dirty="0" err="1">
                <a:solidFill>
                  <a:schemeClr val="tx1">
                    <a:lumMod val="75000"/>
                    <a:lumOff val="25000"/>
                  </a:schemeClr>
                </a:solidFill>
              </a:rPr>
              <a:t>militari</a:t>
            </a:r>
            <a:r>
              <a:rPr lang="en-US" dirty="0">
                <a:solidFill>
                  <a:schemeClr val="tx1">
                    <a:lumMod val="75000"/>
                    <a:lumOff val="25000"/>
                  </a:schemeClr>
                </a:solidFill>
              </a:rPr>
              <a:t>;</a:t>
            </a:r>
          </a:p>
          <a:p>
            <a:pPr marL="285750" indent="-285750" defTabSz="914400">
              <a:lnSpc>
                <a:spcPct val="90000"/>
              </a:lnSpc>
              <a:spcAft>
                <a:spcPts val="600"/>
              </a:spcAft>
              <a:buClr>
                <a:schemeClr val="accent1"/>
              </a:buClr>
              <a:buFont typeface="Wingdings" panose="05000000000000000000" pitchFamily="2" charset="2"/>
              <a:buChar char="Ø"/>
            </a:pPr>
            <a:r>
              <a:rPr lang="en-US" dirty="0" err="1">
                <a:solidFill>
                  <a:schemeClr val="tx1">
                    <a:lumMod val="75000"/>
                    <a:lumOff val="25000"/>
                  </a:schemeClr>
                </a:solidFill>
              </a:rPr>
              <a:t>Relazioni</a:t>
            </a:r>
            <a:r>
              <a:rPr lang="en-US" dirty="0">
                <a:solidFill>
                  <a:schemeClr val="tx1">
                    <a:lumMod val="75000"/>
                    <a:lumOff val="25000"/>
                  </a:schemeClr>
                </a:solidFill>
              </a:rPr>
              <a:t> </a:t>
            </a:r>
            <a:r>
              <a:rPr lang="en-US" dirty="0" err="1">
                <a:solidFill>
                  <a:schemeClr val="tx1">
                    <a:lumMod val="75000"/>
                    <a:lumOff val="25000"/>
                  </a:schemeClr>
                </a:solidFill>
              </a:rPr>
              <a:t>internazionali</a:t>
            </a:r>
            <a:r>
              <a:rPr lang="en-US" dirty="0">
                <a:solidFill>
                  <a:schemeClr val="tx1">
                    <a:lumMod val="75000"/>
                    <a:lumOff val="25000"/>
                  </a:schemeClr>
                </a:solidFill>
              </a:rPr>
              <a:t>;</a:t>
            </a:r>
          </a:p>
          <a:p>
            <a:pPr marL="285750" indent="-285750" defTabSz="914400">
              <a:lnSpc>
                <a:spcPct val="90000"/>
              </a:lnSpc>
              <a:spcAft>
                <a:spcPts val="600"/>
              </a:spcAft>
              <a:buClr>
                <a:schemeClr val="accent1"/>
              </a:buClr>
              <a:buFont typeface="Wingdings" panose="05000000000000000000" pitchFamily="2" charset="2"/>
              <a:buChar char="Ø"/>
            </a:pPr>
            <a:r>
              <a:rPr lang="en-US" dirty="0" err="1">
                <a:solidFill>
                  <a:schemeClr val="tx1">
                    <a:lumMod val="75000"/>
                    <a:lumOff val="25000"/>
                  </a:schemeClr>
                </a:solidFill>
              </a:rPr>
              <a:t>Politica</a:t>
            </a:r>
            <a:r>
              <a:rPr lang="en-US" dirty="0">
                <a:solidFill>
                  <a:schemeClr val="tx1">
                    <a:lumMod val="75000"/>
                    <a:lumOff val="25000"/>
                  </a:schemeClr>
                </a:solidFill>
              </a:rPr>
              <a:t> e </a:t>
            </a:r>
            <a:r>
              <a:rPr lang="en-US" dirty="0" err="1">
                <a:solidFill>
                  <a:schemeClr val="tx1">
                    <a:lumMod val="75000"/>
                    <a:lumOff val="25000"/>
                  </a:schemeClr>
                </a:solidFill>
              </a:rPr>
              <a:t>stabilità</a:t>
            </a:r>
            <a:r>
              <a:rPr lang="en-US" dirty="0">
                <a:solidFill>
                  <a:schemeClr val="tx1">
                    <a:lumMod val="75000"/>
                    <a:lumOff val="25000"/>
                  </a:schemeClr>
                </a:solidFill>
              </a:rPr>
              <a:t> </a:t>
            </a:r>
            <a:r>
              <a:rPr lang="en-US" dirty="0" err="1">
                <a:solidFill>
                  <a:schemeClr val="tx1">
                    <a:lumMod val="75000"/>
                    <a:lumOff val="25000"/>
                  </a:schemeClr>
                </a:solidFill>
              </a:rPr>
              <a:t>finanziaria</a:t>
            </a:r>
            <a:r>
              <a:rPr lang="en-US" dirty="0">
                <a:solidFill>
                  <a:schemeClr val="tx1">
                    <a:lumMod val="75000"/>
                    <a:lumOff val="25000"/>
                  </a:schemeClr>
                </a:solidFill>
              </a:rPr>
              <a:t> ed </a:t>
            </a:r>
            <a:r>
              <a:rPr lang="en-US" dirty="0" err="1">
                <a:solidFill>
                  <a:schemeClr val="tx1">
                    <a:lumMod val="75000"/>
                    <a:lumOff val="25000"/>
                  </a:schemeClr>
                </a:solidFill>
              </a:rPr>
              <a:t>economica</a:t>
            </a:r>
            <a:r>
              <a:rPr lang="en-US" dirty="0">
                <a:solidFill>
                  <a:schemeClr val="tx1">
                    <a:lumMod val="75000"/>
                    <a:lumOff val="25000"/>
                  </a:schemeClr>
                </a:solidFill>
              </a:rPr>
              <a:t> </a:t>
            </a:r>
            <a:r>
              <a:rPr lang="en-US" dirty="0" err="1">
                <a:solidFill>
                  <a:schemeClr val="tx1">
                    <a:lumMod val="75000"/>
                    <a:lumOff val="25000"/>
                  </a:schemeClr>
                </a:solidFill>
              </a:rPr>
              <a:t>dello</a:t>
            </a:r>
            <a:r>
              <a:rPr lang="en-US" dirty="0">
                <a:solidFill>
                  <a:schemeClr val="tx1">
                    <a:lumMod val="75000"/>
                    <a:lumOff val="25000"/>
                  </a:schemeClr>
                </a:solidFill>
              </a:rPr>
              <a:t> </a:t>
            </a:r>
            <a:r>
              <a:rPr lang="en-US" dirty="0" err="1">
                <a:solidFill>
                  <a:schemeClr val="tx1">
                    <a:lumMod val="75000"/>
                    <a:lumOff val="25000"/>
                  </a:schemeClr>
                </a:solidFill>
              </a:rPr>
              <a:t>Stato</a:t>
            </a:r>
            <a:r>
              <a:rPr lang="en-US" dirty="0">
                <a:solidFill>
                  <a:schemeClr val="tx1">
                    <a:lumMod val="75000"/>
                    <a:lumOff val="25000"/>
                  </a:schemeClr>
                </a:solidFill>
              </a:rPr>
              <a:t>;</a:t>
            </a:r>
          </a:p>
          <a:p>
            <a:pPr marL="285750" indent="-285750" defTabSz="914400">
              <a:lnSpc>
                <a:spcPct val="90000"/>
              </a:lnSpc>
              <a:spcAft>
                <a:spcPts val="600"/>
              </a:spcAft>
              <a:buClr>
                <a:schemeClr val="accent1"/>
              </a:buClr>
              <a:buFont typeface="Wingdings" panose="05000000000000000000" pitchFamily="2" charset="2"/>
              <a:buChar char="Ø"/>
            </a:pPr>
            <a:r>
              <a:rPr lang="en-US" dirty="0" err="1">
                <a:solidFill>
                  <a:schemeClr val="tx1">
                    <a:lumMod val="75000"/>
                    <a:lumOff val="25000"/>
                  </a:schemeClr>
                </a:solidFill>
              </a:rPr>
              <a:t>Conduzione</a:t>
            </a:r>
            <a:r>
              <a:rPr lang="en-US" dirty="0">
                <a:solidFill>
                  <a:schemeClr val="tx1">
                    <a:lumMod val="75000"/>
                    <a:lumOff val="25000"/>
                  </a:schemeClr>
                </a:solidFill>
              </a:rPr>
              <a:t> di </a:t>
            </a:r>
            <a:r>
              <a:rPr lang="en-US" dirty="0" err="1">
                <a:solidFill>
                  <a:schemeClr val="tx1">
                    <a:lumMod val="75000"/>
                    <a:lumOff val="25000"/>
                  </a:schemeClr>
                </a:solidFill>
              </a:rPr>
              <a:t>indagini</a:t>
            </a:r>
            <a:r>
              <a:rPr lang="en-US" dirty="0">
                <a:solidFill>
                  <a:schemeClr val="tx1">
                    <a:lumMod val="75000"/>
                    <a:lumOff val="25000"/>
                  </a:schemeClr>
                </a:solidFill>
              </a:rPr>
              <a:t> </a:t>
            </a:r>
            <a:r>
              <a:rPr lang="en-US" dirty="0" err="1">
                <a:solidFill>
                  <a:schemeClr val="tx1">
                    <a:lumMod val="75000"/>
                    <a:lumOff val="25000"/>
                  </a:schemeClr>
                </a:solidFill>
              </a:rPr>
              <a:t>su</a:t>
            </a:r>
            <a:r>
              <a:rPr lang="en-US" dirty="0">
                <a:solidFill>
                  <a:schemeClr val="tx1">
                    <a:lumMod val="75000"/>
                    <a:lumOff val="25000"/>
                  </a:schemeClr>
                </a:solidFill>
              </a:rPr>
              <a:t> </a:t>
            </a:r>
            <a:r>
              <a:rPr lang="en-US" dirty="0" err="1">
                <a:solidFill>
                  <a:schemeClr val="tx1">
                    <a:lumMod val="75000"/>
                    <a:lumOff val="25000"/>
                  </a:schemeClr>
                </a:solidFill>
              </a:rPr>
              <a:t>reati</a:t>
            </a:r>
            <a:r>
              <a:rPr lang="en-US" dirty="0">
                <a:solidFill>
                  <a:schemeClr val="tx1">
                    <a:lumMod val="75000"/>
                    <a:lumOff val="25000"/>
                  </a:schemeClr>
                </a:solidFill>
              </a:rPr>
              <a:t> e </a:t>
            </a:r>
            <a:r>
              <a:rPr lang="en-US" dirty="0" err="1">
                <a:solidFill>
                  <a:schemeClr val="tx1">
                    <a:lumMod val="75000"/>
                    <a:lumOff val="25000"/>
                  </a:schemeClr>
                </a:solidFill>
              </a:rPr>
              <a:t>loro</a:t>
            </a:r>
            <a:r>
              <a:rPr lang="en-US" dirty="0">
                <a:solidFill>
                  <a:schemeClr val="tx1">
                    <a:lumMod val="75000"/>
                    <a:lumOff val="25000"/>
                  </a:schemeClr>
                </a:solidFill>
              </a:rPr>
              <a:t> </a:t>
            </a:r>
            <a:r>
              <a:rPr lang="en-US" dirty="0" err="1">
                <a:solidFill>
                  <a:schemeClr val="tx1">
                    <a:lumMod val="75000"/>
                    <a:lumOff val="25000"/>
                  </a:schemeClr>
                </a:solidFill>
              </a:rPr>
              <a:t>perseguimento</a:t>
            </a:r>
            <a:r>
              <a:rPr lang="en-US" dirty="0">
                <a:solidFill>
                  <a:schemeClr val="tx1">
                    <a:lumMod val="75000"/>
                    <a:lumOff val="25000"/>
                  </a:schemeClr>
                </a:solidFill>
              </a:rPr>
              <a:t>;</a:t>
            </a:r>
          </a:p>
          <a:p>
            <a:pPr marL="285750" indent="-285750" defTabSz="914400">
              <a:lnSpc>
                <a:spcPct val="90000"/>
              </a:lnSpc>
              <a:spcAft>
                <a:spcPts val="600"/>
              </a:spcAft>
              <a:buClr>
                <a:schemeClr val="accent1"/>
              </a:buClr>
              <a:buFont typeface="Wingdings" panose="05000000000000000000" pitchFamily="2" charset="2"/>
              <a:buChar char="Ø"/>
            </a:pPr>
            <a:r>
              <a:rPr lang="en-US" dirty="0" err="1">
                <a:solidFill>
                  <a:schemeClr val="tx1">
                    <a:lumMod val="75000"/>
                    <a:lumOff val="25000"/>
                  </a:schemeClr>
                </a:solidFill>
              </a:rPr>
              <a:t>Regolare</a:t>
            </a:r>
            <a:r>
              <a:rPr lang="en-US" dirty="0">
                <a:solidFill>
                  <a:schemeClr val="tx1">
                    <a:lumMod val="75000"/>
                    <a:lumOff val="25000"/>
                  </a:schemeClr>
                </a:solidFill>
              </a:rPr>
              <a:t> </a:t>
            </a:r>
            <a:r>
              <a:rPr lang="en-US" dirty="0" err="1">
                <a:solidFill>
                  <a:schemeClr val="tx1">
                    <a:lumMod val="75000"/>
                    <a:lumOff val="25000"/>
                  </a:schemeClr>
                </a:solidFill>
              </a:rPr>
              <a:t>svolgimento</a:t>
            </a:r>
            <a:r>
              <a:rPr lang="en-US" dirty="0">
                <a:solidFill>
                  <a:schemeClr val="tx1">
                    <a:lumMod val="75000"/>
                    <a:lumOff val="25000"/>
                  </a:schemeClr>
                </a:solidFill>
              </a:rPr>
              <a:t> di </a:t>
            </a:r>
            <a:r>
              <a:rPr lang="en-US" dirty="0" err="1">
                <a:solidFill>
                  <a:schemeClr val="tx1">
                    <a:lumMod val="75000"/>
                    <a:lumOff val="25000"/>
                  </a:schemeClr>
                </a:solidFill>
              </a:rPr>
              <a:t>attività</a:t>
            </a:r>
            <a:r>
              <a:rPr lang="en-US" dirty="0">
                <a:solidFill>
                  <a:schemeClr val="tx1">
                    <a:lumMod val="75000"/>
                    <a:lumOff val="25000"/>
                  </a:schemeClr>
                </a:solidFill>
              </a:rPr>
              <a:t> </a:t>
            </a:r>
            <a:r>
              <a:rPr lang="en-US" dirty="0" err="1">
                <a:solidFill>
                  <a:schemeClr val="tx1">
                    <a:lumMod val="75000"/>
                    <a:lumOff val="25000"/>
                  </a:schemeClr>
                </a:solidFill>
              </a:rPr>
              <a:t>ispettive</a:t>
            </a:r>
            <a:r>
              <a:rPr lang="en-US" dirty="0">
                <a:solidFill>
                  <a:schemeClr val="tx1">
                    <a:lumMod val="75000"/>
                    <a:lumOff val="25000"/>
                  </a:schemeClr>
                </a:solidFill>
              </a:rPr>
              <a:t>.</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E’ </a:t>
            </a:r>
            <a:r>
              <a:rPr lang="en-US" dirty="0" err="1">
                <a:solidFill>
                  <a:schemeClr val="tx1">
                    <a:lumMod val="75000"/>
                    <a:lumOff val="25000"/>
                  </a:schemeClr>
                </a:solidFill>
              </a:rPr>
              <a:t>altresì</a:t>
            </a:r>
            <a:r>
              <a:rPr lang="en-US" dirty="0">
                <a:solidFill>
                  <a:schemeClr val="tx1">
                    <a:lumMod val="75000"/>
                    <a:lumOff val="25000"/>
                  </a:schemeClr>
                </a:solidFill>
              </a:rPr>
              <a:t> </a:t>
            </a:r>
            <a:r>
              <a:rPr lang="en-US" dirty="0" err="1">
                <a:solidFill>
                  <a:schemeClr val="tx1">
                    <a:lumMod val="75000"/>
                    <a:lumOff val="25000"/>
                  </a:schemeClr>
                </a:solidFill>
              </a:rPr>
              <a:t>rifiutato</a:t>
            </a:r>
            <a:r>
              <a:rPr lang="en-US" dirty="0">
                <a:solidFill>
                  <a:schemeClr val="tx1">
                    <a:lumMod val="75000"/>
                    <a:lumOff val="25000"/>
                  </a:schemeClr>
                </a:solidFill>
              </a:rPr>
              <a:t> se </a:t>
            </a:r>
            <a:r>
              <a:rPr lang="en-US" dirty="0" err="1">
                <a:solidFill>
                  <a:schemeClr val="tx1">
                    <a:lumMod val="75000"/>
                    <a:lumOff val="25000"/>
                  </a:schemeClr>
                </a:solidFill>
              </a:rPr>
              <a:t>il</a:t>
            </a:r>
            <a:r>
              <a:rPr lang="en-US" dirty="0">
                <a:solidFill>
                  <a:schemeClr val="tx1">
                    <a:lumMod val="75000"/>
                    <a:lumOff val="25000"/>
                  </a:schemeClr>
                </a:solidFill>
              </a:rPr>
              <a:t> </a:t>
            </a:r>
            <a:r>
              <a:rPr lang="en-US" dirty="0" err="1">
                <a:solidFill>
                  <a:schemeClr val="tx1">
                    <a:lumMod val="75000"/>
                    <a:lumOff val="25000"/>
                  </a:schemeClr>
                </a:solidFill>
              </a:rPr>
              <a:t>diniego</a:t>
            </a:r>
            <a:r>
              <a:rPr lang="en-US" dirty="0">
                <a:solidFill>
                  <a:schemeClr val="tx1">
                    <a:lumMod val="75000"/>
                    <a:lumOff val="25000"/>
                  </a:schemeClr>
                </a:solidFill>
              </a:rPr>
              <a:t> è </a:t>
            </a:r>
            <a:r>
              <a:rPr lang="en-US" dirty="0" err="1">
                <a:solidFill>
                  <a:schemeClr val="tx1">
                    <a:lumMod val="75000"/>
                    <a:lumOff val="25000"/>
                  </a:schemeClr>
                </a:solidFill>
              </a:rPr>
              <a:t>necessario</a:t>
            </a:r>
            <a:r>
              <a:rPr lang="en-US" dirty="0">
                <a:solidFill>
                  <a:schemeClr val="tx1">
                    <a:lumMod val="75000"/>
                    <a:lumOff val="25000"/>
                  </a:schemeClr>
                </a:solidFill>
              </a:rPr>
              <a:t> per </a:t>
            </a:r>
            <a:r>
              <a:rPr lang="en-US" dirty="0" err="1">
                <a:solidFill>
                  <a:schemeClr val="tx1">
                    <a:lumMod val="75000"/>
                    <a:lumOff val="25000"/>
                  </a:schemeClr>
                </a:solidFill>
              </a:rPr>
              <a:t>evitare</a:t>
            </a:r>
            <a:r>
              <a:rPr lang="en-US" dirty="0">
                <a:solidFill>
                  <a:schemeClr val="tx1">
                    <a:lumMod val="75000"/>
                    <a:lumOff val="25000"/>
                  </a:schemeClr>
                </a:solidFill>
              </a:rPr>
              <a:t> un </a:t>
            </a:r>
            <a:r>
              <a:rPr lang="en-US" dirty="0" err="1">
                <a:solidFill>
                  <a:schemeClr val="tx1">
                    <a:lumMod val="75000"/>
                    <a:lumOff val="25000"/>
                  </a:schemeClr>
                </a:solidFill>
              </a:rPr>
              <a:t>pregiudizio</a:t>
            </a:r>
            <a:r>
              <a:rPr lang="en-US" dirty="0">
                <a:solidFill>
                  <a:schemeClr val="tx1">
                    <a:lumMod val="75000"/>
                    <a:lumOff val="25000"/>
                  </a:schemeClr>
                </a:solidFill>
              </a:rPr>
              <a:t> </a:t>
            </a:r>
            <a:r>
              <a:rPr lang="en-US" dirty="0" err="1">
                <a:solidFill>
                  <a:schemeClr val="tx1">
                    <a:lumMod val="75000"/>
                    <a:lumOff val="25000"/>
                  </a:schemeClr>
                </a:solidFill>
              </a:rPr>
              <a:t>concreto</a:t>
            </a:r>
            <a:r>
              <a:rPr lang="en-US" dirty="0">
                <a:solidFill>
                  <a:schemeClr val="tx1">
                    <a:lumMod val="75000"/>
                    <a:lumOff val="25000"/>
                  </a:schemeClr>
                </a:solidFill>
              </a:rPr>
              <a:t> </a:t>
            </a:r>
            <a:r>
              <a:rPr lang="en-US" dirty="0" err="1">
                <a:solidFill>
                  <a:schemeClr val="tx1">
                    <a:lumMod val="75000"/>
                    <a:lumOff val="25000"/>
                  </a:schemeClr>
                </a:solidFill>
              </a:rPr>
              <a:t>alla</a:t>
            </a:r>
            <a:r>
              <a:rPr lang="en-US" dirty="0">
                <a:solidFill>
                  <a:schemeClr val="tx1">
                    <a:lumMod val="75000"/>
                    <a:lumOff val="25000"/>
                  </a:schemeClr>
                </a:solidFill>
              </a:rPr>
              <a:t> tutela di uno </a:t>
            </a:r>
            <a:r>
              <a:rPr lang="en-US" dirty="0" err="1">
                <a:solidFill>
                  <a:schemeClr val="tx1">
                    <a:lumMod val="75000"/>
                    <a:lumOff val="25000"/>
                  </a:schemeClr>
                </a:solidFill>
              </a:rPr>
              <a:t>dei</a:t>
            </a:r>
            <a:r>
              <a:rPr lang="en-US" dirty="0">
                <a:solidFill>
                  <a:schemeClr val="tx1">
                    <a:lumMod val="75000"/>
                    <a:lumOff val="25000"/>
                  </a:schemeClr>
                </a:solidFill>
              </a:rPr>
              <a:t> </a:t>
            </a:r>
            <a:r>
              <a:rPr lang="en-US" dirty="0" err="1">
                <a:solidFill>
                  <a:schemeClr val="tx1">
                    <a:lumMod val="75000"/>
                    <a:lumOff val="25000"/>
                  </a:schemeClr>
                </a:solidFill>
              </a:rPr>
              <a:t>seguenti</a:t>
            </a:r>
            <a:r>
              <a:rPr lang="en-US" dirty="0">
                <a:solidFill>
                  <a:schemeClr val="tx1">
                    <a:lumMod val="75000"/>
                    <a:lumOff val="25000"/>
                  </a:schemeClr>
                </a:solidFill>
              </a:rPr>
              <a:t> </a:t>
            </a:r>
            <a:r>
              <a:rPr lang="en-US" dirty="0" err="1">
                <a:solidFill>
                  <a:schemeClr val="tx1">
                    <a:lumMod val="75000"/>
                    <a:lumOff val="25000"/>
                  </a:schemeClr>
                </a:solidFill>
              </a:rPr>
              <a:t>interessi</a:t>
            </a:r>
            <a:r>
              <a:rPr lang="en-US" dirty="0">
                <a:solidFill>
                  <a:schemeClr val="tx1">
                    <a:lumMod val="75000"/>
                    <a:lumOff val="25000"/>
                  </a:schemeClr>
                </a:solidFill>
              </a:rPr>
              <a:t> </a:t>
            </a:r>
            <a:r>
              <a:rPr lang="en-US" dirty="0" err="1">
                <a:solidFill>
                  <a:schemeClr val="tx1">
                    <a:lumMod val="75000"/>
                    <a:lumOff val="25000"/>
                  </a:schemeClr>
                </a:solidFill>
              </a:rPr>
              <a:t>privati</a:t>
            </a:r>
            <a:r>
              <a:rPr lang="en-US" dirty="0">
                <a:solidFill>
                  <a:schemeClr val="tx1">
                    <a:lumMod val="75000"/>
                    <a:lumOff val="25000"/>
                  </a:schemeClr>
                </a:solidFill>
              </a:rPr>
              <a:t>:</a:t>
            </a:r>
          </a:p>
          <a:p>
            <a:pPr marL="285750" indent="-285750" defTabSz="914400">
              <a:lnSpc>
                <a:spcPct val="90000"/>
              </a:lnSpc>
              <a:spcAft>
                <a:spcPts val="600"/>
              </a:spcAft>
              <a:buClr>
                <a:schemeClr val="accent1"/>
              </a:buClr>
              <a:buFont typeface="Wingdings" panose="05000000000000000000" pitchFamily="2" charset="2"/>
              <a:buChar char="Ø"/>
            </a:pPr>
            <a:r>
              <a:rPr lang="en-US" dirty="0" err="1">
                <a:solidFill>
                  <a:schemeClr val="tx1">
                    <a:lumMod val="75000"/>
                    <a:lumOff val="25000"/>
                  </a:schemeClr>
                </a:solidFill>
              </a:rPr>
              <a:t>Protezione</a:t>
            </a:r>
            <a:r>
              <a:rPr lang="en-US" dirty="0">
                <a:solidFill>
                  <a:schemeClr val="tx1">
                    <a:lumMod val="75000"/>
                    <a:lumOff val="25000"/>
                  </a:schemeClr>
                </a:solidFill>
              </a:rPr>
              <a:t> </a:t>
            </a:r>
            <a:r>
              <a:rPr lang="en-US" dirty="0" err="1">
                <a:solidFill>
                  <a:schemeClr val="tx1">
                    <a:lumMod val="75000"/>
                    <a:lumOff val="25000"/>
                  </a:schemeClr>
                </a:solidFill>
              </a:rPr>
              <a:t>dei</a:t>
            </a:r>
            <a:r>
              <a:rPr lang="en-US" dirty="0">
                <a:solidFill>
                  <a:schemeClr val="tx1">
                    <a:lumMod val="75000"/>
                    <a:lumOff val="25000"/>
                  </a:schemeClr>
                </a:solidFill>
              </a:rPr>
              <a:t> </a:t>
            </a:r>
            <a:r>
              <a:rPr lang="en-US" dirty="0" err="1">
                <a:solidFill>
                  <a:schemeClr val="tx1">
                    <a:lumMod val="75000"/>
                    <a:lumOff val="25000"/>
                  </a:schemeClr>
                </a:solidFill>
              </a:rPr>
              <a:t>dati</a:t>
            </a:r>
            <a:r>
              <a:rPr lang="en-US" dirty="0">
                <a:solidFill>
                  <a:schemeClr val="tx1">
                    <a:lumMod val="75000"/>
                    <a:lumOff val="25000"/>
                  </a:schemeClr>
                </a:solidFill>
              </a:rPr>
              <a:t> </a:t>
            </a:r>
            <a:r>
              <a:rPr lang="en-US" dirty="0" err="1">
                <a:solidFill>
                  <a:schemeClr val="tx1">
                    <a:lumMod val="75000"/>
                    <a:lumOff val="25000"/>
                  </a:schemeClr>
                </a:solidFill>
              </a:rPr>
              <a:t>personali</a:t>
            </a:r>
            <a:r>
              <a:rPr lang="en-US" dirty="0">
                <a:solidFill>
                  <a:schemeClr val="tx1">
                    <a:lumMod val="75000"/>
                    <a:lumOff val="25000"/>
                  </a:schemeClr>
                </a:solidFill>
              </a:rPr>
              <a:t>;</a:t>
            </a:r>
          </a:p>
          <a:p>
            <a:pPr marL="285750" indent="-285750" defTabSz="914400">
              <a:lnSpc>
                <a:spcPct val="90000"/>
              </a:lnSpc>
              <a:spcAft>
                <a:spcPts val="600"/>
              </a:spcAft>
              <a:buClr>
                <a:schemeClr val="accent1"/>
              </a:buClr>
              <a:buFont typeface="Wingdings" panose="05000000000000000000" pitchFamily="2" charset="2"/>
              <a:buChar char="Ø"/>
            </a:pPr>
            <a:r>
              <a:rPr lang="en-US" dirty="0" err="1">
                <a:solidFill>
                  <a:schemeClr val="tx1">
                    <a:lumMod val="75000"/>
                    <a:lumOff val="25000"/>
                  </a:schemeClr>
                </a:solidFill>
              </a:rPr>
              <a:t>Libertà</a:t>
            </a:r>
            <a:r>
              <a:rPr lang="en-US" dirty="0">
                <a:solidFill>
                  <a:schemeClr val="tx1">
                    <a:lumMod val="75000"/>
                    <a:lumOff val="25000"/>
                  </a:schemeClr>
                </a:solidFill>
              </a:rPr>
              <a:t> e </a:t>
            </a:r>
            <a:r>
              <a:rPr lang="en-US" dirty="0" err="1">
                <a:solidFill>
                  <a:schemeClr val="tx1">
                    <a:lumMod val="75000"/>
                    <a:lumOff val="25000"/>
                  </a:schemeClr>
                </a:solidFill>
              </a:rPr>
              <a:t>segretezza</a:t>
            </a:r>
            <a:r>
              <a:rPr lang="en-US" dirty="0">
                <a:solidFill>
                  <a:schemeClr val="tx1">
                    <a:lumMod val="75000"/>
                    <a:lumOff val="25000"/>
                  </a:schemeClr>
                </a:solidFill>
              </a:rPr>
              <a:t>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corrispondenza</a:t>
            </a:r>
            <a:r>
              <a:rPr lang="en-US" dirty="0">
                <a:solidFill>
                  <a:schemeClr val="tx1">
                    <a:lumMod val="75000"/>
                    <a:lumOff val="25000"/>
                  </a:schemeClr>
                </a:solidFill>
              </a:rPr>
              <a:t>;</a:t>
            </a:r>
          </a:p>
          <a:p>
            <a:pPr marL="285750" indent="-285750" defTabSz="914400">
              <a:lnSpc>
                <a:spcPct val="90000"/>
              </a:lnSpc>
              <a:spcAft>
                <a:spcPts val="600"/>
              </a:spcAft>
              <a:buClr>
                <a:schemeClr val="accent1"/>
              </a:buClr>
              <a:buFont typeface="Wingdings" panose="05000000000000000000" pitchFamily="2" charset="2"/>
              <a:buChar char="Ø"/>
            </a:pPr>
            <a:r>
              <a:rPr lang="en-US" dirty="0" err="1">
                <a:solidFill>
                  <a:schemeClr val="tx1">
                    <a:lumMod val="75000"/>
                    <a:lumOff val="25000"/>
                  </a:schemeClr>
                </a:solidFill>
              </a:rPr>
              <a:t>Interessi</a:t>
            </a:r>
            <a:r>
              <a:rPr lang="en-US" dirty="0">
                <a:solidFill>
                  <a:schemeClr val="tx1">
                    <a:lumMod val="75000"/>
                    <a:lumOff val="25000"/>
                  </a:schemeClr>
                </a:solidFill>
              </a:rPr>
              <a:t> economici e </a:t>
            </a:r>
            <a:r>
              <a:rPr lang="en-US" dirty="0" err="1">
                <a:solidFill>
                  <a:schemeClr val="tx1">
                    <a:lumMod val="75000"/>
                    <a:lumOff val="25000"/>
                  </a:schemeClr>
                </a:solidFill>
              </a:rPr>
              <a:t>commerciali</a:t>
            </a:r>
            <a:r>
              <a:rPr lang="en-US" dirty="0">
                <a:solidFill>
                  <a:schemeClr val="tx1">
                    <a:lumMod val="75000"/>
                    <a:lumOff val="25000"/>
                  </a:schemeClr>
                </a:solidFill>
              </a:rPr>
              <a:t> di una persona </a:t>
            </a:r>
            <a:r>
              <a:rPr lang="en-US" dirty="0" err="1">
                <a:solidFill>
                  <a:schemeClr val="tx1">
                    <a:lumMod val="75000"/>
                    <a:lumOff val="25000"/>
                  </a:schemeClr>
                </a:solidFill>
              </a:rPr>
              <a:t>fisica</a:t>
            </a:r>
            <a:r>
              <a:rPr lang="en-US" dirty="0">
                <a:solidFill>
                  <a:schemeClr val="tx1">
                    <a:lumMod val="75000"/>
                    <a:lumOff val="25000"/>
                  </a:schemeClr>
                </a:solidFill>
              </a:rPr>
              <a:t> o </a:t>
            </a:r>
            <a:r>
              <a:rPr lang="en-US" dirty="0" err="1">
                <a:solidFill>
                  <a:schemeClr val="tx1">
                    <a:lumMod val="75000"/>
                    <a:lumOff val="25000"/>
                  </a:schemeClr>
                </a:solidFill>
              </a:rPr>
              <a:t>giuridica</a:t>
            </a:r>
            <a:r>
              <a:rPr lang="en-US" dirty="0">
                <a:solidFill>
                  <a:schemeClr val="tx1">
                    <a:lumMod val="75000"/>
                    <a:lumOff val="25000"/>
                  </a:schemeClr>
                </a:solidFill>
              </a:rPr>
              <a:t>, </a:t>
            </a:r>
            <a:r>
              <a:rPr lang="en-US" dirty="0" err="1">
                <a:solidFill>
                  <a:schemeClr val="tx1">
                    <a:lumMod val="75000"/>
                    <a:lumOff val="25000"/>
                  </a:schemeClr>
                </a:solidFill>
              </a:rPr>
              <a:t>ivi</a:t>
            </a:r>
            <a:r>
              <a:rPr lang="en-US" dirty="0">
                <a:solidFill>
                  <a:schemeClr val="tx1">
                    <a:lumMod val="75000"/>
                    <a:lumOff val="25000"/>
                  </a:schemeClr>
                </a:solidFill>
              </a:rPr>
              <a:t> </a:t>
            </a:r>
            <a:r>
              <a:rPr lang="en-US" dirty="0" err="1">
                <a:solidFill>
                  <a:schemeClr val="tx1">
                    <a:lumMod val="75000"/>
                    <a:lumOff val="25000"/>
                  </a:schemeClr>
                </a:solidFill>
              </a:rPr>
              <a:t>compresa</a:t>
            </a:r>
            <a:r>
              <a:rPr lang="en-US" dirty="0">
                <a:solidFill>
                  <a:schemeClr val="tx1">
                    <a:lumMod val="75000"/>
                    <a:lumOff val="25000"/>
                  </a:schemeClr>
                </a:solidFill>
              </a:rPr>
              <a:t> la </a:t>
            </a:r>
            <a:r>
              <a:rPr lang="en-US" dirty="0" err="1">
                <a:solidFill>
                  <a:schemeClr val="tx1">
                    <a:lumMod val="75000"/>
                    <a:lumOff val="25000"/>
                  </a:schemeClr>
                </a:solidFill>
              </a:rPr>
              <a:t>proprietà</a:t>
            </a:r>
            <a:r>
              <a:rPr lang="en-US" dirty="0">
                <a:solidFill>
                  <a:schemeClr val="tx1">
                    <a:lumMod val="75000"/>
                    <a:lumOff val="25000"/>
                  </a:schemeClr>
                </a:solidFill>
              </a:rPr>
              <a:t> </a:t>
            </a:r>
            <a:r>
              <a:rPr lang="en-US" dirty="0" err="1">
                <a:solidFill>
                  <a:schemeClr val="tx1">
                    <a:lumMod val="75000"/>
                    <a:lumOff val="25000"/>
                  </a:schemeClr>
                </a:solidFill>
              </a:rPr>
              <a:t>intellettuale</a:t>
            </a:r>
            <a:r>
              <a:rPr lang="en-US" dirty="0">
                <a:solidFill>
                  <a:schemeClr val="tx1">
                    <a:lumMod val="75000"/>
                    <a:lumOff val="25000"/>
                  </a:schemeClr>
                </a:solidFill>
              </a:rPr>
              <a:t>, </a:t>
            </a:r>
            <a:r>
              <a:rPr lang="en-US" dirty="0" err="1">
                <a:solidFill>
                  <a:schemeClr val="tx1">
                    <a:lumMod val="75000"/>
                    <a:lumOff val="25000"/>
                  </a:schemeClr>
                </a:solidFill>
              </a:rPr>
              <a:t>il</a:t>
            </a:r>
            <a:r>
              <a:rPr lang="en-US" dirty="0">
                <a:solidFill>
                  <a:schemeClr val="tx1">
                    <a:lumMod val="75000"/>
                    <a:lumOff val="25000"/>
                  </a:schemeClr>
                </a:solidFill>
              </a:rPr>
              <a:t> </a:t>
            </a:r>
            <a:r>
              <a:rPr lang="en-US" dirty="0" err="1">
                <a:solidFill>
                  <a:schemeClr val="tx1">
                    <a:lumMod val="75000"/>
                    <a:lumOff val="25000"/>
                  </a:schemeClr>
                </a:solidFill>
              </a:rPr>
              <a:t>diritto</a:t>
            </a:r>
            <a:r>
              <a:rPr lang="en-US" dirty="0">
                <a:solidFill>
                  <a:schemeClr val="tx1">
                    <a:lumMod val="75000"/>
                    <a:lumOff val="25000"/>
                  </a:schemeClr>
                </a:solidFill>
              </a:rPr>
              <a:t> </a:t>
            </a:r>
            <a:r>
              <a:rPr lang="en-US" dirty="0" err="1">
                <a:solidFill>
                  <a:schemeClr val="tx1">
                    <a:lumMod val="75000"/>
                    <a:lumOff val="25000"/>
                  </a:schemeClr>
                </a:solidFill>
              </a:rPr>
              <a:t>d’autore</a:t>
            </a:r>
            <a:r>
              <a:rPr lang="en-US" dirty="0">
                <a:solidFill>
                  <a:schemeClr val="tx1">
                    <a:lumMod val="75000"/>
                    <a:lumOff val="25000"/>
                  </a:schemeClr>
                </a:solidFill>
              </a:rPr>
              <a:t> e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segreti</a:t>
            </a:r>
            <a:r>
              <a:rPr lang="en-US" dirty="0">
                <a:solidFill>
                  <a:schemeClr val="tx1">
                    <a:lumMod val="75000"/>
                    <a:lumOff val="25000"/>
                  </a:schemeClr>
                </a:solidFill>
              </a:rPr>
              <a:t> </a:t>
            </a:r>
            <a:r>
              <a:rPr lang="en-US" dirty="0" err="1">
                <a:solidFill>
                  <a:schemeClr val="tx1">
                    <a:lumMod val="75000"/>
                    <a:lumOff val="25000"/>
                  </a:schemeClr>
                </a:solidFill>
              </a:rPr>
              <a:t>commerciali</a:t>
            </a:r>
            <a:r>
              <a:rPr lang="en-US" dirty="0">
                <a:solidFill>
                  <a:schemeClr val="tx1">
                    <a:lumMod val="75000"/>
                    <a:lumOff val="25000"/>
                  </a:schemeClr>
                </a:solidFill>
              </a:rPr>
              <a:t>.</a:t>
            </a:r>
          </a:p>
        </p:txBody>
      </p:sp>
      <p:pic>
        <p:nvPicPr>
          <p:cNvPr id="2050" name="Picture 2">
            <a:extLst>
              <a:ext uri="{FF2B5EF4-FFF2-40B4-BE49-F238E27FC236}">
                <a16:creationId xmlns:a16="http://schemas.microsoft.com/office/drawing/2014/main" id="{6A093D17-B2EC-4458-B052-124AC24C1B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52" r="15057" b="-2"/>
          <a:stretch/>
        </p:blipFill>
        <p:spPr bwMode="auto">
          <a:xfrm>
            <a:off x="8747326" y="1931308"/>
            <a:ext cx="3007959" cy="333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31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0975" y="116632"/>
            <a:ext cx="8784976" cy="369332"/>
          </a:xfrm>
          <a:prstGeom prst="rect">
            <a:avLst/>
          </a:prstGeom>
          <a:noFill/>
        </p:spPr>
        <p:txBody>
          <a:bodyPr wrap="square" rtlCol="0">
            <a:spAutoFit/>
          </a:bodyPr>
          <a:lstStyle/>
          <a:p>
            <a:r>
              <a:rPr lang="it-IT">
                <a:latin typeface="Helvetica" panose="020B0604020202020204" pitchFamily="34" charset="0"/>
                <a:cs typeface="Helvetica" panose="020B0604020202020204" pitchFamily="34" charset="0"/>
              </a:rPr>
              <a:t>3. L’accesso civico</a:t>
            </a:r>
            <a:endParaRPr lang="it-IT" dirty="0">
              <a:latin typeface="Helvetica" panose="020B0604020202020204" pitchFamily="34" charset="0"/>
              <a:cs typeface="Helvetica" panose="020B0604020202020204" pitchFamily="34" charset="0"/>
            </a:endParaRPr>
          </a:p>
        </p:txBody>
      </p:sp>
      <p:sp>
        <p:nvSpPr>
          <p:cNvPr id="3" name="CasellaDiTesto 2"/>
          <p:cNvSpPr txBox="1"/>
          <p:nvPr/>
        </p:nvSpPr>
        <p:spPr>
          <a:xfrm>
            <a:off x="5723668" y="701277"/>
            <a:ext cx="4754047" cy="4385816"/>
          </a:xfrm>
          <a:prstGeom prst="rect">
            <a:avLst/>
          </a:prstGeom>
          <a:noFill/>
        </p:spPr>
        <p:txBody>
          <a:bodyPr wrap="square" rtlCol="0">
            <a:spAutoFit/>
          </a:bodyPr>
          <a:lstStyle/>
          <a:p>
            <a:pPr algn="just"/>
            <a:r>
              <a:rPr lang="it-IT" sz="1550">
                <a:latin typeface="Helvetica" panose="020B0604020202020204" pitchFamily="34" charset="0"/>
                <a:cs typeface="Helvetica" panose="020B0604020202020204" pitchFamily="34" charset="0"/>
              </a:rPr>
              <a:t>L’esercizio dell’accesso civico non è sottoposto ad alcuna limitazione quanto alla legittimazione soggettiva del richiedente.</a:t>
            </a:r>
          </a:p>
          <a:p>
            <a:pPr algn="just"/>
            <a:r>
              <a:rPr lang="it-IT" sz="1550">
                <a:latin typeface="Helvetica" panose="020B0604020202020204" pitchFamily="34" charset="0"/>
                <a:cs typeface="Helvetica" panose="020B0604020202020204" pitchFamily="34" charset="0"/>
              </a:rPr>
              <a:t>L’istanza di accesso civico deve identificare i dati, le informazioni o i documenti richiesti.</a:t>
            </a:r>
          </a:p>
          <a:p>
            <a:pPr algn="just"/>
            <a:r>
              <a:rPr lang="it-IT" sz="1550">
                <a:latin typeface="Helvetica" panose="020B0604020202020204" pitchFamily="34" charset="0"/>
                <a:cs typeface="Helvetica" panose="020B0604020202020204" pitchFamily="34" charset="0"/>
              </a:rPr>
              <a:t>Non necessita di alcuna motivazione e può essere trasmessa anche per via telematica.</a:t>
            </a:r>
          </a:p>
          <a:p>
            <a:pPr algn="just"/>
            <a:r>
              <a:rPr lang="it-IT" sz="1550">
                <a:latin typeface="Helvetica" panose="020B0604020202020204" pitchFamily="34" charset="0"/>
                <a:cs typeface="Helvetica" panose="020B0604020202020204" pitchFamily="34" charset="0"/>
              </a:rPr>
              <a:t>Va presentata a:</a:t>
            </a:r>
          </a:p>
          <a:p>
            <a:pPr marL="285750" indent="-285750" algn="just">
              <a:buFont typeface="Wingdings" panose="05000000000000000000" pitchFamily="2" charset="2"/>
              <a:buChar char="ü"/>
            </a:pPr>
            <a:r>
              <a:rPr lang="it-IT" sz="1550">
                <a:latin typeface="Helvetica" panose="020B0604020202020204" pitchFamily="34" charset="0"/>
                <a:cs typeface="Helvetica" panose="020B0604020202020204" pitchFamily="34" charset="0"/>
              </a:rPr>
              <a:t>L’ufficio che detiene i dati, le informazioni o i documenti;</a:t>
            </a:r>
          </a:p>
          <a:p>
            <a:pPr marL="285750" indent="-285750" algn="just">
              <a:buFont typeface="Wingdings" panose="05000000000000000000" pitchFamily="2" charset="2"/>
              <a:buChar char="ü"/>
            </a:pPr>
            <a:r>
              <a:rPr lang="it-IT" sz="1550">
                <a:latin typeface="Helvetica" panose="020B0604020202020204" pitchFamily="34" charset="0"/>
                <a:cs typeface="Helvetica" panose="020B0604020202020204" pitchFamily="34" charset="0"/>
              </a:rPr>
              <a:t>L’URP (Ufficio Relazioni con il Pubblico);</a:t>
            </a:r>
          </a:p>
          <a:p>
            <a:pPr marL="285750" indent="-285750" algn="just">
              <a:buFont typeface="Wingdings" panose="05000000000000000000" pitchFamily="2" charset="2"/>
              <a:buChar char="ü"/>
            </a:pPr>
            <a:r>
              <a:rPr lang="it-IT" sz="1550">
                <a:latin typeface="Helvetica" panose="020B0604020202020204" pitchFamily="34" charset="0"/>
                <a:cs typeface="Helvetica" panose="020B0604020202020204" pitchFamily="34" charset="0"/>
              </a:rPr>
              <a:t>Altro ufficio indicato dall’amministrazione nella sezione «Amministrazione trasparente» del sito istituzionale;</a:t>
            </a:r>
          </a:p>
          <a:p>
            <a:pPr marL="285750" indent="-285750" algn="just">
              <a:buFont typeface="Wingdings" panose="05000000000000000000" pitchFamily="2" charset="2"/>
              <a:buChar char="ü"/>
            </a:pPr>
            <a:r>
              <a:rPr lang="it-IT" sz="1550">
                <a:latin typeface="Helvetica" panose="020B0604020202020204" pitchFamily="34" charset="0"/>
                <a:cs typeface="Helvetica" panose="020B0604020202020204" pitchFamily="34" charset="0"/>
              </a:rPr>
              <a:t>Responsabile della prevenzione della corruzione e della trasparenza, ove l’istanza abbia ad oggetto dati, informazioni o documenti oggetto di pubblicazione obbligatoria.</a:t>
            </a:r>
            <a:endParaRPr lang="it-IT" sz="1550" dirty="0">
              <a:latin typeface="Helvetica" panose="020B0604020202020204" pitchFamily="34" charset="0"/>
              <a:cs typeface="Helvetica" panose="020B0604020202020204" pitchFamily="34" charset="0"/>
            </a:endParaRPr>
          </a:p>
        </p:txBody>
      </p:sp>
      <p:sp>
        <p:nvSpPr>
          <p:cNvPr id="4" name="CasellaDiTesto 3"/>
          <p:cNvSpPr txBox="1"/>
          <p:nvPr/>
        </p:nvSpPr>
        <p:spPr>
          <a:xfrm>
            <a:off x="673855" y="5229201"/>
            <a:ext cx="9824885" cy="569387"/>
          </a:xfrm>
          <a:prstGeom prst="rect">
            <a:avLst/>
          </a:prstGeom>
          <a:noFill/>
        </p:spPr>
        <p:txBody>
          <a:bodyPr wrap="square" rtlCol="0">
            <a:spAutoFit/>
          </a:bodyPr>
          <a:lstStyle/>
          <a:p>
            <a:pPr algn="just"/>
            <a:r>
              <a:rPr lang="it-IT" sz="1550" b="1" dirty="0">
                <a:latin typeface="Helvetica" panose="020B0604020202020204" pitchFamily="34" charset="0"/>
                <a:cs typeface="Helvetica" panose="020B0604020202020204" pitchFamily="34" charset="0"/>
              </a:rPr>
              <a:t>Contro il rifiuto al rilascio di dati e documenti il cittadino potrà ricorrere al Responsabile della prevenzione della corruzione e della trasparenza, al difensore civico e/o al TAR. </a:t>
            </a:r>
          </a:p>
        </p:txBody>
      </p:sp>
      <p:pic>
        <p:nvPicPr>
          <p:cNvPr id="3074" name="Picture 2">
            <a:extLst>
              <a:ext uri="{FF2B5EF4-FFF2-40B4-BE49-F238E27FC236}">
                <a16:creationId xmlns:a16="http://schemas.microsoft.com/office/drawing/2014/main" id="{5054EE62-9A93-448B-AECC-1D6FF2E86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55" y="855143"/>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30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0975" y="116632"/>
            <a:ext cx="8784976" cy="369332"/>
          </a:xfrm>
          <a:prstGeom prst="rect">
            <a:avLst/>
          </a:prstGeom>
          <a:noFill/>
        </p:spPr>
        <p:txBody>
          <a:bodyPr wrap="square" rtlCol="0">
            <a:spAutoFit/>
          </a:bodyPr>
          <a:lstStyle/>
          <a:p>
            <a:r>
              <a:rPr lang="it-IT" dirty="0">
                <a:latin typeface="Helvetica" panose="020B0604020202020204" pitchFamily="34" charset="0"/>
                <a:cs typeface="Helvetica" panose="020B0604020202020204" pitchFamily="34" charset="0"/>
              </a:rPr>
              <a:t>3. L’accesso civico</a:t>
            </a:r>
          </a:p>
        </p:txBody>
      </p:sp>
      <p:sp>
        <p:nvSpPr>
          <p:cNvPr id="3" name="CasellaDiTesto 2"/>
          <p:cNvSpPr txBox="1"/>
          <p:nvPr/>
        </p:nvSpPr>
        <p:spPr>
          <a:xfrm>
            <a:off x="1611434" y="2204864"/>
            <a:ext cx="8874447" cy="3908762"/>
          </a:xfrm>
          <a:prstGeom prst="rect">
            <a:avLst/>
          </a:prstGeom>
          <a:noFill/>
        </p:spPr>
        <p:txBody>
          <a:bodyPr wrap="square" rtlCol="0">
            <a:spAutoFit/>
          </a:bodyPr>
          <a:lstStyle/>
          <a:p>
            <a:pPr algn="just"/>
            <a:r>
              <a:rPr lang="it-IT" sz="1550" dirty="0">
                <a:latin typeface="Helvetica" panose="020B0604020202020204" pitchFamily="34" charset="0"/>
                <a:cs typeface="Helvetica" panose="020B0604020202020204" pitchFamily="34" charset="0"/>
              </a:rPr>
              <a:t>La sostanziale differenza tra l’accesso civico e il diritto di accesso ai documenti ex art.22 Legge 241/1990 va ravvisata </a:t>
            </a:r>
            <a:r>
              <a:rPr lang="it-IT" sz="1550" b="1" dirty="0">
                <a:latin typeface="Helvetica" panose="020B0604020202020204" pitchFamily="34" charset="0"/>
                <a:cs typeface="Helvetica" panose="020B0604020202020204" pitchFamily="34" charset="0"/>
              </a:rPr>
              <a:t>nell’ampliamento dal punto di vista soggettivo </a:t>
            </a:r>
            <a:r>
              <a:rPr lang="it-IT" sz="1550" dirty="0">
                <a:latin typeface="Helvetica" panose="020B0604020202020204" pitchFamily="34" charset="0"/>
                <a:cs typeface="Helvetica" panose="020B0604020202020204" pitchFamily="34" charset="0"/>
              </a:rPr>
              <a:t>del diritto medesimo: la richiesta di accesso, infatti, non è sottoposta ad alcuna limitazione quanto alla legittimazione soggettiva del richiedente.</a:t>
            </a:r>
          </a:p>
          <a:p>
            <a:pPr algn="just"/>
            <a:r>
              <a:rPr lang="it-IT" sz="1550" dirty="0">
                <a:latin typeface="Helvetica" panose="020B0604020202020204" pitchFamily="34" charset="0"/>
                <a:cs typeface="Helvetica" panose="020B0604020202020204" pitchFamily="34" charset="0"/>
              </a:rPr>
              <a:t>Contrariamente a quanto affermato nella legge sul procedimento amministrativo, dove il diritto di accesso è riconosciuto ai portatori di un interesse giuridico diretto, concreto ed attuale, il </a:t>
            </a:r>
            <a:r>
              <a:rPr lang="it-IT" sz="1550" dirty="0" err="1">
                <a:latin typeface="Helvetica" panose="020B0604020202020204" pitchFamily="34" charset="0"/>
                <a:cs typeface="Helvetica" panose="020B0604020202020204" pitchFamily="34" charset="0"/>
              </a:rPr>
              <a:t>D.Lgs.</a:t>
            </a:r>
            <a:r>
              <a:rPr lang="it-IT" sz="1550" dirty="0">
                <a:latin typeface="Helvetica" panose="020B0604020202020204" pitchFamily="34" charset="0"/>
                <a:cs typeface="Helvetica" panose="020B0604020202020204" pitchFamily="34" charset="0"/>
              </a:rPr>
              <a:t> 33/2013 </a:t>
            </a:r>
            <a:r>
              <a:rPr lang="it-IT" sz="1550" b="1" dirty="0">
                <a:latin typeface="Helvetica" panose="020B0604020202020204" pitchFamily="34" charset="0"/>
                <a:cs typeface="Helvetica" panose="020B0604020202020204" pitchFamily="34" charset="0"/>
              </a:rPr>
              <a:t>riconosce a tutti e senza motivazione il diritto di accesso civico</a:t>
            </a:r>
            <a:r>
              <a:rPr lang="it-IT" sz="1550" dirty="0">
                <a:latin typeface="Helvetica" panose="020B0604020202020204" pitchFamily="34" charset="0"/>
                <a:cs typeface="Helvetica" panose="020B0604020202020204" pitchFamily="34" charset="0"/>
              </a:rPr>
              <a:t>, in perfetta adesione, dunque, alla conclamata finalità di estendere il potere di controllo dei cittadini sull’operato della PA.</a:t>
            </a:r>
          </a:p>
          <a:p>
            <a:pPr algn="just"/>
            <a:r>
              <a:rPr lang="it-IT" sz="1550" dirty="0">
                <a:latin typeface="Helvetica" panose="020B0604020202020204" pitchFamily="34" charset="0"/>
                <a:cs typeface="Helvetica" panose="020B0604020202020204" pitchFamily="34" charset="0"/>
              </a:rPr>
              <a:t>Mentre la disciplina sul procedimento amministrativo esclude perentoriamente «l’utilizzo del diritto di accesso ivi disciplinato al fine di sottoporre l’amministrazione a un controllo generalizzato, il diritto di accesso generalizzato, oltre che quello semplice, </a:t>
            </a:r>
            <a:r>
              <a:rPr lang="it-IT" sz="1550" b="1" dirty="0">
                <a:latin typeface="Helvetica" panose="020B0604020202020204" pitchFamily="34" charset="0"/>
                <a:cs typeface="Helvetica" panose="020B0604020202020204" pitchFamily="34" charset="0"/>
              </a:rPr>
              <a:t>è riconosciuto proprio allo scopo di favorire forme diffuse di controllo sul perseguimento delle funzioni istituzionali e sull’utilizzo delle risorse pubbliche e di promuovere la partecipazione al dibattito pubblico</a:t>
            </a:r>
            <a:r>
              <a:rPr lang="it-IT" sz="1550" dirty="0">
                <a:latin typeface="Helvetica" panose="020B0604020202020204" pitchFamily="34" charset="0"/>
                <a:cs typeface="Helvetica" panose="020B0604020202020204" pitchFamily="34" charset="0"/>
              </a:rPr>
              <a:t>. Dunque, l’accesso agli atti di cui alla Legge 241/1990 continua certamente a sussistere, ma parallelamente all’accesso civico (generalizzato e non), operando sulla base di norme e presupposti diversi.» (cfr. Delibera ANAC 28/12/2016).</a:t>
            </a:r>
          </a:p>
        </p:txBody>
      </p:sp>
    </p:spTree>
    <p:extLst>
      <p:ext uri="{BB962C8B-B14F-4D97-AF65-F5344CB8AC3E}">
        <p14:creationId xmlns:p14="http://schemas.microsoft.com/office/powerpoint/2010/main" val="3941627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58776" y="3429000"/>
            <a:ext cx="8874447" cy="954107"/>
          </a:xfrm>
          <a:prstGeom prst="rect">
            <a:avLst/>
          </a:prstGeom>
          <a:noFill/>
        </p:spPr>
        <p:txBody>
          <a:bodyPr wrap="square" rtlCol="0">
            <a:spAutoFit/>
          </a:bodyPr>
          <a:lstStyle/>
          <a:p>
            <a:pPr algn="ctr"/>
            <a:r>
              <a:rPr lang="it-IT" sz="2800" i="1" dirty="0">
                <a:cs typeface="Helvetica" panose="020B0604020202020204" pitchFamily="34" charset="0"/>
              </a:rPr>
              <a:t>IL PTPTC della Regione Calabria e gli obblighi di pubblicazione ex </a:t>
            </a:r>
            <a:r>
              <a:rPr lang="it-IT" sz="2800" i="1" dirty="0" err="1">
                <a:cs typeface="Helvetica" panose="020B0604020202020204" pitchFamily="34" charset="0"/>
              </a:rPr>
              <a:t>dlgs</a:t>
            </a:r>
            <a:r>
              <a:rPr lang="it-IT" sz="2800" i="1" dirty="0">
                <a:cs typeface="Helvetica" panose="020B0604020202020204" pitchFamily="34" charset="0"/>
              </a:rPr>
              <a:t>. 33/2013</a:t>
            </a:r>
          </a:p>
        </p:txBody>
      </p:sp>
    </p:spTree>
    <p:extLst>
      <p:ext uri="{BB962C8B-B14F-4D97-AF65-F5344CB8AC3E}">
        <p14:creationId xmlns:p14="http://schemas.microsoft.com/office/powerpoint/2010/main" val="2343387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58776" y="3429000"/>
            <a:ext cx="8874447" cy="523220"/>
          </a:xfrm>
          <a:prstGeom prst="rect">
            <a:avLst/>
          </a:prstGeom>
          <a:noFill/>
        </p:spPr>
        <p:txBody>
          <a:bodyPr wrap="square" rtlCol="0">
            <a:spAutoFit/>
          </a:bodyPr>
          <a:lstStyle/>
          <a:p>
            <a:pPr algn="ctr"/>
            <a:r>
              <a:rPr lang="it-IT" sz="2800" i="1" dirty="0">
                <a:cs typeface="Helvetica" panose="020B0604020202020204" pitchFamily="34" charset="0"/>
              </a:rPr>
              <a:t>UN PO’ DI GIURISPRUDENZA…</a:t>
            </a:r>
          </a:p>
        </p:txBody>
      </p:sp>
    </p:spTree>
    <p:extLst>
      <p:ext uri="{BB962C8B-B14F-4D97-AF65-F5344CB8AC3E}">
        <p14:creationId xmlns:p14="http://schemas.microsoft.com/office/powerpoint/2010/main" val="3365573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11434" y="2204864"/>
            <a:ext cx="8874447" cy="3139321"/>
          </a:xfrm>
          <a:prstGeom prst="rect">
            <a:avLst/>
          </a:prstGeom>
          <a:noFill/>
        </p:spPr>
        <p:txBody>
          <a:bodyPr wrap="square" rtlCol="0">
            <a:spAutoFit/>
          </a:bodyPr>
          <a:lstStyle/>
          <a:p>
            <a:pPr algn="just"/>
            <a:r>
              <a:rPr lang="it-IT" i="1" dirty="0"/>
              <a:t>«All'epoca entrambi consiglieri regionali della Regione ... avevano fatto un indebito utilizzo dei contributi ricevuti per il funzionamento, le iniziative politiche e le attività collegate ai lavori del gruppo consiliare di appartenenza… </a:t>
            </a:r>
          </a:p>
          <a:p>
            <a:pPr algn="just"/>
            <a:r>
              <a:rPr lang="it-IT" i="1" dirty="0"/>
              <a:t>Nella specie, </a:t>
            </a:r>
            <a:r>
              <a:rPr lang="it-IT" b="1" i="1" dirty="0"/>
              <a:t>il delitto di peculato si [è] perfezionato con la destinazione delle somme percepite quali contributi consiliari ad un fine diverso da quello istituzionale</a:t>
            </a:r>
            <a:r>
              <a:rPr lang="it-IT" i="1" dirty="0"/>
              <a:t>…</a:t>
            </a:r>
          </a:p>
          <a:p>
            <a:pPr algn="just"/>
            <a:r>
              <a:rPr lang="it-IT" i="1" dirty="0"/>
              <a:t>la presentazione di documenti tesi a giustificare l'impiego dei medesimi contributi così come - ed a maggior ragione - la rendicontazione da parte del tesoriere costituiscono segmenti dell'azione temporalmente successivi ed ontologicamente distinti da quelli dell'appropriazione, ponendosi "a valle" rispetto all'impiego illegittimo dei fondi pubblici, già consumata nella forma della destinazione degli stessi a sostenere spese diverse da quelle finanziabili» </a:t>
            </a:r>
            <a:r>
              <a:rPr lang="it-IT" dirty="0">
                <a:solidFill>
                  <a:srgbClr val="008000"/>
                </a:solidFill>
              </a:rPr>
              <a:t>[Peculato, </a:t>
            </a:r>
            <a:r>
              <a:rPr lang="it-IT" b="1" dirty="0">
                <a:solidFill>
                  <a:srgbClr val="008000"/>
                </a:solidFill>
              </a:rPr>
              <a:t>Cassazione penale, sez. VI, 19/09/2017, n. 53331</a:t>
            </a:r>
            <a:r>
              <a:rPr lang="it-IT" b="1" dirty="0"/>
              <a:t>].</a:t>
            </a:r>
            <a:endParaRPr lang="it-IT" dirty="0"/>
          </a:p>
        </p:txBody>
      </p:sp>
    </p:spTree>
    <p:extLst>
      <p:ext uri="{BB962C8B-B14F-4D97-AF65-F5344CB8AC3E}">
        <p14:creationId xmlns:p14="http://schemas.microsoft.com/office/powerpoint/2010/main" val="454179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58776" y="1914578"/>
            <a:ext cx="8874447" cy="4247317"/>
          </a:xfrm>
          <a:prstGeom prst="rect">
            <a:avLst/>
          </a:prstGeom>
          <a:noFill/>
        </p:spPr>
        <p:txBody>
          <a:bodyPr wrap="square" rtlCol="0">
            <a:spAutoFit/>
          </a:bodyPr>
          <a:lstStyle/>
          <a:p>
            <a:pPr algn="just"/>
            <a:r>
              <a:rPr lang="it-IT" i="1" dirty="0"/>
              <a:t>La condotta del pubblico ufficiale o dell'incaricato di un pubblico servizio che </a:t>
            </a:r>
            <a:r>
              <a:rPr lang="it-IT" b="1" i="1" dirty="0"/>
              <a:t>utilizza reiteratamente l'autovettura di servizio per finalità attinenti alla vita privata </a:t>
            </a:r>
            <a:r>
              <a:rPr lang="it-IT" i="1" dirty="0"/>
              <a:t>configura il reato di cui all'art. 314, comma 1, c.p. in quanto realizza una condotta </a:t>
            </a:r>
            <a:r>
              <a:rPr lang="it-IT" i="1" dirty="0" err="1"/>
              <a:t>appropriativa</a:t>
            </a:r>
            <a:r>
              <a:rPr lang="it-IT" i="1" dirty="0"/>
              <a:t> di un bene della pubblica amministrazione per la cui integrazione è sufficiente l'esercizio da parte dell'agente di un potere </a:t>
            </a:r>
            <a:r>
              <a:rPr lang="it-IT" i="1" dirty="0" err="1"/>
              <a:t>uti</a:t>
            </a:r>
            <a:r>
              <a:rPr lang="it-IT" i="1" dirty="0"/>
              <a:t> dominus tale da sottrarre il bene alla disponibilità dell'ente </a:t>
            </a:r>
            <a:r>
              <a:rPr lang="it-IT" dirty="0"/>
              <a:t>[Peculato, </a:t>
            </a:r>
            <a:r>
              <a:rPr lang="it-IT" b="1" dirty="0">
                <a:solidFill>
                  <a:srgbClr val="008000"/>
                </a:solidFill>
              </a:rPr>
              <a:t>Cassazione penale, sez. VI, 10/03/2016,  n. 13038; Cassazione penale, sez. VI, 15/03/2012,  n. 20922</a:t>
            </a:r>
            <a:r>
              <a:rPr lang="it-IT" b="1" dirty="0"/>
              <a:t>]</a:t>
            </a:r>
            <a:endParaRPr lang="it-IT" i="1" dirty="0"/>
          </a:p>
          <a:p>
            <a:pPr algn="just"/>
            <a:endParaRPr lang="it-IT" i="1" dirty="0"/>
          </a:p>
          <a:p>
            <a:pPr algn="just"/>
            <a:r>
              <a:rPr lang="it-IT" i="1" dirty="0"/>
              <a:t>I primi due riguardano l'imputazione di peculato continuato … per </a:t>
            </a:r>
            <a:r>
              <a:rPr lang="it-IT" b="1" i="1" dirty="0"/>
              <a:t>essersi appropriato, quale dirigente amministrativo nella Regione …, di somme assegnate a associazioni letterarie, in realtà gestite esclusivamente dal fratello, per iniziative estranee alla associazione richiedente</a:t>
            </a:r>
            <a:r>
              <a:rPr lang="it-IT" i="1" dirty="0"/>
              <a:t>.[…]</a:t>
            </a:r>
            <a:r>
              <a:rPr lang="it-IT" dirty="0"/>
              <a:t> </a:t>
            </a:r>
            <a:r>
              <a:rPr lang="it-IT" i="1" dirty="0"/>
              <a:t>Confermando la sentenza del Tribunale, la Corte di appello ha considerato peculato la condotta del pubblico ufficiale che, pur non possedendo materialmente denaro pubblico, si comporti </a:t>
            </a:r>
            <a:r>
              <a:rPr lang="it-IT" i="1" dirty="0" err="1"/>
              <a:t>uti</a:t>
            </a:r>
            <a:r>
              <a:rPr lang="it-IT" i="1" dirty="0"/>
              <a:t> dominus rispetto alle somme delle quali può disporre in ragione del suo ufficio </a:t>
            </a:r>
            <a:r>
              <a:rPr lang="it-IT" dirty="0"/>
              <a:t>[Peculato, </a:t>
            </a:r>
            <a:r>
              <a:rPr lang="it-IT" b="1" dirty="0">
                <a:solidFill>
                  <a:srgbClr val="008000"/>
                </a:solidFill>
              </a:rPr>
              <a:t>Cassazione penale, sez. VI, 12/07/2016, n. 43330</a:t>
            </a:r>
            <a:r>
              <a:rPr lang="it-IT" b="1" dirty="0"/>
              <a:t>]</a:t>
            </a:r>
            <a:endParaRPr lang="it-IT" dirty="0"/>
          </a:p>
        </p:txBody>
      </p:sp>
    </p:spTree>
    <p:extLst>
      <p:ext uri="{BB962C8B-B14F-4D97-AF65-F5344CB8AC3E}">
        <p14:creationId xmlns:p14="http://schemas.microsoft.com/office/powerpoint/2010/main" val="222908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58776" y="1914578"/>
            <a:ext cx="8874447" cy="3693319"/>
          </a:xfrm>
          <a:prstGeom prst="rect">
            <a:avLst/>
          </a:prstGeom>
          <a:noFill/>
        </p:spPr>
        <p:txBody>
          <a:bodyPr wrap="square" rtlCol="0">
            <a:spAutoFit/>
          </a:bodyPr>
          <a:lstStyle/>
          <a:p>
            <a:pPr algn="just"/>
            <a:r>
              <a:rPr lang="it-IT" i="1" dirty="0"/>
              <a:t>P., impiegato con funzioni direttive presso l'Assessorato alla montagna della Regione … con funzioni di responsabile delle squadre forestali, ha presentato ricorso per Cassazione contro la sentenza con la quale la Corte di Appello … ha confermato la condanna disposta in primo grado limitatamente al reato di peculato continuato di carburante e buoni carburante […] </a:t>
            </a:r>
            <a:r>
              <a:rPr lang="it-IT" b="1" i="1" dirty="0"/>
              <a:t>I fatti relativi all'uso privato dei buoni carburante, poi, sono stati correttamente qualificati come peculato e non come truffa</a:t>
            </a:r>
            <a:r>
              <a:rPr lang="it-IT" i="1" dirty="0"/>
              <a:t>; anche se in ipotesi fosse dimostrato, come preteso dal ricorrente, che il possesso dei buoni carburante era stato ottenuto dal P. attraverso artifici e raggiri che avevano tratto in errore gli organi competenti al rilascio degli stessi, resta intatta l'osservazione che si tratterebbe comunque di una condotta naturalisticamente diversa e antecedente rispetto al successivo uso privato dei buoni stessi, così che, nella prospettazione difensiva, si realizzerebbe un concorso materiale di reati ma non certo una qualificazione delle due distinte condotte di cui si è detto sotto la specie unica del delitto di truffa</a:t>
            </a:r>
            <a:r>
              <a:rPr lang="it-IT" b="1" dirty="0"/>
              <a:t> [</a:t>
            </a:r>
            <a:r>
              <a:rPr lang="it-IT" dirty="0"/>
              <a:t>Peculato + truffa</a:t>
            </a:r>
            <a:r>
              <a:rPr lang="it-IT" b="1" dirty="0"/>
              <a:t>, </a:t>
            </a:r>
            <a:r>
              <a:rPr lang="it-IT" b="1" dirty="0">
                <a:solidFill>
                  <a:srgbClr val="008000"/>
                </a:solidFill>
              </a:rPr>
              <a:t>Cassazione penale, sez. VI, 02/03/2016 n. 12661</a:t>
            </a:r>
            <a:r>
              <a:rPr lang="it-IT" b="1" dirty="0"/>
              <a:t>] </a:t>
            </a:r>
            <a:endParaRPr lang="en-GB" dirty="0"/>
          </a:p>
        </p:txBody>
      </p:sp>
    </p:spTree>
    <p:extLst>
      <p:ext uri="{BB962C8B-B14F-4D97-AF65-F5344CB8AC3E}">
        <p14:creationId xmlns:p14="http://schemas.microsoft.com/office/powerpoint/2010/main" val="22195953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58776" y="1914578"/>
            <a:ext cx="8874447" cy="3139321"/>
          </a:xfrm>
          <a:prstGeom prst="rect">
            <a:avLst/>
          </a:prstGeom>
          <a:noFill/>
        </p:spPr>
        <p:txBody>
          <a:bodyPr wrap="square" rtlCol="0">
            <a:spAutoFit/>
          </a:bodyPr>
          <a:lstStyle/>
          <a:p>
            <a:pPr algn="just"/>
            <a:r>
              <a:rPr lang="it-IT" i="1" dirty="0"/>
              <a:t>“Il presidente di un gruppo consiliare regionale riveste la qualifica di pubblico ufficiale, in quanto, nel suo ruolo, partecipa alle modalità progettuali ed attuative della funzione legislativa regionale, nonché </a:t>
            </a:r>
            <a:r>
              <a:rPr lang="it-IT" b="1" i="1" dirty="0"/>
              <a:t>alla procedura di controllo del vincolo di destinazione dei contributi erogati al gruppo</a:t>
            </a:r>
            <a:r>
              <a:rPr lang="it-IT" i="1" dirty="0"/>
              <a:t>. (Nella specie, la Corte ha ritenuto configurabile il delitto di peculato nel caso di appropriazione dei contributi destinati all'attività del gruppo consiliare da parte del Presidente del gruppo medesimo)”</a:t>
            </a:r>
          </a:p>
          <a:p>
            <a:pPr algn="just"/>
            <a:endParaRPr lang="it-IT" dirty="0"/>
          </a:p>
          <a:p>
            <a:pPr algn="just"/>
            <a:r>
              <a:rPr lang="it-IT" i="1" dirty="0"/>
              <a:t>“Commette il reato di peculato il presidente di un gruppo consiliare regionale che, disponendo per ragioni del suo ufficio, del denaro elargito dalla Regione al gruppo consiliare per il suo funzionamento </a:t>
            </a:r>
            <a:r>
              <a:rPr lang="it-IT" b="1" i="1" dirty="0"/>
              <a:t>se ne appropri per finalità private</a:t>
            </a:r>
            <a:r>
              <a:rPr lang="it-IT" i="1" dirty="0"/>
              <a:t>”.</a:t>
            </a:r>
            <a:r>
              <a:rPr lang="it-IT" dirty="0"/>
              <a:t> [Peculato, </a:t>
            </a:r>
            <a:r>
              <a:rPr lang="it-IT" b="1" dirty="0">
                <a:solidFill>
                  <a:srgbClr val="008000"/>
                </a:solidFill>
              </a:rPr>
              <a:t>Cassazione penale, sez. VI, 03/12/2012,  n. 49976</a:t>
            </a:r>
            <a:r>
              <a:rPr lang="it-IT" b="1" dirty="0"/>
              <a:t>] </a:t>
            </a:r>
            <a:endParaRPr lang="en-GB" dirty="0"/>
          </a:p>
        </p:txBody>
      </p:sp>
    </p:spTree>
    <p:extLst>
      <p:ext uri="{BB962C8B-B14F-4D97-AF65-F5344CB8AC3E}">
        <p14:creationId xmlns:p14="http://schemas.microsoft.com/office/powerpoint/2010/main" val="4941382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58776" y="1914578"/>
            <a:ext cx="8874447" cy="3139321"/>
          </a:xfrm>
          <a:prstGeom prst="rect">
            <a:avLst/>
          </a:prstGeom>
          <a:noFill/>
        </p:spPr>
        <p:txBody>
          <a:bodyPr wrap="square" rtlCol="0">
            <a:spAutoFit/>
          </a:bodyPr>
          <a:lstStyle/>
          <a:p>
            <a:pPr algn="just"/>
            <a:r>
              <a:rPr lang="it-IT" i="1" dirty="0"/>
              <a:t>Integra il delitto di peculato </a:t>
            </a:r>
            <a:r>
              <a:rPr lang="it-IT" b="1" i="1" dirty="0"/>
              <a:t>l'utilizzazione di denaro pubblico accreditato su un capitolo di bilancio intestato a "spese riservate", quando non si dia una giustificazione certa e puntuale del suo impiego per finalità strettamente corrispondenti alle specifiche attribuzioni e competenze istituzionali del soggetto che ne dispone</a:t>
            </a:r>
            <a:r>
              <a:rPr lang="it-IT" i="1" dirty="0"/>
              <a:t>, tenuto conto delle norme generali della contabilità pubblica, ovvero di quelle specificamente previste dalla legge. (Nella fattispecie, relativa a prelievi effettuati dai presidenti di una regione su fondi riservati accreditati in un capitolo del bilancio regionale, la S.C. ha qualificato il fatto come peculato e non come abuso d'ufficio, precisando che quest'ultimo è configurabile nel solo in caso in cui la spesa avvenga per finalità diverse da quelle specificamente previste, ma riconducibili comunque alle attribuzioni proprie del ruolo istituzionale svolto). </a:t>
            </a:r>
            <a:r>
              <a:rPr lang="it-IT" dirty="0"/>
              <a:t>[Peculato, </a:t>
            </a:r>
            <a:r>
              <a:rPr lang="it-IT" b="1" dirty="0">
                <a:solidFill>
                  <a:srgbClr val="008000"/>
                </a:solidFill>
              </a:rPr>
              <a:t>Cassazione penale, sez. VI, 14/05/2009,  n. 23066</a:t>
            </a:r>
            <a:r>
              <a:rPr lang="it-IT" b="1" dirty="0"/>
              <a:t>] </a:t>
            </a:r>
            <a:endParaRPr lang="it-IT" dirty="0"/>
          </a:p>
        </p:txBody>
      </p:sp>
    </p:spTree>
    <p:extLst>
      <p:ext uri="{BB962C8B-B14F-4D97-AF65-F5344CB8AC3E}">
        <p14:creationId xmlns:p14="http://schemas.microsoft.com/office/powerpoint/2010/main" val="125821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129750-FA43-40A6-A543-DBF033F73D21}"/>
              </a:ext>
            </a:extLst>
          </p:cNvPr>
          <p:cNvSpPr>
            <a:spLocks noGrp="1"/>
          </p:cNvSpPr>
          <p:nvPr>
            <p:ph type="title"/>
          </p:nvPr>
        </p:nvSpPr>
        <p:spPr>
          <a:xfrm>
            <a:off x="1097280" y="286603"/>
            <a:ext cx="10058400" cy="824745"/>
          </a:xfrm>
        </p:spPr>
        <p:txBody>
          <a:bodyPr>
            <a:normAutofit fontScale="90000"/>
          </a:bodyPr>
          <a:lstStyle/>
          <a:p>
            <a:pPr algn="ctr"/>
            <a:r>
              <a:rPr lang="it-IT" sz="3600" dirty="0"/>
              <a:t>La disciplina del conflitto di interessi – quadro normativo</a:t>
            </a:r>
          </a:p>
        </p:txBody>
      </p:sp>
      <p:sp>
        <p:nvSpPr>
          <p:cNvPr id="3" name="Segnaposto contenuto 2">
            <a:extLst>
              <a:ext uri="{FF2B5EF4-FFF2-40B4-BE49-F238E27FC236}">
                <a16:creationId xmlns:a16="http://schemas.microsoft.com/office/drawing/2014/main" id="{97795CFF-1038-48A9-8D44-99CB4EA8D3D7}"/>
              </a:ext>
            </a:extLst>
          </p:cNvPr>
          <p:cNvSpPr>
            <a:spLocks noGrp="1"/>
          </p:cNvSpPr>
          <p:nvPr>
            <p:ph idx="1"/>
          </p:nvPr>
        </p:nvSpPr>
        <p:spPr>
          <a:xfrm>
            <a:off x="1097280" y="1730326"/>
            <a:ext cx="10058400" cy="4138768"/>
          </a:xfrm>
        </p:spPr>
        <p:txBody>
          <a:bodyPr>
            <a:normAutofit/>
          </a:bodyPr>
          <a:lstStyle/>
          <a:p>
            <a:pPr algn="just">
              <a:lnSpc>
                <a:spcPct val="100000"/>
              </a:lnSpc>
            </a:pPr>
            <a:r>
              <a:rPr lang="it-IT" dirty="0"/>
              <a:t>Un’altra ipotesi di conflitto di interessi (la più ampia) può presentarsi nei casi in cui il conferimento di una carica nelle pubbliche amministrazioni, negli enti pubblici e negli enti di diritto privato regolati, finanziati e in controllo pubblico </a:t>
            </a:r>
            <a:r>
              <a:rPr lang="it-IT" b="1" dirty="0"/>
              <a:t>sia formalmente in linea con le disposizioni del </a:t>
            </a:r>
            <a:r>
              <a:rPr lang="it-IT" dirty="0">
                <a:hlinkClick r:id="rId2"/>
              </a:rPr>
              <a:t>d.lgs. n. 39/2013 </a:t>
            </a:r>
            <a:r>
              <a:rPr lang="it-IT" dirty="0"/>
              <a:t>e </a:t>
            </a:r>
            <a:r>
              <a:rPr lang="it-IT" b="1" dirty="0"/>
              <a:t>tuttavia configuri una situazione di conflitto di interessi </a:t>
            </a:r>
            <a:r>
              <a:rPr lang="it-IT" dirty="0"/>
              <a:t>non limitata a una tipologia di atti o procedimenti, ma </a:t>
            </a:r>
            <a:r>
              <a:rPr lang="it-IT" b="1" dirty="0"/>
              <a:t>generalizzata e permanente, cd. strutturale</a:t>
            </a:r>
            <a:r>
              <a:rPr lang="it-IT" dirty="0"/>
              <a:t>, in relazione alle posizioni ricoperte e alle funzioni attribuite. In altri termini, l’imparzialità nell’espletamento dell’attività amministrativa potrebbe essere pregiudicata in modo sistematico da </a:t>
            </a:r>
            <a:r>
              <a:rPr lang="it-IT" b="1" dirty="0"/>
              <a:t>interessi personali o professionali </a:t>
            </a:r>
            <a:r>
              <a:rPr lang="it-IT" dirty="0"/>
              <a:t>derivanti dall’assunzione di un incarico, pur compatibile ai sensi del d.lgs. 39/2013. </a:t>
            </a:r>
          </a:p>
          <a:p>
            <a:pPr algn="just">
              <a:lnSpc>
                <a:spcPct val="100000"/>
              </a:lnSpc>
            </a:pPr>
            <a:r>
              <a:rPr lang="it-IT" i="1" dirty="0"/>
              <a:t>Vulnus</a:t>
            </a:r>
            <a:r>
              <a:rPr lang="it-IT" dirty="0"/>
              <a:t>: </a:t>
            </a:r>
            <a:r>
              <a:rPr lang="it-IT" u="sng" dirty="0"/>
              <a:t>come si possono evitare situazioni così generiche in «piccoli contesti»: quali Comuni sotto i 5.000 abitanti?</a:t>
            </a:r>
          </a:p>
        </p:txBody>
      </p:sp>
    </p:spTree>
    <p:extLst>
      <p:ext uri="{BB962C8B-B14F-4D97-AF65-F5344CB8AC3E}">
        <p14:creationId xmlns:p14="http://schemas.microsoft.com/office/powerpoint/2010/main" val="25268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58776" y="1914578"/>
            <a:ext cx="8874447" cy="4247317"/>
          </a:xfrm>
          <a:prstGeom prst="rect">
            <a:avLst/>
          </a:prstGeom>
          <a:noFill/>
        </p:spPr>
        <p:txBody>
          <a:bodyPr wrap="square" rtlCol="0">
            <a:spAutoFit/>
          </a:bodyPr>
          <a:lstStyle/>
          <a:p>
            <a:pPr algn="just"/>
            <a:r>
              <a:rPr lang="it-IT" i="1" dirty="0"/>
              <a:t>Integra l'ipotesi criminosa di cui all'art. 316 ter c.p. … </a:t>
            </a:r>
            <a:r>
              <a:rPr lang="it-IT" b="1" i="1" dirty="0"/>
              <a:t>la condotta del consigliere regionale che, comunicando all'ente di appartenenza una falsa residenza (da intendersi in senso effettivo e non meramente anagrafico), si procura indebiti rimborsi per l'utilizzo del mezzo proprio nel raggiungimento della sede dell'ente territoriale […]</a:t>
            </a:r>
            <a:endParaRPr lang="it-IT" b="1" dirty="0"/>
          </a:p>
          <a:p>
            <a:pPr algn="just"/>
            <a:r>
              <a:rPr lang="it-IT" i="1" dirty="0"/>
              <a:t>Il delitto di cui all'art. 316 ter c.p. è configurabile anche nel caso di indebita erogazione delle indennità chilometriche previste in favore dei consiglieri regionali per l'utilizzo del mezzo proprio nella tratta pari alla distanza tra il luogo di residenza e quello di esercizio del mandato.</a:t>
            </a:r>
            <a:endParaRPr lang="it-IT" dirty="0"/>
          </a:p>
          <a:p>
            <a:pPr algn="just"/>
            <a:r>
              <a:rPr lang="it-IT" i="1" dirty="0"/>
              <a:t>Le indennità elargite dalla Regione, tramite il meccanismo del rimborso, in favore dei propri consiglieri, per le spese di trasporto da questi sostenute per il raggiungimento del luogo di esercizio del mandato, rientrano, ove indebitamente percepite, tra i contributi assoggettati alla previsione di cui all'articolo 316-ter c.p.: si tratta, infatti, di erogazioni finalizzate a sollevare, sia pure parzialmente, il richiedente nello svolgimento della propria attività […].</a:t>
            </a:r>
            <a:r>
              <a:rPr lang="en-GB" dirty="0"/>
              <a:t> [</a:t>
            </a:r>
            <a:r>
              <a:rPr lang="en-GB" dirty="0" err="1"/>
              <a:t>Indebita</a:t>
            </a:r>
            <a:r>
              <a:rPr lang="en-GB" dirty="0"/>
              <a:t> </a:t>
            </a:r>
            <a:r>
              <a:rPr lang="en-GB" dirty="0" err="1"/>
              <a:t>percezione</a:t>
            </a:r>
            <a:r>
              <a:rPr lang="en-GB" dirty="0"/>
              <a:t> </a:t>
            </a:r>
            <a:r>
              <a:rPr lang="en-GB" dirty="0" err="1"/>
              <a:t>delle</a:t>
            </a:r>
            <a:r>
              <a:rPr lang="en-GB" dirty="0"/>
              <a:t> </a:t>
            </a:r>
            <a:r>
              <a:rPr lang="en-GB" dirty="0" err="1"/>
              <a:t>erogazioni</a:t>
            </a:r>
            <a:r>
              <a:rPr lang="en-GB" dirty="0"/>
              <a:t> a </a:t>
            </a:r>
            <a:r>
              <a:rPr lang="en-GB" dirty="0" err="1"/>
              <a:t>danno</a:t>
            </a:r>
            <a:r>
              <a:rPr lang="en-GB" dirty="0"/>
              <a:t> </a:t>
            </a:r>
            <a:r>
              <a:rPr lang="en-GB" dirty="0" err="1"/>
              <a:t>dello</a:t>
            </a:r>
            <a:r>
              <a:rPr lang="en-GB" dirty="0"/>
              <a:t> </a:t>
            </a:r>
            <a:r>
              <a:rPr lang="en-GB" dirty="0" err="1"/>
              <a:t>Stato</a:t>
            </a:r>
            <a:r>
              <a:rPr lang="en-GB" dirty="0"/>
              <a:t> -</a:t>
            </a:r>
            <a:r>
              <a:rPr lang="it-IT" b="1" dirty="0">
                <a:solidFill>
                  <a:srgbClr val="000090"/>
                </a:solidFill>
              </a:rPr>
              <a:t>Cassazione penale, sez. VI, 13/11/2015,  n. 50255</a:t>
            </a:r>
            <a:r>
              <a:rPr lang="en-GB" dirty="0"/>
              <a:t>]</a:t>
            </a:r>
            <a:endParaRPr lang="it-IT" dirty="0"/>
          </a:p>
        </p:txBody>
      </p:sp>
    </p:spTree>
    <p:extLst>
      <p:ext uri="{BB962C8B-B14F-4D97-AF65-F5344CB8AC3E}">
        <p14:creationId xmlns:p14="http://schemas.microsoft.com/office/powerpoint/2010/main" val="1750069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40230" y="1779687"/>
            <a:ext cx="10435770" cy="4524315"/>
          </a:xfrm>
          <a:prstGeom prst="rect">
            <a:avLst/>
          </a:prstGeom>
          <a:noFill/>
        </p:spPr>
        <p:txBody>
          <a:bodyPr wrap="square" rtlCol="0">
            <a:spAutoFit/>
          </a:bodyPr>
          <a:lstStyle/>
          <a:p>
            <a:pPr algn="just"/>
            <a:r>
              <a:rPr lang="it-IT" i="1" dirty="0"/>
              <a:t>I reati di concussione erano stati contestati ai predetti, in concorso tra loro, per fatti commessi nell'esercizio della attività svolta dal G. e dal C., il primo quale funzionario (e quindi pubblico ufficiale) del servizio decentrato Agricoltura della Regione … con compiti di tecnico accertatore e collaudatore delle pratiche di finanziamento delle opere di miglioramento fondiario con fondi stanziati dalla CEE, e il secondo quale geometra libero professionista che provvedeva, per conto di privati, a predisporre le richieste di finanziamento e della relativa documentazione, concorrente nel reato proprio. Più precisamente, il G. e il C., </a:t>
            </a:r>
            <a:r>
              <a:rPr lang="it-IT" b="1" i="1" dirty="0"/>
              <a:t>in concorso tra loro, il primo abusando della sua qualità e dei suoi poteri</a:t>
            </a:r>
            <a:r>
              <a:rPr lang="it-IT" i="1" dirty="0"/>
              <a:t>, inducevano B.A. e il coniuge F.R. a dar loro, rispettivamente, un compenso di tot per ottenere la corresponsione di contributi richiesti agli uffici regionali, previsti da una legge della Regione...</a:t>
            </a:r>
            <a:r>
              <a:rPr lang="it-IT" dirty="0"/>
              <a:t> </a:t>
            </a:r>
          </a:p>
          <a:p>
            <a:pPr algn="just"/>
            <a:r>
              <a:rPr lang="it-IT" i="1" dirty="0"/>
              <a:t>In particolare, dopo la presentazione della domanda di finanziamento, il G. richiedeva alle persone offese le somme al fine di far procedere la pratica di erogazione, e il C. supportava la richiesta del pubblico ufficiale e agevolava la consegna delle somme al G.: </a:t>
            </a:r>
            <a:r>
              <a:rPr lang="it-IT" b="1" i="1" dirty="0"/>
              <a:t>entrambi sfruttando la complessità della normativa di settore e la notorietà del fatto che per ottenere tali fondi era necessario sostenere la richiesta con dazione di somme ai funzionari incaricati. I coimputati inducevano in tal modo le vittime a consegnare le somme indebite per paura che altrimenti la pratica non sarebbe stata evasa tempestivamente.</a:t>
            </a:r>
            <a:r>
              <a:rPr lang="it-IT" i="1" dirty="0"/>
              <a:t>[…] </a:t>
            </a:r>
            <a:r>
              <a:rPr lang="it-IT" dirty="0"/>
              <a:t>[Concussione</a:t>
            </a:r>
            <a:r>
              <a:rPr lang="it-IT" i="1" dirty="0"/>
              <a:t> </a:t>
            </a:r>
            <a:r>
              <a:rPr lang="it-IT" b="1" dirty="0">
                <a:solidFill>
                  <a:srgbClr val="0000FF"/>
                </a:solidFill>
              </a:rPr>
              <a:t>Cassazione penale, sez. VI, 13/03/2009 n. 26149</a:t>
            </a:r>
            <a:endParaRPr lang="it-IT" dirty="0"/>
          </a:p>
        </p:txBody>
      </p:sp>
    </p:spTree>
    <p:extLst>
      <p:ext uri="{BB962C8B-B14F-4D97-AF65-F5344CB8AC3E}">
        <p14:creationId xmlns:p14="http://schemas.microsoft.com/office/powerpoint/2010/main" val="29190414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58776" y="1914578"/>
            <a:ext cx="8874447" cy="2031325"/>
          </a:xfrm>
          <a:prstGeom prst="rect">
            <a:avLst/>
          </a:prstGeom>
          <a:noFill/>
        </p:spPr>
        <p:txBody>
          <a:bodyPr wrap="square" rtlCol="0">
            <a:spAutoFit/>
          </a:bodyPr>
          <a:lstStyle/>
          <a:p>
            <a:pPr algn="just"/>
            <a:r>
              <a:rPr lang="it-IT" i="1" dirty="0"/>
              <a:t>“</a:t>
            </a:r>
            <a:r>
              <a:rPr lang="it-IT" b="1" i="1" dirty="0"/>
              <a:t>Ogni spesa di un pubblico amministratore o di un pubblico dipendente, in quanto comportante un esborso di denaro pubblico, deve essere documentata in modo pertinente</a:t>
            </a:r>
            <a:r>
              <a:rPr lang="it-IT" i="1" dirty="0"/>
              <a:t> al fine di consentire un doveroso controllo, formale e sostanziale, sulla rispondenza ai fini istituzionali. Non vale ad integrare una “regolare” documentazione la mera produzione di un giustificativo di spesa, che rappresenta un mero dato neutro comprovante solo un fatto storico (ovvero il fatto che sia stata effettuata una spesa) ma non il controllo sulla pertinenza a fini istituzionali.</a:t>
            </a:r>
            <a:r>
              <a:rPr lang="it-IT" dirty="0"/>
              <a:t> [</a:t>
            </a:r>
            <a:r>
              <a:rPr lang="it-IT" b="1" dirty="0">
                <a:solidFill>
                  <a:srgbClr val="008000"/>
                </a:solidFill>
              </a:rPr>
              <a:t>Corte Conti reg., (…), sez. </a:t>
            </a:r>
            <a:r>
              <a:rPr lang="it-IT" b="1" dirty="0" err="1">
                <a:solidFill>
                  <a:srgbClr val="008000"/>
                </a:solidFill>
              </a:rPr>
              <a:t>giurisd</a:t>
            </a:r>
            <a:r>
              <a:rPr lang="it-IT" b="1" dirty="0">
                <a:solidFill>
                  <a:srgbClr val="008000"/>
                </a:solidFill>
              </a:rPr>
              <a:t>., 28/07/2014,  n. 163</a:t>
            </a:r>
            <a:r>
              <a:rPr lang="it-IT" dirty="0"/>
              <a:t>]</a:t>
            </a:r>
            <a:endParaRPr lang="en-GB" dirty="0"/>
          </a:p>
        </p:txBody>
      </p:sp>
    </p:spTree>
    <p:extLst>
      <p:ext uri="{BB962C8B-B14F-4D97-AF65-F5344CB8AC3E}">
        <p14:creationId xmlns:p14="http://schemas.microsoft.com/office/powerpoint/2010/main" val="57588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04F34B89-C475-44C7-B4DA-544330C76084}"/>
              </a:ext>
            </a:extLst>
          </p:cNvPr>
          <p:cNvSpPr txBox="1">
            <a:spLocks/>
          </p:cNvSpPr>
          <p:nvPr/>
        </p:nvSpPr>
        <p:spPr>
          <a:xfrm>
            <a:off x="715617" y="595871"/>
            <a:ext cx="10440063" cy="74845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t-IT" sz="3600" dirty="0"/>
              <a:t>Il </a:t>
            </a:r>
            <a:r>
              <a:rPr lang="it-IT" sz="3600" dirty="0" err="1"/>
              <a:t>d.lgs</a:t>
            </a:r>
            <a:r>
              <a:rPr lang="it-IT" sz="3600" dirty="0"/>
              <a:t> 39/2013 – </a:t>
            </a:r>
            <a:r>
              <a:rPr lang="it-IT" sz="3600" dirty="0" err="1"/>
              <a:t>Inconferibilità</a:t>
            </a:r>
            <a:r>
              <a:rPr lang="it-IT" sz="3600" dirty="0"/>
              <a:t> e incompatibilità</a:t>
            </a:r>
          </a:p>
        </p:txBody>
      </p:sp>
      <p:sp>
        <p:nvSpPr>
          <p:cNvPr id="5" name="Segnaposto contenuto 4">
            <a:extLst>
              <a:ext uri="{FF2B5EF4-FFF2-40B4-BE49-F238E27FC236}">
                <a16:creationId xmlns:a16="http://schemas.microsoft.com/office/drawing/2014/main" id="{EA5C7F11-F3D1-43B4-9B94-21152E423540}"/>
              </a:ext>
            </a:extLst>
          </p:cNvPr>
          <p:cNvSpPr>
            <a:spLocks noGrp="1"/>
          </p:cNvSpPr>
          <p:nvPr>
            <p:ph idx="1"/>
          </p:nvPr>
        </p:nvSpPr>
        <p:spPr/>
        <p:txBody>
          <a:bodyPr/>
          <a:lstStyle/>
          <a:p>
            <a:endParaRPr lang="it-IT" dirty="0"/>
          </a:p>
          <a:p>
            <a:endParaRPr lang="it-IT" dirty="0"/>
          </a:p>
          <a:p>
            <a:endParaRPr lang="it-IT" dirty="0"/>
          </a:p>
          <a:p>
            <a:endParaRPr lang="it-IT" dirty="0"/>
          </a:p>
          <a:p>
            <a:endParaRPr lang="it-IT" dirty="0"/>
          </a:p>
          <a:p>
            <a:endParaRPr lang="it-IT" dirty="0"/>
          </a:p>
        </p:txBody>
      </p:sp>
      <p:sp>
        <p:nvSpPr>
          <p:cNvPr id="6" name="Rettangolo con angoli arrotondati 5">
            <a:extLst>
              <a:ext uri="{FF2B5EF4-FFF2-40B4-BE49-F238E27FC236}">
                <a16:creationId xmlns:a16="http://schemas.microsoft.com/office/drawing/2014/main" id="{67300EE4-C5F8-4479-950C-AC94E7595D97}"/>
              </a:ext>
            </a:extLst>
          </p:cNvPr>
          <p:cNvSpPr/>
          <p:nvPr/>
        </p:nvSpPr>
        <p:spPr>
          <a:xfrm>
            <a:off x="1603948" y="2248525"/>
            <a:ext cx="2263514" cy="73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INCONFERIBILITA’</a:t>
            </a:r>
          </a:p>
        </p:txBody>
      </p:sp>
      <p:sp>
        <p:nvSpPr>
          <p:cNvPr id="10" name="Rettangolo con angoli arrotondati 9">
            <a:extLst>
              <a:ext uri="{FF2B5EF4-FFF2-40B4-BE49-F238E27FC236}">
                <a16:creationId xmlns:a16="http://schemas.microsoft.com/office/drawing/2014/main" id="{8F8622D4-040A-494A-8EDD-1B1EE2019898}"/>
              </a:ext>
            </a:extLst>
          </p:cNvPr>
          <p:cNvSpPr/>
          <p:nvPr/>
        </p:nvSpPr>
        <p:spPr>
          <a:xfrm>
            <a:off x="1603948" y="4559509"/>
            <a:ext cx="2263514" cy="73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INCOMPATIBILITA’</a:t>
            </a:r>
          </a:p>
        </p:txBody>
      </p:sp>
      <p:sp>
        <p:nvSpPr>
          <p:cNvPr id="11" name="Rettangolo con angoli arrotondati 10">
            <a:extLst>
              <a:ext uri="{FF2B5EF4-FFF2-40B4-BE49-F238E27FC236}">
                <a16:creationId xmlns:a16="http://schemas.microsoft.com/office/drawing/2014/main" id="{93E61BAE-4681-4B1E-9CDB-48F13415B6F2}"/>
              </a:ext>
            </a:extLst>
          </p:cNvPr>
          <p:cNvSpPr/>
          <p:nvPr/>
        </p:nvSpPr>
        <p:spPr>
          <a:xfrm>
            <a:off x="4585150" y="2038029"/>
            <a:ext cx="7077198" cy="11555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sz="1400" dirty="0">
                <a:solidFill>
                  <a:srgbClr val="C00000"/>
                </a:solidFill>
              </a:rPr>
              <a:t>Art. 3 - condanna per reati contro la pubblica amministrazione</a:t>
            </a:r>
          </a:p>
          <a:p>
            <a:pPr marL="285750" indent="-285750">
              <a:buFont typeface="Arial" panose="020B0604020202020204" pitchFamily="34" charset="0"/>
              <a:buChar char="•"/>
            </a:pPr>
            <a:r>
              <a:rPr lang="it-IT" sz="1400" dirty="0">
                <a:solidFill>
                  <a:srgbClr val="C00000"/>
                </a:solidFill>
              </a:rPr>
              <a:t>Art. 4, 5 - </a:t>
            </a:r>
            <a:r>
              <a:rPr lang="it-IT" sz="1400" dirty="0" err="1">
                <a:solidFill>
                  <a:srgbClr val="C00000"/>
                </a:solidFill>
              </a:rPr>
              <a:t>Inconferibilità</a:t>
            </a:r>
            <a:r>
              <a:rPr lang="it-IT" sz="1400" dirty="0">
                <a:solidFill>
                  <a:srgbClr val="C00000"/>
                </a:solidFill>
              </a:rPr>
              <a:t> di incarichi a soggetti provenienti da enti di diritto privato regolati o finanziati dalle pubbliche amministrazioni</a:t>
            </a:r>
          </a:p>
          <a:p>
            <a:pPr marL="285750" indent="-285750">
              <a:buFont typeface="Arial" panose="020B0604020202020204" pitchFamily="34" charset="0"/>
              <a:buChar char="•"/>
            </a:pPr>
            <a:r>
              <a:rPr lang="it-IT" sz="1400" dirty="0">
                <a:solidFill>
                  <a:srgbClr val="C00000"/>
                </a:solidFill>
              </a:rPr>
              <a:t>Art. 6,7, 8 - </a:t>
            </a:r>
            <a:r>
              <a:rPr lang="it-IT" sz="1400" dirty="0" err="1">
                <a:solidFill>
                  <a:srgbClr val="C00000"/>
                </a:solidFill>
              </a:rPr>
              <a:t>Inconferibilità</a:t>
            </a:r>
            <a:r>
              <a:rPr lang="it-IT" sz="1400" dirty="0">
                <a:solidFill>
                  <a:srgbClr val="C00000"/>
                </a:solidFill>
              </a:rPr>
              <a:t> di incarichi a componenti di organi di indirizzo politico</a:t>
            </a:r>
          </a:p>
          <a:p>
            <a:pPr marL="285750" indent="-285750">
              <a:buFont typeface="Arial" panose="020B0604020202020204" pitchFamily="34" charset="0"/>
              <a:buChar char="•"/>
            </a:pPr>
            <a:endParaRPr lang="it-IT" sz="1400" dirty="0">
              <a:solidFill>
                <a:srgbClr val="C00000"/>
              </a:solidFill>
            </a:endParaRPr>
          </a:p>
        </p:txBody>
      </p:sp>
      <p:sp>
        <p:nvSpPr>
          <p:cNvPr id="14" name="Freccia a destra 13">
            <a:extLst>
              <a:ext uri="{FF2B5EF4-FFF2-40B4-BE49-F238E27FC236}">
                <a16:creationId xmlns:a16="http://schemas.microsoft.com/office/drawing/2014/main" id="{5C48E84F-C1E6-4158-AD53-FC0220B7D186}"/>
              </a:ext>
            </a:extLst>
          </p:cNvPr>
          <p:cNvSpPr/>
          <p:nvPr/>
        </p:nvSpPr>
        <p:spPr>
          <a:xfrm>
            <a:off x="3972988" y="2526369"/>
            <a:ext cx="506636" cy="17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con angoli arrotondati 14">
            <a:extLst>
              <a:ext uri="{FF2B5EF4-FFF2-40B4-BE49-F238E27FC236}">
                <a16:creationId xmlns:a16="http://schemas.microsoft.com/office/drawing/2014/main" id="{66934160-AC12-489B-A373-FCC346D1C4F3}"/>
              </a:ext>
            </a:extLst>
          </p:cNvPr>
          <p:cNvSpPr/>
          <p:nvPr/>
        </p:nvSpPr>
        <p:spPr>
          <a:xfrm>
            <a:off x="4585150" y="4362297"/>
            <a:ext cx="7077198" cy="112893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sz="1400" dirty="0">
                <a:solidFill>
                  <a:srgbClr val="C00000"/>
                </a:solidFill>
              </a:rPr>
              <a:t>Art. 9, 10  - Incompatibilità tra incarichi nelle P.A. e negli enti privati in controllo pubblico e cariche in enti di diritto privato regolati o finanziati dalle P.A. / attività professionale</a:t>
            </a:r>
          </a:p>
          <a:p>
            <a:pPr marL="285750" indent="-285750">
              <a:buFont typeface="Arial" panose="020B0604020202020204" pitchFamily="34" charset="0"/>
              <a:buChar char="•"/>
            </a:pPr>
            <a:r>
              <a:rPr lang="it-IT" sz="1400" dirty="0">
                <a:solidFill>
                  <a:srgbClr val="C00000"/>
                </a:solidFill>
              </a:rPr>
              <a:t>Art. 11,12,13,14  - Incompatibilità tra incarichi nelle P.A. e negli enti privati in controllo pubblico e cariche di componenti di organi di indirizzo politico</a:t>
            </a:r>
          </a:p>
          <a:p>
            <a:pPr marL="285750" indent="-285750">
              <a:buFont typeface="Arial" panose="020B0604020202020204" pitchFamily="34" charset="0"/>
              <a:buChar char="•"/>
            </a:pPr>
            <a:endParaRPr lang="it-IT" sz="1400" dirty="0">
              <a:solidFill>
                <a:srgbClr val="C00000"/>
              </a:solidFill>
            </a:endParaRPr>
          </a:p>
        </p:txBody>
      </p:sp>
      <p:sp>
        <p:nvSpPr>
          <p:cNvPr id="16" name="Freccia a destra 15">
            <a:extLst>
              <a:ext uri="{FF2B5EF4-FFF2-40B4-BE49-F238E27FC236}">
                <a16:creationId xmlns:a16="http://schemas.microsoft.com/office/drawing/2014/main" id="{65ECB81A-1201-44FD-AE75-FD7D504B66D4}"/>
              </a:ext>
            </a:extLst>
          </p:cNvPr>
          <p:cNvSpPr/>
          <p:nvPr/>
        </p:nvSpPr>
        <p:spPr>
          <a:xfrm>
            <a:off x="3972988" y="4837353"/>
            <a:ext cx="506636" cy="17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251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129750-FA43-40A6-A543-DBF033F73D21}"/>
              </a:ext>
            </a:extLst>
          </p:cNvPr>
          <p:cNvSpPr>
            <a:spLocks noGrp="1"/>
          </p:cNvSpPr>
          <p:nvPr>
            <p:ph type="title"/>
          </p:nvPr>
        </p:nvSpPr>
        <p:spPr>
          <a:xfrm>
            <a:off x="715617" y="595871"/>
            <a:ext cx="10440063" cy="748454"/>
          </a:xfrm>
        </p:spPr>
        <p:txBody>
          <a:bodyPr>
            <a:normAutofit fontScale="90000"/>
          </a:bodyPr>
          <a:lstStyle/>
          <a:p>
            <a:pPr algn="ctr"/>
            <a:r>
              <a:rPr lang="it-IT" sz="3600" dirty="0"/>
              <a:t>La disciplina del conflitto di interessi – </a:t>
            </a:r>
            <a:r>
              <a:rPr lang="it-IT" sz="3600" dirty="0" err="1"/>
              <a:t>inconferibilità</a:t>
            </a:r>
            <a:r>
              <a:rPr lang="it-IT" sz="3600" dirty="0"/>
              <a:t> e incompatibilità</a:t>
            </a:r>
          </a:p>
        </p:txBody>
      </p:sp>
      <p:sp>
        <p:nvSpPr>
          <p:cNvPr id="4" name="CasellaDiTesto 3">
            <a:extLst>
              <a:ext uri="{FF2B5EF4-FFF2-40B4-BE49-F238E27FC236}">
                <a16:creationId xmlns:a16="http://schemas.microsoft.com/office/drawing/2014/main" id="{3F60DA49-8068-4C49-9EEB-42C7C6520B07}"/>
              </a:ext>
            </a:extLst>
          </p:cNvPr>
          <p:cNvSpPr txBox="1"/>
          <p:nvPr/>
        </p:nvSpPr>
        <p:spPr>
          <a:xfrm>
            <a:off x="5181600" y="5989101"/>
            <a:ext cx="6400800" cy="307777"/>
          </a:xfrm>
          <a:prstGeom prst="rect">
            <a:avLst/>
          </a:prstGeom>
          <a:noFill/>
        </p:spPr>
        <p:txBody>
          <a:bodyPr wrap="square" rtlCol="0">
            <a:spAutoFit/>
          </a:bodyPr>
          <a:lstStyle/>
          <a:p>
            <a:r>
              <a:rPr lang="it-IT" sz="1400" i="1" dirty="0"/>
              <a:t>Fonte: ANAC, Autorità Nazionale Anticorruzione </a:t>
            </a:r>
            <a:r>
              <a:rPr lang="it-IT" sz="1400" i="1" dirty="0" err="1"/>
              <a:t>Working</a:t>
            </a:r>
            <a:r>
              <a:rPr lang="it-IT" sz="1400" i="1" dirty="0"/>
              <a:t> Paper, 3 - 2020</a:t>
            </a:r>
          </a:p>
        </p:txBody>
      </p:sp>
      <p:sp>
        <p:nvSpPr>
          <p:cNvPr id="6" name="Segnaposto contenuto 5">
            <a:extLst>
              <a:ext uri="{FF2B5EF4-FFF2-40B4-BE49-F238E27FC236}">
                <a16:creationId xmlns:a16="http://schemas.microsoft.com/office/drawing/2014/main" id="{74D3303F-4EB5-46A6-81DC-D87E2669BD0D}"/>
              </a:ext>
            </a:extLst>
          </p:cNvPr>
          <p:cNvSpPr>
            <a:spLocks noGrp="1"/>
          </p:cNvSpPr>
          <p:nvPr>
            <p:ph idx="1"/>
          </p:nvPr>
        </p:nvSpPr>
        <p:spPr/>
        <p:txBody>
          <a:bodyPr/>
          <a:lstStyle/>
          <a:p>
            <a:pPr algn="ctr"/>
            <a:r>
              <a:rPr lang="it-IT" dirty="0"/>
              <a:t>LE NORME FONDAMENTALI</a:t>
            </a:r>
          </a:p>
        </p:txBody>
      </p:sp>
      <p:sp>
        <p:nvSpPr>
          <p:cNvPr id="8" name="Elaborazione alternativa 7">
            <a:extLst>
              <a:ext uri="{FF2B5EF4-FFF2-40B4-BE49-F238E27FC236}">
                <a16:creationId xmlns:a16="http://schemas.microsoft.com/office/drawing/2014/main" id="{768AD9C1-F81B-4D56-8766-8D5816AC86EA}"/>
              </a:ext>
            </a:extLst>
          </p:cNvPr>
          <p:cNvSpPr/>
          <p:nvPr/>
        </p:nvSpPr>
        <p:spPr>
          <a:xfrm>
            <a:off x="1097280" y="2407626"/>
            <a:ext cx="2663687" cy="887896"/>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D.LGS N. 39/2013</a:t>
            </a:r>
          </a:p>
        </p:txBody>
      </p:sp>
      <p:sp>
        <p:nvSpPr>
          <p:cNvPr id="9" name="Elaborazione alternativa 8">
            <a:extLst>
              <a:ext uri="{FF2B5EF4-FFF2-40B4-BE49-F238E27FC236}">
                <a16:creationId xmlns:a16="http://schemas.microsoft.com/office/drawing/2014/main" id="{9F79D6E6-A984-4FC3-8037-6F31550BC837}"/>
              </a:ext>
            </a:extLst>
          </p:cNvPr>
          <p:cNvSpPr/>
          <p:nvPr/>
        </p:nvSpPr>
        <p:spPr>
          <a:xfrm>
            <a:off x="1036320" y="3857414"/>
            <a:ext cx="2663687" cy="887896"/>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 241/90 – art 6bis</a:t>
            </a:r>
          </a:p>
        </p:txBody>
      </p:sp>
      <p:sp>
        <p:nvSpPr>
          <p:cNvPr id="10" name="Elaborazione alternativa 9">
            <a:extLst>
              <a:ext uri="{FF2B5EF4-FFF2-40B4-BE49-F238E27FC236}">
                <a16:creationId xmlns:a16="http://schemas.microsoft.com/office/drawing/2014/main" id="{3F2245C5-90C1-47F9-954F-487357A4539F}"/>
              </a:ext>
            </a:extLst>
          </p:cNvPr>
          <p:cNvSpPr/>
          <p:nvPr/>
        </p:nvSpPr>
        <p:spPr>
          <a:xfrm>
            <a:off x="4794636" y="3843679"/>
            <a:ext cx="2663687" cy="887896"/>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D.Lgs</a:t>
            </a:r>
            <a:r>
              <a:rPr lang="it-IT" dirty="0"/>
              <a:t> 267/00</a:t>
            </a:r>
          </a:p>
        </p:txBody>
      </p:sp>
      <p:sp>
        <p:nvSpPr>
          <p:cNvPr id="11" name="Elaborazione alternativa 10">
            <a:extLst>
              <a:ext uri="{FF2B5EF4-FFF2-40B4-BE49-F238E27FC236}">
                <a16:creationId xmlns:a16="http://schemas.microsoft.com/office/drawing/2014/main" id="{76BCA09E-5FED-4DFC-8FE3-AE8D0D527D84}"/>
              </a:ext>
            </a:extLst>
          </p:cNvPr>
          <p:cNvSpPr/>
          <p:nvPr/>
        </p:nvSpPr>
        <p:spPr>
          <a:xfrm>
            <a:off x="8491993" y="3857414"/>
            <a:ext cx="2663687" cy="887896"/>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D.Lgs</a:t>
            </a:r>
            <a:r>
              <a:rPr lang="it-IT" dirty="0"/>
              <a:t> 175/2016</a:t>
            </a:r>
          </a:p>
        </p:txBody>
      </p:sp>
      <p:sp>
        <p:nvSpPr>
          <p:cNvPr id="12" name="Elaborazione alternativa 11">
            <a:extLst>
              <a:ext uri="{FF2B5EF4-FFF2-40B4-BE49-F238E27FC236}">
                <a16:creationId xmlns:a16="http://schemas.microsoft.com/office/drawing/2014/main" id="{DDF9C24D-CFE3-4D9B-9A25-43A798A363D8}"/>
              </a:ext>
            </a:extLst>
          </p:cNvPr>
          <p:cNvSpPr/>
          <p:nvPr/>
        </p:nvSpPr>
        <p:spPr>
          <a:xfrm>
            <a:off x="4764156" y="2407626"/>
            <a:ext cx="2663687" cy="887896"/>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DPR n. 62/2013</a:t>
            </a:r>
          </a:p>
        </p:txBody>
      </p:sp>
      <p:sp>
        <p:nvSpPr>
          <p:cNvPr id="13" name="Elaborazione alternativa 12">
            <a:extLst>
              <a:ext uri="{FF2B5EF4-FFF2-40B4-BE49-F238E27FC236}">
                <a16:creationId xmlns:a16="http://schemas.microsoft.com/office/drawing/2014/main" id="{A6FFD8C1-82CF-422B-94E3-BAE4D861893C}"/>
              </a:ext>
            </a:extLst>
          </p:cNvPr>
          <p:cNvSpPr/>
          <p:nvPr/>
        </p:nvSpPr>
        <p:spPr>
          <a:xfrm>
            <a:off x="8382000" y="2407626"/>
            <a:ext cx="2663687" cy="887896"/>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Delibera ANAC 122/2020</a:t>
            </a:r>
          </a:p>
        </p:txBody>
      </p:sp>
    </p:spTree>
    <p:extLst>
      <p:ext uri="{BB962C8B-B14F-4D97-AF65-F5344CB8AC3E}">
        <p14:creationId xmlns:p14="http://schemas.microsoft.com/office/powerpoint/2010/main" val="3213722537"/>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8342</Words>
  <Application>Microsoft Office PowerPoint</Application>
  <PresentationFormat>Widescreen</PresentationFormat>
  <Paragraphs>458</Paragraphs>
  <Slides>72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72</vt:i4>
      </vt:variant>
    </vt:vector>
  </HeadingPairs>
  <TitlesOfParts>
    <vt:vector size="79" baseType="lpstr">
      <vt:lpstr>Arial</vt:lpstr>
      <vt:lpstr>Calibri</vt:lpstr>
      <vt:lpstr>Calibri Light</vt:lpstr>
      <vt:lpstr>Courier New</vt:lpstr>
      <vt:lpstr>Helvetica</vt:lpstr>
      <vt:lpstr>Wingdings</vt:lpstr>
      <vt:lpstr>Retrospettivo</vt:lpstr>
      <vt:lpstr>Il Sistema Anticorruzione nella PA</vt:lpstr>
      <vt:lpstr>La disciplina del conflitto di interessi - nozione</vt:lpstr>
      <vt:lpstr>La disciplina del conflitto di interessi - nozione</vt:lpstr>
      <vt:lpstr>Presentazione standard di PowerPoint</vt:lpstr>
      <vt:lpstr>La disciplina del conflitto di interessi – quadro normativo</vt:lpstr>
      <vt:lpstr>La disciplina del conflitto di interessi – quadro normativo</vt:lpstr>
      <vt:lpstr>La disciplina del conflitto di interessi – quadro normativo</vt:lpstr>
      <vt:lpstr>Presentazione standard di PowerPoint</vt:lpstr>
      <vt:lpstr>La disciplina del conflitto di interessi – inconferibilità e incompatibilità</vt:lpstr>
      <vt:lpstr>Presentazione standard di PowerPoint</vt:lpstr>
      <vt:lpstr>Evoluzione normativa</vt:lpstr>
      <vt:lpstr>Evoluzione normativa</vt:lpstr>
      <vt:lpstr>Presentazione standard di PowerPoint</vt:lpstr>
      <vt:lpstr>Evoluzione normativa</vt:lpstr>
      <vt:lpstr>Presentazione standard di PowerPoint</vt:lpstr>
      <vt:lpstr>Presentazione standard di PowerPoint</vt:lpstr>
      <vt:lpstr>Presentazione standard di PowerPoint</vt:lpstr>
      <vt:lpstr>Il Codice di comportamento</vt:lpstr>
      <vt:lpstr>Il Codice di comportamento</vt:lpstr>
      <vt:lpstr>Il Codice di comportamento</vt:lpstr>
      <vt:lpstr>Lo stato dell’arte</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PROFILI APPLICATIVI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Sistema Anticorruzione nella PA</dc:title>
  <dc:creator>Vincenzo Varchetta</dc:creator>
  <cp:lastModifiedBy>Vincenzo Varchetta</cp:lastModifiedBy>
  <cp:revision>8</cp:revision>
  <dcterms:created xsi:type="dcterms:W3CDTF">2020-09-27T16:06:44Z</dcterms:created>
  <dcterms:modified xsi:type="dcterms:W3CDTF">2020-09-27T20:28:56Z</dcterms:modified>
</cp:coreProperties>
</file>