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95" r:id="rId2"/>
    <p:sldId id="296" r:id="rId3"/>
    <p:sldId id="297" r:id="rId4"/>
    <p:sldId id="298" r:id="rId5"/>
  </p:sldIdLst>
  <p:sldSz cx="9144000" cy="6858000" type="screen4x3"/>
  <p:notesSz cx="6788150" cy="99234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64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notesViewPr>
    <p:cSldViewPr snapToGrid="0">
      <p:cViewPr varScale="1">
        <p:scale>
          <a:sx n="49" d="100"/>
          <a:sy n="49" d="100"/>
        </p:scale>
        <p:origin x="27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81FA1-DC99-4551-BBDF-5E0A3C344802}" type="datetimeFigureOut">
              <a:rPr lang="it-IT" smtClean="0"/>
              <a:t>15/04/2020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568EA-2D1E-407F-9EDB-95B2296D5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090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5047" y="0"/>
            <a:ext cx="2941532" cy="49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571F4-C7D6-4229-A441-9D637E5EA73F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8815" y="4775666"/>
            <a:ext cx="5430520" cy="3907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5568"/>
            <a:ext cx="2941532" cy="4978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5047" y="9425568"/>
            <a:ext cx="2941532" cy="4978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C6E3-5653-4BB3-9821-775D8B9EB32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6941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71513" y="808038"/>
            <a:ext cx="5384800" cy="4040187"/>
          </a:xfrm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BCC1B-8BC4-49B0-9CB4-7DB84E629DC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70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71513" y="808038"/>
            <a:ext cx="5384800" cy="4040187"/>
          </a:xfrm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dirty="0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BCC1B-8BC4-49B0-9CB4-7DB84E629DC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2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71513" y="808038"/>
            <a:ext cx="5384800" cy="4040187"/>
          </a:xfrm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dirty="0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BCC1B-8BC4-49B0-9CB4-7DB84E629D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26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71513" y="808038"/>
            <a:ext cx="5384800" cy="4040187"/>
          </a:xfrm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dirty="0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BCC1B-8BC4-49B0-9CB4-7DB84E629D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7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299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9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67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13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60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68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97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42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21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6622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4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DC23F-B51B-409E-83D5-E16DB14BE5B2}" type="datetimeFigureOut">
              <a:rPr lang="it-IT" smtClean="0"/>
              <a:pPr/>
              <a:t>15/04/2020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E4425-7F18-446B-B8AF-88137A1B8F8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1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su.costantini@governo.it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su.costantini@governo.it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su.costantini@governo.it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teresa.capecegaleota\Desktop\logo pc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48" y="94132"/>
            <a:ext cx="2661784" cy="92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eresa.capecegaleota\Desktop\logo SNA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977" y="206903"/>
            <a:ext cx="1607041" cy="62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 bwMode="auto">
          <a:xfrm>
            <a:off x="274093" y="1019175"/>
            <a:ext cx="8436925" cy="852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2000" b="1" dirty="0"/>
              <a:t>Associazionismo nelle aree interne e capacità di risposta alle </a:t>
            </a:r>
            <a:r>
              <a:rPr lang="it-IT" sz="2000" b="1" dirty="0" smtClean="0"/>
              <a:t>emergenze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2000" b="1" i="1" dirty="0" err="1" smtClean="0"/>
              <a:t>Webinar</a:t>
            </a:r>
            <a:r>
              <a:rPr lang="it-IT" sz="2000" b="1" i="1" dirty="0" smtClean="0"/>
              <a:t> - 16 aprile 2020 </a:t>
            </a:r>
            <a:endParaRPr lang="it-IT" sz="2000" b="1" i="1" dirty="0"/>
          </a:p>
          <a:p>
            <a:pPr marL="342900" indent="-342900" algn="ctr">
              <a:spcBef>
                <a:spcPct val="20000"/>
              </a:spcBef>
            </a:pPr>
            <a:r>
              <a:rPr lang="it-IT" sz="2800" b="1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41069" y="2167128"/>
            <a:ext cx="8386822" cy="3557052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it-IT" sz="1200" b="1" dirty="0" smtClean="0">
              <a:cs typeface="Calibri" pitchFamily="34" charset="0"/>
            </a:endParaRPr>
          </a:p>
          <a:p>
            <a:pPr marL="457200" indent="-457200" algn="just">
              <a:buAutoNum type="arabicParenR"/>
            </a:pPr>
            <a:r>
              <a:rPr lang="it-IT" dirty="0" smtClean="0"/>
              <a:t>Strategia nazionale per le aree interne, a che punto siamo?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2) </a:t>
            </a:r>
            <a:r>
              <a:rPr lang="it-IT" dirty="0" smtClean="0"/>
              <a:t>Le prospettive della Strategia all’interno del Piano per il Sud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3</a:t>
            </a:r>
            <a:r>
              <a:rPr lang="it-IT" dirty="0" smtClean="0"/>
              <a:t>) Alcune risposte all’emergenza nelle strategie di area</a:t>
            </a:r>
            <a:endParaRPr lang="it-IT" dirty="0"/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2650150" y="6315616"/>
            <a:ext cx="4174161" cy="325815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it-IT" sz="1200" b="1" dirty="0" smtClean="0">
                <a:cs typeface="Calibri" pitchFamily="34" charset="0"/>
              </a:rPr>
              <a:t>Dipartimento Politiche di Coesione – </a:t>
            </a:r>
            <a:r>
              <a:rPr lang="it-IT" sz="1200" b="1" dirty="0" smtClean="0">
                <a:cs typeface="Calibri" pitchFamily="34" charset="0"/>
                <a:hlinkClick r:id="rId5"/>
              </a:rPr>
              <a:t>su.costantini@governo.it</a:t>
            </a:r>
            <a:r>
              <a:rPr lang="it-IT" sz="1200" b="1" dirty="0" smtClean="0">
                <a:cs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453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teresa.capecegaleota\Desktop\logo pc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48" y="94132"/>
            <a:ext cx="2661784" cy="92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eresa.capecegaleota\Desktop\logo SNA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977" y="206903"/>
            <a:ext cx="1607041" cy="62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29" y="1115568"/>
            <a:ext cx="4259979" cy="5330952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5120641" y="1307592"/>
            <a:ext cx="3730752" cy="2999232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it-IT" sz="1200" b="1" dirty="0" smtClean="0">
              <a:cs typeface="Calibri" pitchFamily="34" charset="0"/>
            </a:endParaRPr>
          </a:p>
          <a:p>
            <a:pPr marL="0" indent="0" algn="just">
              <a:buNone/>
            </a:pPr>
            <a:r>
              <a:rPr lang="it-IT" b="1" dirty="0" smtClean="0"/>
              <a:t>52 Strategie </a:t>
            </a:r>
            <a:r>
              <a:rPr lang="it-IT" dirty="0" smtClean="0"/>
              <a:t>di Area approvate per un valore di 873 milioni di euro (di cui 190 milioni di euro da risorse nazionali)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b="1" smtClean="0"/>
              <a:t>25 </a:t>
            </a:r>
            <a:r>
              <a:rPr lang="it-IT" b="1" dirty="0" smtClean="0"/>
              <a:t>APQ </a:t>
            </a:r>
            <a:r>
              <a:rPr lang="it-IT" dirty="0" smtClean="0"/>
              <a:t>sottoscritti per un valore di circa 500 milioni di euro (di cui 101 milioni da risorse nazionali)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algn="ctr">
              <a:buFont typeface="Arial" panose="020B0604020202020204" pitchFamily="34" charset="0"/>
              <a:buNone/>
              <a:defRPr/>
            </a:pPr>
            <a:endParaRPr lang="it-IT" sz="2400" b="1" dirty="0" smtClean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650150" y="6446520"/>
            <a:ext cx="4174161" cy="325815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it-IT" sz="1200" b="1" dirty="0" smtClean="0">
                <a:cs typeface="Calibri" pitchFamily="34" charset="0"/>
              </a:rPr>
              <a:t>Dipartimento Politiche di Coesione – </a:t>
            </a:r>
            <a:r>
              <a:rPr lang="it-IT" sz="1200" b="1" dirty="0" smtClean="0">
                <a:cs typeface="Calibri" pitchFamily="34" charset="0"/>
                <a:hlinkClick r:id="rId6"/>
              </a:rPr>
              <a:t>su.costantini@governo.it</a:t>
            </a:r>
            <a:r>
              <a:rPr lang="it-IT" sz="1200" b="1" dirty="0" smtClean="0">
                <a:cs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072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teresa.capecegaleota\Desktop\logo pc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48" y="94132"/>
            <a:ext cx="2661784" cy="92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eresa.capecegaleota\Desktop\logo SNA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977" y="206903"/>
            <a:ext cx="1607041" cy="62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 bwMode="auto">
          <a:xfrm>
            <a:off x="274093" y="1019175"/>
            <a:ext cx="8436925" cy="852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2000" b="1" dirty="0"/>
              <a:t>Associazionismo nelle aree interne e capacità di risposta alle </a:t>
            </a:r>
            <a:r>
              <a:rPr lang="it-IT" sz="2000" b="1" dirty="0" smtClean="0"/>
              <a:t>emergenze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2000" b="1" i="1" dirty="0" err="1" smtClean="0"/>
              <a:t>Webinar</a:t>
            </a:r>
            <a:r>
              <a:rPr lang="it-IT" sz="2000" b="1" i="1" dirty="0" smtClean="0"/>
              <a:t> - 16 aprile 2020 </a:t>
            </a:r>
            <a:endParaRPr lang="it-IT" sz="2000" b="1" i="1" dirty="0"/>
          </a:p>
          <a:p>
            <a:pPr marL="342900" indent="-342900" algn="ctr">
              <a:spcBef>
                <a:spcPct val="20000"/>
              </a:spcBef>
            </a:pPr>
            <a:r>
              <a:rPr lang="it-IT" sz="2800" b="1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41069" y="2167128"/>
            <a:ext cx="8386822" cy="3557052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it-IT" sz="1200" b="1" dirty="0" smtClean="0">
              <a:cs typeface="Calibri" pitchFamily="34" charset="0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endParaRPr lang="it-IT" sz="2400" b="1" dirty="0" smtClean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402613" y="1976628"/>
            <a:ext cx="8386822" cy="3557052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it-IT" sz="1200" b="1" dirty="0" smtClean="0">
              <a:cs typeface="Calibri" pitchFamily="34" charset="0"/>
            </a:endParaRPr>
          </a:p>
          <a:p>
            <a:pPr marL="0" indent="0" algn="just">
              <a:buNone/>
            </a:pPr>
            <a:r>
              <a:rPr lang="it-IT" dirty="0" smtClean="0"/>
              <a:t>Il Piano per il Sud conferma la necessità che la Strategia nazionale per le aree interne passi da </a:t>
            </a:r>
            <a:r>
              <a:rPr lang="it-IT" b="1" dirty="0" smtClean="0"/>
              <a:t>SPERIMENTAZIONE A POLITICA NAZIONALE </a:t>
            </a:r>
            <a:r>
              <a:rPr lang="it-IT" dirty="0" smtClean="0"/>
              <a:t>attraverso:</a:t>
            </a:r>
          </a:p>
          <a:p>
            <a:pPr marL="0" indent="0" algn="just">
              <a:buNone/>
            </a:pPr>
            <a:endParaRPr lang="it-IT" sz="11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  <a:r>
              <a:rPr lang="it-IT" dirty="0" smtClean="0"/>
              <a:t>estensione dell’intervento (200 milioni di euro)</a:t>
            </a:r>
          </a:p>
          <a:p>
            <a:pPr marL="0" indent="0" algn="just">
              <a:buNone/>
            </a:pPr>
            <a:endParaRPr lang="it-IT" sz="11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  <a:r>
              <a:rPr lang="it-IT" dirty="0" smtClean="0"/>
              <a:t>maggiore attenzione delle strategie per localizzazione produttiva e creazione di lavoro (90 milioni di euro)</a:t>
            </a:r>
          </a:p>
          <a:p>
            <a:pPr marL="0" indent="0" algn="just">
              <a:buNone/>
            </a:pPr>
            <a:endParaRPr lang="it-IT" sz="11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 smtClean="0"/>
              <a:t>risorse dedicate alle aree interne all’interno della programmazione del Fondi SIE 2021-2027</a:t>
            </a:r>
          </a:p>
          <a:p>
            <a:pPr marL="0" indent="0" algn="just">
              <a:buNone/>
            </a:pPr>
            <a:endParaRPr lang="it-IT" dirty="0"/>
          </a:p>
          <a:p>
            <a:pPr algn="ctr">
              <a:buFont typeface="Arial" panose="020B0604020202020204" pitchFamily="34" charset="0"/>
              <a:buNone/>
              <a:defRPr/>
            </a:pPr>
            <a:endParaRPr lang="it-IT" sz="2400" b="1" dirty="0" smtClean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8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teresa.capecegaleota\Desktop\logo pc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48" y="94132"/>
            <a:ext cx="2661784" cy="92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eresa.capecegaleota\Desktop\logo SNA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977" y="206903"/>
            <a:ext cx="1607041" cy="62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 bwMode="auto">
          <a:xfrm>
            <a:off x="274093" y="1019175"/>
            <a:ext cx="8436925" cy="852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2000" b="1" dirty="0"/>
              <a:t>Associazionismo nelle aree interne e capacità di risposta alle </a:t>
            </a:r>
            <a:r>
              <a:rPr lang="it-IT" sz="2000" b="1" dirty="0" smtClean="0"/>
              <a:t>emergenze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2000" b="1" i="1" dirty="0" err="1" smtClean="0"/>
              <a:t>Webinar</a:t>
            </a:r>
            <a:r>
              <a:rPr lang="it-IT" sz="2000" b="1" i="1" dirty="0" smtClean="0"/>
              <a:t> - 16 aprile 2020 </a:t>
            </a:r>
            <a:endParaRPr lang="it-IT" sz="2000" b="1" i="1" dirty="0"/>
          </a:p>
          <a:p>
            <a:pPr marL="342900" indent="-342900" algn="ctr">
              <a:spcBef>
                <a:spcPct val="20000"/>
              </a:spcBef>
            </a:pPr>
            <a:r>
              <a:rPr lang="it-IT" sz="2800" b="1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41069" y="2167128"/>
            <a:ext cx="8386822" cy="3557052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it-IT" sz="1200" b="1" dirty="0" smtClean="0">
              <a:cs typeface="Calibri" pitchFamily="34" charset="0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endParaRPr lang="it-IT" sz="2400" b="1" dirty="0" smtClean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402613" y="1976628"/>
            <a:ext cx="8386822" cy="3557052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dirty="0" smtClean="0"/>
              <a:t>La Strategia nazionale per le aree interne come modello di intervento nell’emergenza, perché?</a:t>
            </a:r>
          </a:p>
          <a:p>
            <a:pPr marL="0" indent="0" algn="just">
              <a:buNone/>
            </a:pPr>
            <a:endParaRPr lang="it-IT" sz="1100" dirty="0" smtClean="0"/>
          </a:p>
          <a:p>
            <a:pPr marL="0" indent="0" algn="just">
              <a:buNone/>
            </a:pPr>
            <a:endParaRPr lang="it-IT" dirty="0"/>
          </a:p>
          <a:p>
            <a:pPr algn="ctr">
              <a:buFont typeface="Arial" panose="020B0604020202020204" pitchFamily="34" charset="0"/>
              <a:buNone/>
              <a:defRPr/>
            </a:pPr>
            <a:endParaRPr lang="it-IT" sz="2400" b="1" dirty="0" smtClean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  <a:defRPr/>
            </a:pPr>
            <a:r>
              <a:rPr lang="it-IT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126" y="2910797"/>
            <a:ext cx="6236208" cy="3404819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 bwMode="auto">
          <a:xfrm>
            <a:off x="2650149" y="6467849"/>
            <a:ext cx="4174161" cy="325815"/>
          </a:xfrm>
          <a:prstGeom prst="rect">
            <a:avLst/>
          </a:prstGeom>
          <a:ex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it-IT" sz="1200" b="1" dirty="0" smtClean="0">
                <a:cs typeface="Calibri" pitchFamily="34" charset="0"/>
              </a:rPr>
              <a:t>Dipartimento Politiche di Coesione – </a:t>
            </a:r>
            <a:r>
              <a:rPr lang="it-IT" sz="1200" b="1" dirty="0" smtClean="0">
                <a:cs typeface="Calibri" pitchFamily="34" charset="0"/>
                <a:hlinkClick r:id="rId6"/>
              </a:rPr>
              <a:t>su.costantini@governo.it</a:t>
            </a:r>
            <a:r>
              <a:rPr lang="it-IT" sz="1200" b="1" dirty="0" smtClean="0">
                <a:cs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446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</TotalTime>
  <Words>231</Words>
  <Application>Microsoft Office PowerPoint</Application>
  <PresentationFormat>Presentazione su schermo (4:3)</PresentationFormat>
  <Paragraphs>51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Maura Rianna</dc:creator>
  <cp:lastModifiedBy>Costantini Susanna</cp:lastModifiedBy>
  <cp:revision>219</cp:revision>
  <cp:lastPrinted>2019-06-24T09:48:12Z</cp:lastPrinted>
  <dcterms:created xsi:type="dcterms:W3CDTF">2019-06-14T09:07:27Z</dcterms:created>
  <dcterms:modified xsi:type="dcterms:W3CDTF">2020-04-15T09:00:45Z</dcterms:modified>
</cp:coreProperties>
</file>