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56" r:id="rId2"/>
    <p:sldId id="260" r:id="rId3"/>
    <p:sldId id="265" r:id="rId4"/>
    <p:sldId id="266" r:id="rId5"/>
    <p:sldId id="269" r:id="rId6"/>
    <p:sldId id="270" r:id="rId7"/>
    <p:sldId id="271" r:id="rId8"/>
  </p:sldIdLst>
  <p:sldSz cx="12192000" cy="6858000"/>
  <p:notesSz cx="6797675" cy="9928225"/>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496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EA31C00-177E-44C8-8073-01C87936CFA0}" v="2" dt="2023-03-13T15:55:45.804"/>
    <p1510:client id="{A8E3A290-A3CD-4BF4-91A4-F947EAF2C997}" v="6" dt="2023-03-13T12:52:03.056"/>
  </p1510:revLst>
</p1510:revInfo>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04" autoAdjust="0"/>
    <p:restoredTop sz="94660"/>
  </p:normalViewPr>
  <p:slideViewPr>
    <p:cSldViewPr snapToGrid="0">
      <p:cViewPr varScale="1">
        <p:scale>
          <a:sx n="82" d="100"/>
          <a:sy n="82" d="100"/>
        </p:scale>
        <p:origin x="600"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5" Type="http://schemas.microsoft.com/office/2015/10/relationships/revisionInfo" Target="revisionInfo.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niele Ferretti" userId="ff445980-fa9c-453e-8702-ec82e106b2c6" providerId="ADAL" clId="{9104BD7A-F02E-4349-B7F1-C323370F9326}"/>
    <pc:docChg chg="modSld">
      <pc:chgData name="Daniele Ferretti" userId="ff445980-fa9c-453e-8702-ec82e106b2c6" providerId="ADAL" clId="{9104BD7A-F02E-4349-B7F1-C323370F9326}" dt="2023-03-14T08:53:57.385" v="6" actId="20577"/>
      <pc:docMkLst>
        <pc:docMk/>
      </pc:docMkLst>
      <pc:sldChg chg="modSp mod">
        <pc:chgData name="Daniele Ferretti" userId="ff445980-fa9c-453e-8702-ec82e106b2c6" providerId="ADAL" clId="{9104BD7A-F02E-4349-B7F1-C323370F9326}" dt="2023-03-14T08:53:57.385" v="6" actId="20577"/>
        <pc:sldMkLst>
          <pc:docMk/>
          <pc:sldMk cId="3695455673" sldId="256"/>
        </pc:sldMkLst>
        <pc:spChg chg="mod">
          <ac:chgData name="Daniele Ferretti" userId="ff445980-fa9c-453e-8702-ec82e106b2c6" providerId="ADAL" clId="{9104BD7A-F02E-4349-B7F1-C323370F9326}" dt="2023-03-14T08:53:57.385" v="6" actId="20577"/>
          <ac:spMkLst>
            <pc:docMk/>
            <pc:sldMk cId="3695455673" sldId="256"/>
            <ac:spMk id="8" creationId="{59305201-E1EF-78CB-8271-1E258B2B6184}"/>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1" y="0"/>
            <a:ext cx="2945659" cy="498136"/>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50444" y="0"/>
            <a:ext cx="2945659" cy="498136"/>
          </a:xfrm>
          <a:prstGeom prst="rect">
            <a:avLst/>
          </a:prstGeom>
        </p:spPr>
        <p:txBody>
          <a:bodyPr vert="horz" lIns="91440" tIns="45720" rIns="91440" bIns="45720" rtlCol="0"/>
          <a:lstStyle>
            <a:lvl1pPr algn="r">
              <a:defRPr sz="1200"/>
            </a:lvl1pPr>
          </a:lstStyle>
          <a:p>
            <a:fld id="{841B1C23-7575-418D-B090-4B0BE186AA4D}" type="datetimeFigureOut">
              <a:rPr lang="it-IT" smtClean="0"/>
              <a:pPr/>
              <a:t>14/03/2023</a:t>
            </a:fld>
            <a:endParaRPr lang="it-IT"/>
          </a:p>
        </p:txBody>
      </p:sp>
      <p:sp>
        <p:nvSpPr>
          <p:cNvPr id="4" name="Segnaposto immagine diapositiva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1" y="9430092"/>
            <a:ext cx="2945659" cy="498135"/>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50444" y="9430092"/>
            <a:ext cx="2945659" cy="498135"/>
          </a:xfrm>
          <a:prstGeom prst="rect">
            <a:avLst/>
          </a:prstGeom>
        </p:spPr>
        <p:txBody>
          <a:bodyPr vert="horz" lIns="91440" tIns="45720" rIns="91440" bIns="45720" rtlCol="0" anchor="b"/>
          <a:lstStyle>
            <a:lvl1pPr algn="r">
              <a:defRPr sz="1200"/>
            </a:lvl1pPr>
          </a:lstStyle>
          <a:p>
            <a:fld id="{3414F75A-B80D-4C5A-8D6D-CB23E2CCE528}" type="slidenum">
              <a:rPr lang="it-IT" smtClean="0"/>
              <a:pPr/>
              <a:t>‹N›</a:t>
            </a:fld>
            <a:endParaRPr lang="it-IT"/>
          </a:p>
        </p:txBody>
      </p:sp>
    </p:spTree>
    <p:extLst>
      <p:ext uri="{BB962C8B-B14F-4D97-AF65-F5344CB8AC3E}">
        <p14:creationId xmlns:p14="http://schemas.microsoft.com/office/powerpoint/2010/main" val="20660011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A671692-1EB1-8B6E-F05B-A7C7D365BAEE}"/>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DBF6CD51-0D59-3BA1-357D-69CF8B8887D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687860FF-568F-A9F9-0C30-25CC44CA1D97}"/>
              </a:ext>
            </a:extLst>
          </p:cNvPr>
          <p:cNvSpPr>
            <a:spLocks noGrp="1"/>
          </p:cNvSpPr>
          <p:nvPr>
            <p:ph type="dt" sz="half" idx="10"/>
          </p:nvPr>
        </p:nvSpPr>
        <p:spPr/>
        <p:txBody>
          <a:bodyPr/>
          <a:lstStyle/>
          <a:p>
            <a:fld id="{A415221A-B878-4571-AB8C-C3245009ABA2}" type="datetime1">
              <a:rPr lang="it-IT" smtClean="0"/>
              <a:pPr/>
              <a:t>14/03/2023</a:t>
            </a:fld>
            <a:endParaRPr lang="it-IT"/>
          </a:p>
        </p:txBody>
      </p:sp>
      <p:sp>
        <p:nvSpPr>
          <p:cNvPr id="5" name="Segnaposto piè di pagina 4">
            <a:extLst>
              <a:ext uri="{FF2B5EF4-FFF2-40B4-BE49-F238E27FC236}">
                <a16:creationId xmlns:a16="http://schemas.microsoft.com/office/drawing/2014/main" id="{2AAB4580-AB9A-F1CE-700B-6D76884F61A5}"/>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B7847615-9F16-BFDA-DFB2-A64E8DEAFD46}"/>
              </a:ext>
            </a:extLst>
          </p:cNvPr>
          <p:cNvSpPr>
            <a:spLocks noGrp="1"/>
          </p:cNvSpPr>
          <p:nvPr>
            <p:ph type="sldNum" sz="quarter" idx="12"/>
          </p:nvPr>
        </p:nvSpPr>
        <p:spPr/>
        <p:txBody>
          <a:bodyPr/>
          <a:lstStyle/>
          <a:p>
            <a:fld id="{F6EA33D5-858A-438D-A7E3-9EACA81DA4BA}" type="slidenum">
              <a:rPr lang="it-IT" smtClean="0"/>
              <a:pPr/>
              <a:t>‹N›</a:t>
            </a:fld>
            <a:endParaRPr lang="it-IT"/>
          </a:p>
        </p:txBody>
      </p:sp>
    </p:spTree>
    <p:extLst>
      <p:ext uri="{BB962C8B-B14F-4D97-AF65-F5344CB8AC3E}">
        <p14:creationId xmlns:p14="http://schemas.microsoft.com/office/powerpoint/2010/main" val="19207626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A3DB727-7374-66AF-6DE1-EE0EFCBC008F}"/>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49BA7F2F-F59F-D476-D1E8-3994E7974388}"/>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4A41BC9E-0667-D5A1-3431-00EA67D546D1}"/>
              </a:ext>
            </a:extLst>
          </p:cNvPr>
          <p:cNvSpPr>
            <a:spLocks noGrp="1"/>
          </p:cNvSpPr>
          <p:nvPr>
            <p:ph type="dt" sz="half" idx="10"/>
          </p:nvPr>
        </p:nvSpPr>
        <p:spPr/>
        <p:txBody>
          <a:bodyPr/>
          <a:lstStyle/>
          <a:p>
            <a:fld id="{496C37DD-6E5D-4DBE-9398-28C0ACDA1B6F}" type="datetime1">
              <a:rPr lang="it-IT" smtClean="0"/>
              <a:pPr/>
              <a:t>14/03/2023</a:t>
            </a:fld>
            <a:endParaRPr lang="it-IT"/>
          </a:p>
        </p:txBody>
      </p:sp>
      <p:sp>
        <p:nvSpPr>
          <p:cNvPr id="5" name="Segnaposto piè di pagina 4">
            <a:extLst>
              <a:ext uri="{FF2B5EF4-FFF2-40B4-BE49-F238E27FC236}">
                <a16:creationId xmlns:a16="http://schemas.microsoft.com/office/drawing/2014/main" id="{74DCA912-47D3-EDDA-C855-AF55E2758586}"/>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B4C23CA7-DA80-60F3-A05C-02CB62EFEB8B}"/>
              </a:ext>
            </a:extLst>
          </p:cNvPr>
          <p:cNvSpPr>
            <a:spLocks noGrp="1"/>
          </p:cNvSpPr>
          <p:nvPr>
            <p:ph type="sldNum" sz="quarter" idx="12"/>
          </p:nvPr>
        </p:nvSpPr>
        <p:spPr/>
        <p:txBody>
          <a:bodyPr/>
          <a:lstStyle/>
          <a:p>
            <a:fld id="{F6EA33D5-858A-438D-A7E3-9EACA81DA4BA}" type="slidenum">
              <a:rPr lang="it-IT" smtClean="0"/>
              <a:pPr/>
              <a:t>‹N›</a:t>
            </a:fld>
            <a:endParaRPr lang="it-IT"/>
          </a:p>
        </p:txBody>
      </p:sp>
    </p:spTree>
    <p:extLst>
      <p:ext uri="{BB962C8B-B14F-4D97-AF65-F5344CB8AC3E}">
        <p14:creationId xmlns:p14="http://schemas.microsoft.com/office/powerpoint/2010/main" val="9816254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3F633963-FD28-9E35-0742-23B03C821766}"/>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4EDF3066-5F0B-0F03-2114-F7F5598CC455}"/>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80E49A67-66DA-0E7B-0360-21EA489BC661}"/>
              </a:ext>
            </a:extLst>
          </p:cNvPr>
          <p:cNvSpPr>
            <a:spLocks noGrp="1"/>
          </p:cNvSpPr>
          <p:nvPr>
            <p:ph type="dt" sz="half" idx="10"/>
          </p:nvPr>
        </p:nvSpPr>
        <p:spPr/>
        <p:txBody>
          <a:bodyPr/>
          <a:lstStyle/>
          <a:p>
            <a:fld id="{9C2F68CD-9CD5-4B1F-A588-586E276740F0}" type="datetime1">
              <a:rPr lang="it-IT" smtClean="0"/>
              <a:pPr/>
              <a:t>14/03/2023</a:t>
            </a:fld>
            <a:endParaRPr lang="it-IT"/>
          </a:p>
        </p:txBody>
      </p:sp>
      <p:sp>
        <p:nvSpPr>
          <p:cNvPr id="5" name="Segnaposto piè di pagina 4">
            <a:extLst>
              <a:ext uri="{FF2B5EF4-FFF2-40B4-BE49-F238E27FC236}">
                <a16:creationId xmlns:a16="http://schemas.microsoft.com/office/drawing/2014/main" id="{32ED7F6C-F298-3279-FD3A-CC0C30D3A8AF}"/>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6E8FF2AD-FC3A-0086-1151-D455960C671A}"/>
              </a:ext>
            </a:extLst>
          </p:cNvPr>
          <p:cNvSpPr>
            <a:spLocks noGrp="1"/>
          </p:cNvSpPr>
          <p:nvPr>
            <p:ph type="sldNum" sz="quarter" idx="12"/>
          </p:nvPr>
        </p:nvSpPr>
        <p:spPr/>
        <p:txBody>
          <a:bodyPr/>
          <a:lstStyle/>
          <a:p>
            <a:fld id="{F6EA33D5-858A-438D-A7E3-9EACA81DA4BA}" type="slidenum">
              <a:rPr lang="it-IT" smtClean="0"/>
              <a:pPr/>
              <a:t>‹N›</a:t>
            </a:fld>
            <a:endParaRPr lang="it-IT"/>
          </a:p>
        </p:txBody>
      </p:sp>
    </p:spTree>
    <p:extLst>
      <p:ext uri="{BB962C8B-B14F-4D97-AF65-F5344CB8AC3E}">
        <p14:creationId xmlns:p14="http://schemas.microsoft.com/office/powerpoint/2010/main" val="19938368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CCF8528-C7EA-8174-AD9C-A1231D843688}"/>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5981B477-3100-D9ED-E7E2-1C5E0C677542}"/>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120D8DAD-C37B-B0D2-6256-648D2122C4F9}"/>
              </a:ext>
            </a:extLst>
          </p:cNvPr>
          <p:cNvSpPr>
            <a:spLocks noGrp="1"/>
          </p:cNvSpPr>
          <p:nvPr>
            <p:ph type="dt" sz="half" idx="10"/>
          </p:nvPr>
        </p:nvSpPr>
        <p:spPr/>
        <p:txBody>
          <a:bodyPr/>
          <a:lstStyle/>
          <a:p>
            <a:fld id="{7379D0B2-84DC-4A08-B5F2-56F4A3873C8B}" type="datetime1">
              <a:rPr lang="it-IT" smtClean="0"/>
              <a:pPr/>
              <a:t>14/03/2023</a:t>
            </a:fld>
            <a:endParaRPr lang="it-IT"/>
          </a:p>
        </p:txBody>
      </p:sp>
      <p:sp>
        <p:nvSpPr>
          <p:cNvPr id="5" name="Segnaposto piè di pagina 4">
            <a:extLst>
              <a:ext uri="{FF2B5EF4-FFF2-40B4-BE49-F238E27FC236}">
                <a16:creationId xmlns:a16="http://schemas.microsoft.com/office/drawing/2014/main" id="{3E308389-87B7-D5AF-6856-98C46C4EFD21}"/>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FBDDFCA9-B026-0071-F685-5B58909C2524}"/>
              </a:ext>
            </a:extLst>
          </p:cNvPr>
          <p:cNvSpPr>
            <a:spLocks noGrp="1"/>
          </p:cNvSpPr>
          <p:nvPr>
            <p:ph type="sldNum" sz="quarter" idx="12"/>
          </p:nvPr>
        </p:nvSpPr>
        <p:spPr/>
        <p:txBody>
          <a:bodyPr/>
          <a:lstStyle/>
          <a:p>
            <a:fld id="{F6EA33D5-858A-438D-A7E3-9EACA81DA4BA}" type="slidenum">
              <a:rPr lang="it-IT" smtClean="0"/>
              <a:pPr/>
              <a:t>‹N›</a:t>
            </a:fld>
            <a:endParaRPr lang="it-IT"/>
          </a:p>
        </p:txBody>
      </p:sp>
    </p:spTree>
    <p:extLst>
      <p:ext uri="{BB962C8B-B14F-4D97-AF65-F5344CB8AC3E}">
        <p14:creationId xmlns:p14="http://schemas.microsoft.com/office/powerpoint/2010/main" val="2550025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097513C-6304-9BC2-9B80-D9B92A9D6ED6}"/>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1187DD34-87CD-AB40-117C-C2603E038AC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E35ABC59-804A-ECB3-7997-32BD42F6339F}"/>
              </a:ext>
            </a:extLst>
          </p:cNvPr>
          <p:cNvSpPr>
            <a:spLocks noGrp="1"/>
          </p:cNvSpPr>
          <p:nvPr>
            <p:ph type="dt" sz="half" idx="10"/>
          </p:nvPr>
        </p:nvSpPr>
        <p:spPr/>
        <p:txBody>
          <a:bodyPr/>
          <a:lstStyle/>
          <a:p>
            <a:fld id="{E5A394B7-D82E-4D1F-BFD7-1B6C4645D540}" type="datetime1">
              <a:rPr lang="it-IT" smtClean="0"/>
              <a:pPr/>
              <a:t>14/03/2023</a:t>
            </a:fld>
            <a:endParaRPr lang="it-IT"/>
          </a:p>
        </p:txBody>
      </p:sp>
      <p:sp>
        <p:nvSpPr>
          <p:cNvPr id="5" name="Segnaposto piè di pagina 4">
            <a:extLst>
              <a:ext uri="{FF2B5EF4-FFF2-40B4-BE49-F238E27FC236}">
                <a16:creationId xmlns:a16="http://schemas.microsoft.com/office/drawing/2014/main" id="{0F0C6F2B-65E9-B84D-FC86-4C12CA716ABD}"/>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CE34C9DA-BC70-0440-1F81-51158718C350}"/>
              </a:ext>
            </a:extLst>
          </p:cNvPr>
          <p:cNvSpPr>
            <a:spLocks noGrp="1"/>
          </p:cNvSpPr>
          <p:nvPr>
            <p:ph type="sldNum" sz="quarter" idx="12"/>
          </p:nvPr>
        </p:nvSpPr>
        <p:spPr/>
        <p:txBody>
          <a:bodyPr/>
          <a:lstStyle/>
          <a:p>
            <a:fld id="{F6EA33D5-858A-438D-A7E3-9EACA81DA4BA}" type="slidenum">
              <a:rPr lang="it-IT" smtClean="0"/>
              <a:pPr/>
              <a:t>‹N›</a:t>
            </a:fld>
            <a:endParaRPr lang="it-IT"/>
          </a:p>
        </p:txBody>
      </p:sp>
    </p:spTree>
    <p:extLst>
      <p:ext uri="{BB962C8B-B14F-4D97-AF65-F5344CB8AC3E}">
        <p14:creationId xmlns:p14="http://schemas.microsoft.com/office/powerpoint/2010/main" val="25051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771D223-3326-6C7C-74F9-18E7768AF1F4}"/>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3954A037-6BC9-72C8-1C91-AAC9264694D0}"/>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5732D55F-0DD2-B841-AABD-E76BD2082F80}"/>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E3DEEF0C-4E03-3F7B-0D62-E345893FAA4A}"/>
              </a:ext>
            </a:extLst>
          </p:cNvPr>
          <p:cNvSpPr>
            <a:spLocks noGrp="1"/>
          </p:cNvSpPr>
          <p:nvPr>
            <p:ph type="dt" sz="half" idx="10"/>
          </p:nvPr>
        </p:nvSpPr>
        <p:spPr/>
        <p:txBody>
          <a:bodyPr/>
          <a:lstStyle/>
          <a:p>
            <a:fld id="{B15519DD-8E42-433A-85D6-DE4C85202000}" type="datetime1">
              <a:rPr lang="it-IT" smtClean="0"/>
              <a:pPr/>
              <a:t>14/03/2023</a:t>
            </a:fld>
            <a:endParaRPr lang="it-IT"/>
          </a:p>
        </p:txBody>
      </p:sp>
      <p:sp>
        <p:nvSpPr>
          <p:cNvPr id="6" name="Segnaposto piè di pagina 5">
            <a:extLst>
              <a:ext uri="{FF2B5EF4-FFF2-40B4-BE49-F238E27FC236}">
                <a16:creationId xmlns:a16="http://schemas.microsoft.com/office/drawing/2014/main" id="{CE0CFBCF-DDDB-273C-48D0-75675C53AA4E}"/>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8208ABAD-B4FF-948F-00A9-885086CF88F6}"/>
              </a:ext>
            </a:extLst>
          </p:cNvPr>
          <p:cNvSpPr>
            <a:spLocks noGrp="1"/>
          </p:cNvSpPr>
          <p:nvPr>
            <p:ph type="sldNum" sz="quarter" idx="12"/>
          </p:nvPr>
        </p:nvSpPr>
        <p:spPr/>
        <p:txBody>
          <a:bodyPr/>
          <a:lstStyle/>
          <a:p>
            <a:fld id="{F6EA33D5-858A-438D-A7E3-9EACA81DA4BA}" type="slidenum">
              <a:rPr lang="it-IT" smtClean="0"/>
              <a:pPr/>
              <a:t>‹N›</a:t>
            </a:fld>
            <a:endParaRPr lang="it-IT"/>
          </a:p>
        </p:txBody>
      </p:sp>
    </p:spTree>
    <p:extLst>
      <p:ext uri="{BB962C8B-B14F-4D97-AF65-F5344CB8AC3E}">
        <p14:creationId xmlns:p14="http://schemas.microsoft.com/office/powerpoint/2010/main" val="23814555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E0E19AF-1A62-66F6-7E3E-F012C31FFF49}"/>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B6262DC8-385A-F636-EE2E-7B7044B0367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525FFFD2-3659-FAF5-0A23-5669A692AD40}"/>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7FC1C560-8150-C583-E41F-A29447169E5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9117F897-BE7A-C3CD-A922-6787CA319C87}"/>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D2A23959-1F0B-A62F-2F01-85E49CFAAF01}"/>
              </a:ext>
            </a:extLst>
          </p:cNvPr>
          <p:cNvSpPr>
            <a:spLocks noGrp="1"/>
          </p:cNvSpPr>
          <p:nvPr>
            <p:ph type="dt" sz="half" idx="10"/>
          </p:nvPr>
        </p:nvSpPr>
        <p:spPr/>
        <p:txBody>
          <a:bodyPr/>
          <a:lstStyle/>
          <a:p>
            <a:fld id="{BF7C0DB5-632F-4BB6-BF75-CC0B6F54EF72}" type="datetime1">
              <a:rPr lang="it-IT" smtClean="0"/>
              <a:pPr/>
              <a:t>14/03/2023</a:t>
            </a:fld>
            <a:endParaRPr lang="it-IT"/>
          </a:p>
        </p:txBody>
      </p:sp>
      <p:sp>
        <p:nvSpPr>
          <p:cNvPr id="8" name="Segnaposto piè di pagina 7">
            <a:extLst>
              <a:ext uri="{FF2B5EF4-FFF2-40B4-BE49-F238E27FC236}">
                <a16:creationId xmlns:a16="http://schemas.microsoft.com/office/drawing/2014/main" id="{872A7E6B-48A2-DC52-0389-ED2C971FD141}"/>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0E30100A-6091-CF90-A9C7-354D052A2BA3}"/>
              </a:ext>
            </a:extLst>
          </p:cNvPr>
          <p:cNvSpPr>
            <a:spLocks noGrp="1"/>
          </p:cNvSpPr>
          <p:nvPr>
            <p:ph type="sldNum" sz="quarter" idx="12"/>
          </p:nvPr>
        </p:nvSpPr>
        <p:spPr/>
        <p:txBody>
          <a:bodyPr/>
          <a:lstStyle/>
          <a:p>
            <a:fld id="{F6EA33D5-858A-438D-A7E3-9EACA81DA4BA}" type="slidenum">
              <a:rPr lang="it-IT" smtClean="0"/>
              <a:pPr/>
              <a:t>‹N›</a:t>
            </a:fld>
            <a:endParaRPr lang="it-IT"/>
          </a:p>
        </p:txBody>
      </p:sp>
    </p:spTree>
    <p:extLst>
      <p:ext uri="{BB962C8B-B14F-4D97-AF65-F5344CB8AC3E}">
        <p14:creationId xmlns:p14="http://schemas.microsoft.com/office/powerpoint/2010/main" val="8546087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9A5D985-B48D-7281-63CC-179A9F467834}"/>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A861B902-37C3-F063-517C-94A54349D850}"/>
              </a:ext>
            </a:extLst>
          </p:cNvPr>
          <p:cNvSpPr>
            <a:spLocks noGrp="1"/>
          </p:cNvSpPr>
          <p:nvPr>
            <p:ph type="dt" sz="half" idx="10"/>
          </p:nvPr>
        </p:nvSpPr>
        <p:spPr/>
        <p:txBody>
          <a:bodyPr/>
          <a:lstStyle/>
          <a:p>
            <a:fld id="{2899A167-A302-4CA2-B194-C6936CFA4802}" type="datetime1">
              <a:rPr lang="it-IT" smtClean="0"/>
              <a:pPr/>
              <a:t>14/03/2023</a:t>
            </a:fld>
            <a:endParaRPr lang="it-IT"/>
          </a:p>
        </p:txBody>
      </p:sp>
      <p:sp>
        <p:nvSpPr>
          <p:cNvPr id="4" name="Segnaposto piè di pagina 3">
            <a:extLst>
              <a:ext uri="{FF2B5EF4-FFF2-40B4-BE49-F238E27FC236}">
                <a16:creationId xmlns:a16="http://schemas.microsoft.com/office/drawing/2014/main" id="{BD1BAB5D-2557-92C7-323E-8C03F2B2030D}"/>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C70F5D06-45DD-F250-7320-B8B57EB38CCB}"/>
              </a:ext>
            </a:extLst>
          </p:cNvPr>
          <p:cNvSpPr>
            <a:spLocks noGrp="1"/>
          </p:cNvSpPr>
          <p:nvPr>
            <p:ph type="sldNum" sz="quarter" idx="12"/>
          </p:nvPr>
        </p:nvSpPr>
        <p:spPr/>
        <p:txBody>
          <a:bodyPr/>
          <a:lstStyle/>
          <a:p>
            <a:fld id="{F6EA33D5-858A-438D-A7E3-9EACA81DA4BA}" type="slidenum">
              <a:rPr lang="it-IT" smtClean="0"/>
              <a:pPr/>
              <a:t>‹N›</a:t>
            </a:fld>
            <a:endParaRPr lang="it-IT"/>
          </a:p>
        </p:txBody>
      </p:sp>
    </p:spTree>
    <p:extLst>
      <p:ext uri="{BB962C8B-B14F-4D97-AF65-F5344CB8AC3E}">
        <p14:creationId xmlns:p14="http://schemas.microsoft.com/office/powerpoint/2010/main" val="15760074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CFE1A811-95E5-E12B-678B-D4F32CC6F094}"/>
              </a:ext>
            </a:extLst>
          </p:cNvPr>
          <p:cNvSpPr>
            <a:spLocks noGrp="1"/>
          </p:cNvSpPr>
          <p:nvPr>
            <p:ph type="dt" sz="half" idx="10"/>
          </p:nvPr>
        </p:nvSpPr>
        <p:spPr/>
        <p:txBody>
          <a:bodyPr/>
          <a:lstStyle/>
          <a:p>
            <a:fld id="{38CB7C21-6A96-48E6-B54D-FE8E43E19414}" type="datetime1">
              <a:rPr lang="it-IT" smtClean="0"/>
              <a:pPr/>
              <a:t>14/03/2023</a:t>
            </a:fld>
            <a:endParaRPr lang="it-IT"/>
          </a:p>
        </p:txBody>
      </p:sp>
      <p:sp>
        <p:nvSpPr>
          <p:cNvPr id="3" name="Segnaposto piè di pagina 2">
            <a:extLst>
              <a:ext uri="{FF2B5EF4-FFF2-40B4-BE49-F238E27FC236}">
                <a16:creationId xmlns:a16="http://schemas.microsoft.com/office/drawing/2014/main" id="{D3E7264F-17BA-15F2-C3A7-A588316982DC}"/>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525FC33D-D3F2-0B44-C069-2B8C756BA0D4}"/>
              </a:ext>
            </a:extLst>
          </p:cNvPr>
          <p:cNvSpPr>
            <a:spLocks noGrp="1"/>
          </p:cNvSpPr>
          <p:nvPr>
            <p:ph type="sldNum" sz="quarter" idx="12"/>
          </p:nvPr>
        </p:nvSpPr>
        <p:spPr/>
        <p:txBody>
          <a:bodyPr/>
          <a:lstStyle/>
          <a:p>
            <a:fld id="{F6EA33D5-858A-438D-A7E3-9EACA81DA4BA}" type="slidenum">
              <a:rPr lang="it-IT" smtClean="0"/>
              <a:pPr/>
              <a:t>‹N›</a:t>
            </a:fld>
            <a:endParaRPr lang="it-IT"/>
          </a:p>
        </p:txBody>
      </p:sp>
    </p:spTree>
    <p:extLst>
      <p:ext uri="{BB962C8B-B14F-4D97-AF65-F5344CB8AC3E}">
        <p14:creationId xmlns:p14="http://schemas.microsoft.com/office/powerpoint/2010/main" val="1064547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E51CB4D-E202-3D71-AC88-F544C91BCA1B}"/>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281B72B2-A722-95F4-E2D8-9C9B84ED9D0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C714F8A4-2EE3-C816-A2CA-89BB9E0912B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5BC690FF-7CE2-21A1-49EC-62DD4907EFDF}"/>
              </a:ext>
            </a:extLst>
          </p:cNvPr>
          <p:cNvSpPr>
            <a:spLocks noGrp="1"/>
          </p:cNvSpPr>
          <p:nvPr>
            <p:ph type="dt" sz="half" idx="10"/>
          </p:nvPr>
        </p:nvSpPr>
        <p:spPr/>
        <p:txBody>
          <a:bodyPr/>
          <a:lstStyle/>
          <a:p>
            <a:fld id="{86BF713D-CFA3-4123-80C8-AC952E325404}" type="datetime1">
              <a:rPr lang="it-IT" smtClean="0"/>
              <a:pPr/>
              <a:t>14/03/2023</a:t>
            </a:fld>
            <a:endParaRPr lang="it-IT"/>
          </a:p>
        </p:txBody>
      </p:sp>
      <p:sp>
        <p:nvSpPr>
          <p:cNvPr id="6" name="Segnaposto piè di pagina 5">
            <a:extLst>
              <a:ext uri="{FF2B5EF4-FFF2-40B4-BE49-F238E27FC236}">
                <a16:creationId xmlns:a16="http://schemas.microsoft.com/office/drawing/2014/main" id="{CD1ACD75-BE54-C933-C9FA-8A03CEB378FB}"/>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01E6D6C5-CACD-3F3E-B9C0-B1A923F7BAD2}"/>
              </a:ext>
            </a:extLst>
          </p:cNvPr>
          <p:cNvSpPr>
            <a:spLocks noGrp="1"/>
          </p:cNvSpPr>
          <p:nvPr>
            <p:ph type="sldNum" sz="quarter" idx="12"/>
          </p:nvPr>
        </p:nvSpPr>
        <p:spPr/>
        <p:txBody>
          <a:bodyPr/>
          <a:lstStyle/>
          <a:p>
            <a:fld id="{F6EA33D5-858A-438D-A7E3-9EACA81DA4BA}" type="slidenum">
              <a:rPr lang="it-IT" smtClean="0"/>
              <a:pPr/>
              <a:t>‹N›</a:t>
            </a:fld>
            <a:endParaRPr lang="it-IT"/>
          </a:p>
        </p:txBody>
      </p:sp>
    </p:spTree>
    <p:extLst>
      <p:ext uri="{BB962C8B-B14F-4D97-AF65-F5344CB8AC3E}">
        <p14:creationId xmlns:p14="http://schemas.microsoft.com/office/powerpoint/2010/main" val="23610221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C3AF24E-6CD3-ACF2-2399-E277121F1528}"/>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019E70D2-61FF-CE3D-3138-874E2A55029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CACE5099-714B-43D9-B6BA-5DC293907C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4BA2E7C4-3A4F-4124-BDB1-17D2031B97CC}"/>
              </a:ext>
            </a:extLst>
          </p:cNvPr>
          <p:cNvSpPr>
            <a:spLocks noGrp="1"/>
          </p:cNvSpPr>
          <p:nvPr>
            <p:ph type="dt" sz="half" idx="10"/>
          </p:nvPr>
        </p:nvSpPr>
        <p:spPr/>
        <p:txBody>
          <a:bodyPr/>
          <a:lstStyle/>
          <a:p>
            <a:fld id="{83A36D33-3500-4E82-A8C8-0028D2FD50B4}" type="datetime1">
              <a:rPr lang="it-IT" smtClean="0"/>
              <a:pPr/>
              <a:t>14/03/2023</a:t>
            </a:fld>
            <a:endParaRPr lang="it-IT"/>
          </a:p>
        </p:txBody>
      </p:sp>
      <p:sp>
        <p:nvSpPr>
          <p:cNvPr id="6" name="Segnaposto piè di pagina 5">
            <a:extLst>
              <a:ext uri="{FF2B5EF4-FFF2-40B4-BE49-F238E27FC236}">
                <a16:creationId xmlns:a16="http://schemas.microsoft.com/office/drawing/2014/main" id="{7D3281B3-1445-F56C-6F8B-BF6CD053172A}"/>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DBFB364F-2F48-469A-6124-0CEFF8D45C8E}"/>
              </a:ext>
            </a:extLst>
          </p:cNvPr>
          <p:cNvSpPr>
            <a:spLocks noGrp="1"/>
          </p:cNvSpPr>
          <p:nvPr>
            <p:ph type="sldNum" sz="quarter" idx="12"/>
          </p:nvPr>
        </p:nvSpPr>
        <p:spPr/>
        <p:txBody>
          <a:bodyPr/>
          <a:lstStyle/>
          <a:p>
            <a:fld id="{F6EA33D5-858A-438D-A7E3-9EACA81DA4BA}" type="slidenum">
              <a:rPr lang="it-IT" smtClean="0"/>
              <a:pPr/>
              <a:t>‹N›</a:t>
            </a:fld>
            <a:endParaRPr lang="it-IT"/>
          </a:p>
        </p:txBody>
      </p:sp>
    </p:spTree>
    <p:extLst>
      <p:ext uri="{BB962C8B-B14F-4D97-AF65-F5344CB8AC3E}">
        <p14:creationId xmlns:p14="http://schemas.microsoft.com/office/powerpoint/2010/main" val="37306016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0D52D136-D607-8486-E1D6-F2570C9917E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FAEC3F1A-355E-25C2-5EDE-6A3D3745921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765B70CA-3E3D-DB05-EF3F-AF349E01734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CDAE0A-9314-428D-825B-F5600FCAEA52}" type="datetime1">
              <a:rPr lang="it-IT" smtClean="0"/>
              <a:pPr/>
              <a:t>14/03/2023</a:t>
            </a:fld>
            <a:endParaRPr lang="it-IT"/>
          </a:p>
        </p:txBody>
      </p:sp>
      <p:sp>
        <p:nvSpPr>
          <p:cNvPr id="5" name="Segnaposto piè di pagina 4">
            <a:extLst>
              <a:ext uri="{FF2B5EF4-FFF2-40B4-BE49-F238E27FC236}">
                <a16:creationId xmlns:a16="http://schemas.microsoft.com/office/drawing/2014/main" id="{99E84D3B-986C-9BCC-12EE-0BCE773B1DA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8DE08428-7F89-24D1-CC07-FAA3B71B9CB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EA33D5-858A-438D-A7E3-9EACA81DA4BA}" type="slidenum">
              <a:rPr lang="it-IT" smtClean="0"/>
              <a:pPr/>
              <a:t>‹N›</a:t>
            </a:fld>
            <a:endParaRPr lang="it-IT"/>
          </a:p>
        </p:txBody>
      </p:sp>
    </p:spTree>
    <p:extLst>
      <p:ext uri="{BB962C8B-B14F-4D97-AF65-F5344CB8AC3E}">
        <p14:creationId xmlns:p14="http://schemas.microsoft.com/office/powerpoint/2010/main" val="17469774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ttangolo 3">
            <a:extLst>
              <a:ext uri="{FF2B5EF4-FFF2-40B4-BE49-F238E27FC236}">
                <a16:creationId xmlns:a16="http://schemas.microsoft.com/office/drawing/2014/main" id="{4765D39F-8D50-88CC-19AE-F0AB06936E52}"/>
              </a:ext>
            </a:extLst>
          </p:cNvPr>
          <p:cNvSpPr/>
          <p:nvPr/>
        </p:nvSpPr>
        <p:spPr>
          <a:xfrm>
            <a:off x="1399590" y="2367489"/>
            <a:ext cx="9731830" cy="1661993"/>
          </a:xfrm>
          <a:prstGeom prst="rect">
            <a:avLst/>
          </a:prstGeom>
        </p:spPr>
        <p:txBody>
          <a:bodyPr wrap="square">
            <a:spAutoFit/>
          </a:bodyPr>
          <a:lstStyle/>
          <a:p>
            <a:pPr algn="ctr"/>
            <a:endParaRPr lang="it-IT" sz="100" b="1" dirty="0">
              <a:solidFill>
                <a:schemeClr val="bg1"/>
              </a:solidFill>
              <a:latin typeface="Tw Cen MT" panose="020B0602020104020603" pitchFamily="34" charset="0"/>
            </a:endParaRPr>
          </a:p>
          <a:p>
            <a:pPr algn="ctr"/>
            <a:r>
              <a:rPr lang="it-IT" sz="4000" b="1" dirty="0">
                <a:solidFill>
                  <a:schemeClr val="bg1"/>
                </a:solidFill>
                <a:latin typeface="Tw Cen MT" panose="020B0602020104020603" pitchFamily="34" charset="0"/>
              </a:rPr>
              <a:t>SELEZIONARE LE PERSONE PER LA PA</a:t>
            </a:r>
          </a:p>
          <a:p>
            <a:pPr algn="ctr"/>
            <a:r>
              <a:rPr lang="it-IT" sz="2800" b="1" dirty="0">
                <a:solidFill>
                  <a:schemeClr val="bg1"/>
                </a:solidFill>
                <a:latin typeface="Tw Cen MT" panose="020B0602020104020603" pitchFamily="34" charset="0"/>
              </a:rPr>
              <a:t>4° webinar di approfondimento del Rapporto Formez PA </a:t>
            </a:r>
          </a:p>
          <a:p>
            <a:pPr algn="ctr"/>
            <a:endParaRPr lang="it-IT" sz="900" dirty="0">
              <a:solidFill>
                <a:schemeClr val="bg1"/>
              </a:solidFill>
            </a:endParaRPr>
          </a:p>
          <a:p>
            <a:pPr algn="ctr"/>
            <a:r>
              <a:rPr lang="it-IT" sz="2400" dirty="0">
                <a:solidFill>
                  <a:schemeClr val="bg1"/>
                </a:solidFill>
              </a:rPr>
              <a:t>14 MARZO 2023, ORE 12:00</a:t>
            </a:r>
          </a:p>
        </p:txBody>
      </p:sp>
      <p:sp>
        <p:nvSpPr>
          <p:cNvPr id="5" name="Rettangolo 4">
            <a:extLst>
              <a:ext uri="{FF2B5EF4-FFF2-40B4-BE49-F238E27FC236}">
                <a16:creationId xmlns:a16="http://schemas.microsoft.com/office/drawing/2014/main" id="{7C746F37-D89A-EC34-CAE7-B31E3C483614}"/>
              </a:ext>
            </a:extLst>
          </p:cNvPr>
          <p:cNvSpPr/>
          <p:nvPr/>
        </p:nvSpPr>
        <p:spPr>
          <a:xfrm>
            <a:off x="5281594" y="6338857"/>
            <a:ext cx="1949157" cy="430887"/>
          </a:xfrm>
          <a:prstGeom prst="rect">
            <a:avLst/>
          </a:prstGeom>
        </p:spPr>
        <p:txBody>
          <a:bodyPr wrap="square">
            <a:spAutoFit/>
          </a:bodyPr>
          <a:lstStyle/>
          <a:p>
            <a:r>
              <a:rPr lang="it-IT" sz="2200" dirty="0">
                <a:solidFill>
                  <a:schemeClr val="bg1"/>
                </a:solidFill>
                <a:latin typeface="Tw Cen MT" panose="020B0602020104020603" pitchFamily="34" charset="0"/>
              </a:rPr>
              <a:t>www.formez.it</a:t>
            </a:r>
            <a:endParaRPr lang="it-IT" sz="2200" dirty="0">
              <a:solidFill>
                <a:schemeClr val="bg1"/>
              </a:solidFill>
            </a:endParaRPr>
          </a:p>
        </p:txBody>
      </p:sp>
      <p:sp>
        <p:nvSpPr>
          <p:cNvPr id="8" name="Rettangolo 7">
            <a:extLst>
              <a:ext uri="{FF2B5EF4-FFF2-40B4-BE49-F238E27FC236}">
                <a16:creationId xmlns:a16="http://schemas.microsoft.com/office/drawing/2014/main" id="{59305201-E1EF-78CB-8271-1E258B2B6184}"/>
              </a:ext>
            </a:extLst>
          </p:cNvPr>
          <p:cNvSpPr/>
          <p:nvPr/>
        </p:nvSpPr>
        <p:spPr>
          <a:xfrm>
            <a:off x="513180" y="3783086"/>
            <a:ext cx="11485983" cy="2593018"/>
          </a:xfrm>
          <a:prstGeom prst="rect">
            <a:avLst/>
          </a:prstGeom>
        </p:spPr>
        <p:txBody>
          <a:bodyPr wrap="square">
            <a:spAutoFit/>
          </a:bodyPr>
          <a:lstStyle/>
          <a:p>
            <a:pPr algn="ctr"/>
            <a:endParaRPr lang="it-IT" sz="900" b="1" i="1" dirty="0">
              <a:solidFill>
                <a:schemeClr val="bg1"/>
              </a:solidFill>
              <a:effectLst/>
              <a:latin typeface="Droid Sans"/>
            </a:endParaRPr>
          </a:p>
          <a:p>
            <a:pPr algn="ctr"/>
            <a:endParaRPr lang="it-IT" sz="100" b="1" dirty="0">
              <a:solidFill>
                <a:schemeClr val="bg1"/>
              </a:solidFill>
              <a:effectLst/>
              <a:latin typeface="Droid Sans"/>
            </a:endParaRPr>
          </a:p>
          <a:p>
            <a:pPr algn="ctr"/>
            <a:endParaRPr lang="it-IT" sz="1050" b="1" dirty="0">
              <a:solidFill>
                <a:schemeClr val="bg1"/>
              </a:solidFill>
              <a:effectLst/>
              <a:latin typeface="Droid San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it-IT" sz="2800" b="1" dirty="0">
                <a:solidFill>
                  <a:schemeClr val="bg1"/>
                </a:solidFill>
                <a:latin typeface="Tw Cen MT" panose="020B0602020104020603" pitchFamily="34" charset="0"/>
              </a:rPr>
              <a:t>LA DIGITALIZZAZIONE E I RIFLESSI SUL CONTENZIOSO – </a:t>
            </a:r>
          </a:p>
          <a:p>
            <a:pPr marL="0" marR="0" lvl="0" indent="0" algn="ctr" defTabSz="914400" rtl="0" eaLnBrk="1" fontAlgn="auto" latinLnBrk="0" hangingPunct="1">
              <a:lnSpc>
                <a:spcPct val="100000"/>
              </a:lnSpc>
              <a:spcBef>
                <a:spcPts val="0"/>
              </a:spcBef>
              <a:spcAft>
                <a:spcPts val="0"/>
              </a:spcAft>
              <a:buClrTx/>
              <a:buSzTx/>
              <a:buFontTx/>
              <a:buNone/>
              <a:tabLst/>
              <a:defRPr/>
            </a:pPr>
            <a:r>
              <a:rPr lang="it-IT" sz="2800" b="1" dirty="0">
                <a:solidFill>
                  <a:schemeClr val="bg1"/>
                </a:solidFill>
                <a:latin typeface="Tw Cen MT" panose="020B0602020104020603" pitchFamily="34" charset="0"/>
              </a:rPr>
              <a:t>FOCUS SU «LA REGOLA DELL’ANONIMATO»</a:t>
            </a:r>
          </a:p>
          <a:p>
            <a:pPr algn="ctr"/>
            <a:endParaRPr lang="it-IT" sz="1000" b="1" dirty="0">
              <a:solidFill>
                <a:schemeClr val="bg1"/>
              </a:solidFill>
              <a:effectLst/>
              <a:latin typeface="Droid Sans"/>
            </a:endParaRPr>
          </a:p>
          <a:p>
            <a:pPr algn="ctr"/>
            <a:endParaRPr lang="it-IT" sz="1400" b="1" dirty="0">
              <a:solidFill>
                <a:schemeClr val="bg1"/>
              </a:solidFill>
              <a:effectLst/>
              <a:latin typeface="Droid Sans"/>
            </a:endParaRPr>
          </a:p>
          <a:p>
            <a:pPr algn="ctr"/>
            <a:r>
              <a:rPr lang="it-IT" sz="3200" b="1" dirty="0">
                <a:solidFill>
                  <a:schemeClr val="bg1"/>
                </a:solidFill>
                <a:effectLst/>
                <a:latin typeface="Droid Sans"/>
              </a:rPr>
              <a:t>Marilena De Vincentis</a:t>
            </a:r>
          </a:p>
          <a:p>
            <a:pPr algn="ctr"/>
            <a:endParaRPr lang="it-IT" sz="1000" b="1" dirty="0">
              <a:solidFill>
                <a:schemeClr val="bg1"/>
              </a:solidFill>
              <a:effectLst/>
              <a:latin typeface="Droid Sans"/>
            </a:endParaRPr>
          </a:p>
          <a:p>
            <a:pPr algn="ctr"/>
            <a:r>
              <a:rPr lang="it-IT" sz="2000" b="1" dirty="0">
                <a:solidFill>
                  <a:schemeClr val="bg1"/>
                </a:solidFill>
                <a:effectLst/>
                <a:latin typeface="Droid Sans"/>
              </a:rPr>
              <a:t>Direttrice della Direzione Affari Legali Formez PA</a:t>
            </a:r>
          </a:p>
        </p:txBody>
      </p:sp>
    </p:spTree>
    <p:extLst>
      <p:ext uri="{BB962C8B-B14F-4D97-AF65-F5344CB8AC3E}">
        <p14:creationId xmlns:p14="http://schemas.microsoft.com/office/powerpoint/2010/main" val="36954556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e 4">
            <a:extLst>
              <a:ext uri="{FF2B5EF4-FFF2-40B4-BE49-F238E27FC236}">
                <a16:creationId xmlns:a16="http://schemas.microsoft.com/office/drawing/2014/main" id="{DB36A0DA-D0CB-83BF-08C9-B18177FADF2F}"/>
              </a:ext>
            </a:extLst>
          </p:cNvPr>
          <p:cNvSpPr/>
          <p:nvPr/>
        </p:nvSpPr>
        <p:spPr>
          <a:xfrm>
            <a:off x="11415712" y="6096000"/>
            <a:ext cx="495300" cy="495300"/>
          </a:xfrm>
          <a:prstGeom prst="ellipse">
            <a:avLst/>
          </a:prstGeom>
          <a:solidFill>
            <a:srgbClr val="8049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 name="Segnaposto numero diapositiva 3">
            <a:extLst>
              <a:ext uri="{FF2B5EF4-FFF2-40B4-BE49-F238E27FC236}">
                <a16:creationId xmlns:a16="http://schemas.microsoft.com/office/drawing/2014/main" id="{6CFEFFBA-1EDC-3D8D-C0EA-73A7FE40E030}"/>
              </a:ext>
            </a:extLst>
          </p:cNvPr>
          <p:cNvSpPr>
            <a:spLocks noGrp="1"/>
          </p:cNvSpPr>
          <p:nvPr>
            <p:ph type="sldNum" sz="quarter" idx="12"/>
          </p:nvPr>
        </p:nvSpPr>
        <p:spPr>
          <a:xfrm>
            <a:off x="11415712" y="6161087"/>
            <a:ext cx="495299" cy="365125"/>
          </a:xfrm>
        </p:spPr>
        <p:txBody>
          <a:bodyPr/>
          <a:lstStyle/>
          <a:p>
            <a:pPr algn="ctr"/>
            <a:fld id="{F6EA33D5-858A-438D-A7E3-9EACA81DA4BA}" type="slidenum">
              <a:rPr lang="it-IT" sz="1500" smtClean="0">
                <a:solidFill>
                  <a:schemeClr val="bg1"/>
                </a:solidFill>
              </a:rPr>
              <a:pPr algn="ctr"/>
              <a:t>2</a:t>
            </a:fld>
            <a:endParaRPr lang="it-IT" sz="1500">
              <a:solidFill>
                <a:schemeClr val="bg1"/>
              </a:solidFill>
            </a:endParaRPr>
          </a:p>
        </p:txBody>
      </p:sp>
      <p:sp>
        <p:nvSpPr>
          <p:cNvPr id="2" name="Rettangolo 1">
            <a:extLst>
              <a:ext uri="{FF2B5EF4-FFF2-40B4-BE49-F238E27FC236}">
                <a16:creationId xmlns:a16="http://schemas.microsoft.com/office/drawing/2014/main" id="{1A22C0F2-C7EE-9947-8B72-7736F3055539}"/>
              </a:ext>
            </a:extLst>
          </p:cNvPr>
          <p:cNvSpPr/>
          <p:nvPr/>
        </p:nvSpPr>
        <p:spPr>
          <a:xfrm>
            <a:off x="2232454" y="1606858"/>
            <a:ext cx="8270786" cy="4332304"/>
          </a:xfrm>
          <a:prstGeom prst="rect">
            <a:avLst/>
          </a:prstGeom>
          <a:solidFill>
            <a:schemeClr val="accent5">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dirty="0"/>
              <a:t>Nell’ambito dei concorsi pubblici oggetto dell’indagine, svolti con la nuova modalità digitale, il dato fondamentale che emerge con chiarezza dall’analisi del contenzioso è che </a:t>
            </a:r>
            <a:r>
              <a:rPr lang="it-IT" b="1" u="sng" dirty="0"/>
              <a:t>i ricorsi non contestano la violazione della regola sull’anonimato nello svolgimento delle procedure concorsuali </a:t>
            </a:r>
            <a:r>
              <a:rPr lang="it-IT" dirty="0"/>
              <a:t>– salve rare eccezioni </a:t>
            </a:r>
          </a:p>
          <a:p>
            <a:endParaRPr lang="it-IT" dirty="0"/>
          </a:p>
          <a:p>
            <a:pPr algn="just"/>
            <a:r>
              <a:rPr lang="it-IT" dirty="0"/>
              <a:t>L’attuale procedura del concorso digitale, elaborata inizialmente in attuazione del Capo III del decreto-legge 1 aprile 2021, n. 44, ha permesso il superamento, in termini di contenzioso, della patologia generata dalla presunta violazione del principio dell’anonimato il cui accertamento, nei concorsi precedenti alla riforma della procedura, rappresentava il principale motivo di ricorso.</a:t>
            </a:r>
          </a:p>
        </p:txBody>
      </p:sp>
      <p:cxnSp>
        <p:nvCxnSpPr>
          <p:cNvPr id="6" name="Connettore 1 6">
            <a:extLst>
              <a:ext uri="{FF2B5EF4-FFF2-40B4-BE49-F238E27FC236}">
                <a16:creationId xmlns:a16="http://schemas.microsoft.com/office/drawing/2014/main" id="{5581A40E-7982-2C29-8A41-4E5500640C03}"/>
              </a:ext>
            </a:extLst>
          </p:cNvPr>
          <p:cNvCxnSpPr/>
          <p:nvPr/>
        </p:nvCxnSpPr>
        <p:spPr>
          <a:xfrm flipV="1">
            <a:off x="2248927" y="1363976"/>
            <a:ext cx="8254313" cy="16476"/>
          </a:xfrm>
          <a:prstGeom prst="line">
            <a:avLst/>
          </a:prstGeom>
          <a:noFill/>
          <a:ln w="12700" cap="flat" cmpd="sng" algn="ctr">
            <a:solidFill>
              <a:srgbClr val="44546A"/>
            </a:solidFill>
            <a:prstDash val="solid"/>
            <a:miter lim="800000"/>
          </a:ln>
          <a:effectLst/>
        </p:spPr>
      </p:cxnSp>
      <p:cxnSp>
        <p:nvCxnSpPr>
          <p:cNvPr id="7" name="Connettore 1 8">
            <a:extLst>
              <a:ext uri="{FF2B5EF4-FFF2-40B4-BE49-F238E27FC236}">
                <a16:creationId xmlns:a16="http://schemas.microsoft.com/office/drawing/2014/main" id="{DEC81EE9-7D80-6B0A-E3A1-E5041979A8CF}"/>
              </a:ext>
            </a:extLst>
          </p:cNvPr>
          <p:cNvCxnSpPr/>
          <p:nvPr/>
        </p:nvCxnSpPr>
        <p:spPr>
          <a:xfrm flipV="1">
            <a:off x="2232454" y="6173806"/>
            <a:ext cx="8254313" cy="16476"/>
          </a:xfrm>
          <a:prstGeom prst="line">
            <a:avLst/>
          </a:prstGeom>
          <a:noFill/>
          <a:ln w="12700" cap="flat" cmpd="sng" algn="ctr">
            <a:solidFill>
              <a:srgbClr val="279175"/>
            </a:solidFill>
            <a:prstDash val="solid"/>
            <a:miter lim="800000"/>
          </a:ln>
          <a:effectLst/>
        </p:spPr>
      </p:cxnSp>
      <p:pic>
        <p:nvPicPr>
          <p:cNvPr id="8" name="Immagine 7">
            <a:extLst>
              <a:ext uri="{FF2B5EF4-FFF2-40B4-BE49-F238E27FC236}">
                <a16:creationId xmlns:a16="http://schemas.microsoft.com/office/drawing/2014/main" id="{DB22E6D3-F8AA-1037-3347-6E679F5DC5A5}"/>
              </a:ext>
            </a:extLst>
          </p:cNvPr>
          <p:cNvPicPr>
            <a:picLocks noChangeAspect="1"/>
          </p:cNvPicPr>
          <p:nvPr/>
        </p:nvPicPr>
        <p:blipFill>
          <a:blip r:embed="rId2" cstate="print"/>
          <a:stretch>
            <a:fillRect/>
          </a:stretch>
        </p:blipFill>
        <p:spPr>
          <a:xfrm>
            <a:off x="9588840" y="6213030"/>
            <a:ext cx="914400" cy="378270"/>
          </a:xfrm>
          <a:prstGeom prst="rect">
            <a:avLst/>
          </a:prstGeom>
        </p:spPr>
      </p:pic>
      <p:sp>
        <p:nvSpPr>
          <p:cNvPr id="9" name="CasellaDiTesto 8">
            <a:extLst>
              <a:ext uri="{FF2B5EF4-FFF2-40B4-BE49-F238E27FC236}">
                <a16:creationId xmlns:a16="http://schemas.microsoft.com/office/drawing/2014/main" id="{20FB5A5D-85D5-4356-0049-43A4768133E7}"/>
              </a:ext>
            </a:extLst>
          </p:cNvPr>
          <p:cNvSpPr txBox="1"/>
          <p:nvPr/>
        </p:nvSpPr>
        <p:spPr>
          <a:xfrm>
            <a:off x="2248927" y="1089426"/>
            <a:ext cx="7253405" cy="4001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it-IT" sz="2000" b="0" i="0" u="none" strike="noStrike" kern="0" cap="none" spc="0" normalizeH="0" baseline="0" noProof="0" dirty="0">
                <a:ln>
                  <a:noFill/>
                </a:ln>
                <a:solidFill>
                  <a:srgbClr val="5B9BD5">
                    <a:lumMod val="75000"/>
                  </a:srgbClr>
                </a:solidFill>
                <a:effectLst/>
                <a:uLnTx/>
                <a:uFillTx/>
              </a:rPr>
              <a:t>1. L’analisi del contenzioso</a:t>
            </a:r>
          </a:p>
        </p:txBody>
      </p:sp>
    </p:spTree>
    <p:extLst>
      <p:ext uri="{BB962C8B-B14F-4D97-AF65-F5344CB8AC3E}">
        <p14:creationId xmlns:p14="http://schemas.microsoft.com/office/powerpoint/2010/main" val="16996423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5A8542E6-2D2F-E003-1009-5013D4CB2AAD}"/>
              </a:ext>
            </a:extLst>
          </p:cNvPr>
          <p:cNvSpPr>
            <a:spLocks noGrp="1"/>
          </p:cNvSpPr>
          <p:nvPr>
            <p:ph type="sldNum" sz="quarter" idx="12"/>
          </p:nvPr>
        </p:nvSpPr>
        <p:spPr/>
        <p:txBody>
          <a:bodyPr/>
          <a:lstStyle/>
          <a:p>
            <a:fld id="{F6EA33D5-858A-438D-A7E3-9EACA81DA4BA}" type="slidenum">
              <a:rPr lang="it-IT" smtClean="0"/>
              <a:pPr/>
              <a:t>3</a:t>
            </a:fld>
            <a:endParaRPr lang="it-IT"/>
          </a:p>
        </p:txBody>
      </p:sp>
      <p:sp>
        <p:nvSpPr>
          <p:cNvPr id="3" name="CasellaDiTesto 2">
            <a:extLst>
              <a:ext uri="{FF2B5EF4-FFF2-40B4-BE49-F238E27FC236}">
                <a16:creationId xmlns:a16="http://schemas.microsoft.com/office/drawing/2014/main" id="{9013C92F-064C-6201-7DC5-42756FFBDF47}"/>
              </a:ext>
            </a:extLst>
          </p:cNvPr>
          <p:cNvSpPr txBox="1"/>
          <p:nvPr/>
        </p:nvSpPr>
        <p:spPr>
          <a:xfrm>
            <a:off x="1799121" y="1314377"/>
            <a:ext cx="7253405" cy="369332"/>
          </a:xfrm>
          <a:prstGeom prst="rect">
            <a:avLst/>
          </a:prstGeom>
          <a:noFill/>
        </p:spPr>
        <p:txBody>
          <a:bodyPr wrap="square" rtlCol="0">
            <a:spAutoFit/>
          </a:bodyPr>
          <a:lstStyle/>
          <a:p>
            <a:r>
              <a:rPr lang="it-IT" dirty="0">
                <a:solidFill>
                  <a:schemeClr val="accent1">
                    <a:lumMod val="75000"/>
                  </a:schemeClr>
                </a:solidFill>
              </a:rPr>
              <a:t>La regola dell’anonimato</a:t>
            </a:r>
          </a:p>
        </p:txBody>
      </p:sp>
      <p:sp>
        <p:nvSpPr>
          <p:cNvPr id="5" name="Rettangolo 4">
            <a:extLst>
              <a:ext uri="{FF2B5EF4-FFF2-40B4-BE49-F238E27FC236}">
                <a16:creationId xmlns:a16="http://schemas.microsoft.com/office/drawing/2014/main" id="{AC306621-F149-574D-AEE3-2E7551138C23}"/>
              </a:ext>
            </a:extLst>
          </p:cNvPr>
          <p:cNvSpPr/>
          <p:nvPr/>
        </p:nvSpPr>
        <p:spPr>
          <a:xfrm>
            <a:off x="1899309" y="1754284"/>
            <a:ext cx="2710249" cy="3591697"/>
          </a:xfrm>
          <a:prstGeom prst="rect">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it-IT" sz="1200" b="0" i="0" u="none" strike="noStrike" kern="0" cap="none" spc="0" normalizeH="0" baseline="0" noProof="0" dirty="0">
                <a:ln>
                  <a:noFill/>
                </a:ln>
                <a:solidFill>
                  <a:prstClr val="white"/>
                </a:solidFill>
                <a:effectLst/>
                <a:uLnTx/>
                <a:uFillTx/>
                <a:latin typeface="Calibri"/>
                <a:ea typeface="+mn-ea"/>
                <a:cs typeface="+mn-cs"/>
              </a:rPr>
              <a:t>E’ orientamento giurisprudenziale consolidato che </a:t>
            </a:r>
            <a:r>
              <a:rPr kumimoji="0" lang="it-IT" sz="1200" b="1" i="0" u="none" strike="noStrike" kern="0" cap="none" spc="0" normalizeH="0" baseline="0" noProof="0" dirty="0">
                <a:ln>
                  <a:noFill/>
                </a:ln>
                <a:solidFill>
                  <a:prstClr val="white"/>
                </a:solidFill>
                <a:effectLst/>
                <a:uLnTx/>
                <a:uFillTx/>
                <a:latin typeface="Calibri"/>
                <a:ea typeface="+mn-ea"/>
                <a:cs typeface="+mn-cs"/>
              </a:rPr>
              <a:t>il criterio dell’anonimato nelle procedure di concorso costituisca il diretto portato del principio costituzionale di uguaglianza, di buon andamento e di imparzialità dell’azione amministrativa.</a:t>
            </a:r>
          </a:p>
          <a:p>
            <a:pPr marL="0" marR="0" lvl="0" indent="0" defTabSz="914400" eaLnBrk="1" fontAlgn="auto" latinLnBrk="0" hangingPunct="1">
              <a:lnSpc>
                <a:spcPct val="100000"/>
              </a:lnSpc>
              <a:spcBef>
                <a:spcPts val="0"/>
              </a:spcBef>
              <a:spcAft>
                <a:spcPts val="0"/>
              </a:spcAft>
              <a:buClrTx/>
              <a:buSzTx/>
              <a:buFontTx/>
              <a:buNone/>
              <a:tabLst/>
              <a:defRPr/>
            </a:pPr>
            <a:r>
              <a:rPr kumimoji="0" lang="it-IT" sz="1200" b="0" i="0" u="none" strike="noStrike" kern="0" cap="none" spc="0" normalizeH="0" baseline="0" noProof="0" dirty="0">
                <a:ln>
                  <a:noFill/>
                </a:ln>
                <a:solidFill>
                  <a:prstClr val="white"/>
                </a:solidFill>
                <a:effectLst/>
                <a:uLnTx/>
                <a:uFillTx/>
                <a:latin typeface="Calibri"/>
                <a:ea typeface="+mn-ea"/>
                <a:cs typeface="+mn-cs"/>
              </a:rPr>
              <a:t>L’amministrazione deve operare le proprie valutazioni senza lasciare alcuno spazio a rischi di condizionamenti esterni garantendo la </a:t>
            </a:r>
            <a:r>
              <a:rPr kumimoji="0" lang="it-IT" sz="1200" b="0" i="1" u="none" strike="noStrike" kern="0" cap="none" spc="0" normalizeH="0" baseline="0" noProof="0" dirty="0">
                <a:ln>
                  <a:noFill/>
                </a:ln>
                <a:solidFill>
                  <a:prstClr val="white"/>
                </a:solidFill>
                <a:effectLst/>
                <a:uLnTx/>
                <a:uFillTx/>
                <a:latin typeface="Calibri"/>
                <a:ea typeface="+mn-ea"/>
                <a:cs typeface="+mn-cs"/>
              </a:rPr>
              <a:t>par condicio </a:t>
            </a:r>
            <a:r>
              <a:rPr kumimoji="0" lang="it-IT" sz="1200" b="0" i="0" u="none" strike="noStrike" kern="0" cap="none" spc="0" normalizeH="0" baseline="0" noProof="0" dirty="0">
                <a:ln>
                  <a:noFill/>
                </a:ln>
                <a:solidFill>
                  <a:prstClr val="white"/>
                </a:solidFill>
                <a:effectLst/>
                <a:uLnTx/>
                <a:uFillTx/>
                <a:latin typeface="Calibri"/>
                <a:ea typeface="+mn-ea"/>
                <a:cs typeface="+mn-cs"/>
              </a:rPr>
              <a:t>tra i candidati.</a:t>
            </a:r>
          </a:p>
          <a:p>
            <a:pPr marL="0" marR="0" lvl="0" indent="0" defTabSz="914400" eaLnBrk="1" fontAlgn="auto" latinLnBrk="0" hangingPunct="1">
              <a:lnSpc>
                <a:spcPct val="100000"/>
              </a:lnSpc>
              <a:spcBef>
                <a:spcPts val="0"/>
              </a:spcBef>
              <a:spcAft>
                <a:spcPts val="0"/>
              </a:spcAft>
              <a:buClrTx/>
              <a:buSzTx/>
              <a:buFontTx/>
              <a:buNone/>
              <a:tabLst/>
              <a:defRPr/>
            </a:pPr>
            <a:r>
              <a:rPr kumimoji="0" lang="it-IT" sz="1200" b="0" i="0" u="none" strike="noStrike" kern="0" cap="none" spc="0" normalizeH="0" baseline="0" noProof="0" dirty="0">
                <a:ln>
                  <a:noFill/>
                </a:ln>
                <a:solidFill>
                  <a:prstClr val="white"/>
                </a:solidFill>
                <a:effectLst/>
                <a:uLnTx/>
                <a:uFillTx/>
                <a:latin typeface="Calibri"/>
                <a:ea typeface="+mn-ea"/>
                <a:cs typeface="+mn-cs"/>
              </a:rPr>
              <a:t>Il citato criterio, costituendo applicazione di precetti costituzionali, assume una valenza generale ed incondizionata, avendo quale scopo quello di assicurare la piena trasparenza di ogni pubblica procedura selettiva e costituendone uno dei cardini portanti.</a:t>
            </a:r>
          </a:p>
        </p:txBody>
      </p:sp>
      <p:sp>
        <p:nvSpPr>
          <p:cNvPr id="6" name="Freccia a destra 5">
            <a:extLst>
              <a:ext uri="{FF2B5EF4-FFF2-40B4-BE49-F238E27FC236}">
                <a16:creationId xmlns:a16="http://schemas.microsoft.com/office/drawing/2014/main" id="{DEFBF64A-4E81-97B2-9777-567C42CA6068}"/>
              </a:ext>
            </a:extLst>
          </p:cNvPr>
          <p:cNvSpPr/>
          <p:nvPr/>
        </p:nvSpPr>
        <p:spPr>
          <a:xfrm>
            <a:off x="5107074" y="2319692"/>
            <a:ext cx="1977852" cy="609600"/>
          </a:xfrm>
          <a:prstGeom prst="rightArrow">
            <a:avLst/>
          </a:prstGeom>
          <a:solidFill>
            <a:srgbClr val="FFFF00"/>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srgbClr val="FFFF00"/>
              </a:solidFill>
              <a:effectLst/>
              <a:uLnTx/>
              <a:uFillTx/>
              <a:latin typeface="Calibri"/>
              <a:ea typeface="+mn-ea"/>
              <a:cs typeface="+mn-cs"/>
            </a:endParaRPr>
          </a:p>
        </p:txBody>
      </p:sp>
      <p:sp>
        <p:nvSpPr>
          <p:cNvPr id="8" name="Rettangolo 7">
            <a:extLst>
              <a:ext uri="{FF2B5EF4-FFF2-40B4-BE49-F238E27FC236}">
                <a16:creationId xmlns:a16="http://schemas.microsoft.com/office/drawing/2014/main" id="{2E1FE520-6821-6565-F302-9341B5C21291}"/>
              </a:ext>
            </a:extLst>
          </p:cNvPr>
          <p:cNvSpPr/>
          <p:nvPr/>
        </p:nvSpPr>
        <p:spPr>
          <a:xfrm>
            <a:off x="7501784" y="1249939"/>
            <a:ext cx="2891095" cy="3696658"/>
          </a:xfrm>
          <a:prstGeom prst="rect">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it-IT" sz="1200" b="0" i="0" u="none" strike="noStrike" kern="0" cap="none" spc="0" normalizeH="0" baseline="0" noProof="0" dirty="0">
                <a:ln>
                  <a:noFill/>
                </a:ln>
                <a:solidFill>
                  <a:prstClr val="white"/>
                </a:solidFill>
                <a:effectLst/>
                <a:uLnTx/>
                <a:uFillTx/>
                <a:latin typeface="Calibri"/>
                <a:ea typeface="+mn-ea"/>
                <a:cs typeface="+mn-cs"/>
              </a:rPr>
              <a:t>L’esigenza di assicurare l’effettività dell’anonimato nelle procedure selettive, quale interesse pubblico primario, si traduce a livello normativo, in regole che tipizzano rigidamente il comportamento dell’Amministrazione.</a:t>
            </a:r>
          </a:p>
          <a:p>
            <a:pPr marL="0" marR="0" lvl="0" indent="0" defTabSz="914400" eaLnBrk="1" fontAlgn="auto" latinLnBrk="0" hangingPunct="1">
              <a:lnSpc>
                <a:spcPct val="100000"/>
              </a:lnSpc>
              <a:spcBef>
                <a:spcPts val="0"/>
              </a:spcBef>
              <a:spcAft>
                <a:spcPts val="0"/>
              </a:spcAft>
              <a:buClrTx/>
              <a:buSzTx/>
              <a:buFontTx/>
              <a:buNone/>
              <a:tabLst/>
              <a:defRPr/>
            </a:pPr>
            <a:r>
              <a:rPr kumimoji="0" lang="it-IT" sz="1200" b="0" i="0" u="none" strike="noStrike" kern="0" cap="none" spc="0" normalizeH="0" baseline="0" noProof="0" dirty="0">
                <a:ln>
                  <a:noFill/>
                </a:ln>
                <a:solidFill>
                  <a:prstClr val="white"/>
                </a:solidFill>
                <a:effectLst/>
                <a:uLnTx/>
                <a:uFillTx/>
                <a:latin typeface="Calibri"/>
                <a:ea typeface="+mn-ea"/>
                <a:cs typeface="+mn-cs"/>
              </a:rPr>
              <a:t>La Pubblica Amministrazione che indice un concorso pubblico, anche in sede di </a:t>
            </a:r>
            <a:r>
              <a:rPr kumimoji="0" lang="it-IT" sz="1200" b="0" i="1" u="none" strike="noStrike" kern="0" cap="none" spc="0" normalizeH="0" baseline="0" noProof="0" dirty="0" err="1">
                <a:ln>
                  <a:noFill/>
                </a:ln>
                <a:solidFill>
                  <a:prstClr val="white"/>
                </a:solidFill>
                <a:effectLst/>
                <a:uLnTx/>
                <a:uFillTx/>
                <a:latin typeface="Calibri"/>
                <a:ea typeface="+mn-ea"/>
                <a:cs typeface="+mn-cs"/>
              </a:rPr>
              <a:t>lex</a:t>
            </a:r>
            <a:r>
              <a:rPr kumimoji="0" lang="it-IT" sz="1200" b="0" i="1" u="none" strike="noStrike" kern="0" cap="none" spc="0" normalizeH="0" baseline="0" noProof="0" dirty="0">
                <a:ln>
                  <a:noFill/>
                </a:ln>
                <a:solidFill>
                  <a:prstClr val="white"/>
                </a:solidFill>
                <a:effectLst/>
                <a:uLnTx/>
                <a:uFillTx/>
                <a:latin typeface="Calibri"/>
                <a:ea typeface="+mn-ea"/>
                <a:cs typeface="+mn-cs"/>
              </a:rPr>
              <a:t> </a:t>
            </a:r>
            <a:r>
              <a:rPr kumimoji="0" lang="it-IT" sz="1200" b="0" i="1" u="none" strike="noStrike" kern="0" cap="none" spc="0" normalizeH="0" baseline="0" noProof="0" dirty="0" err="1">
                <a:ln>
                  <a:noFill/>
                </a:ln>
                <a:solidFill>
                  <a:prstClr val="white"/>
                </a:solidFill>
                <a:effectLst/>
                <a:uLnTx/>
                <a:uFillTx/>
                <a:latin typeface="Calibri"/>
                <a:ea typeface="+mn-ea"/>
                <a:cs typeface="+mn-cs"/>
              </a:rPr>
              <a:t>specialis</a:t>
            </a:r>
            <a:r>
              <a:rPr kumimoji="0" lang="it-IT" sz="1200" b="0" i="0" u="none" strike="noStrike" kern="0" cap="none" spc="0" normalizeH="0" baseline="0" noProof="0" dirty="0">
                <a:ln>
                  <a:noFill/>
                </a:ln>
                <a:solidFill>
                  <a:prstClr val="white"/>
                </a:solidFill>
                <a:effectLst/>
                <a:uLnTx/>
                <a:uFillTx/>
                <a:latin typeface="Calibri"/>
                <a:ea typeface="+mn-ea"/>
                <a:cs typeface="+mn-cs"/>
              </a:rPr>
              <a:t> concorsuale, attraverso il bando, deve preoccuparsi di inserire norme che assicurino la partecipazione dei concorrenti in condizioni paritetiche. </a:t>
            </a:r>
          </a:p>
          <a:p>
            <a:pPr marL="0" marR="0" lvl="0" indent="0" defTabSz="914400" eaLnBrk="1" fontAlgn="auto" latinLnBrk="0" hangingPunct="1">
              <a:lnSpc>
                <a:spcPct val="100000"/>
              </a:lnSpc>
              <a:spcBef>
                <a:spcPts val="0"/>
              </a:spcBef>
              <a:spcAft>
                <a:spcPts val="0"/>
              </a:spcAft>
              <a:buClrTx/>
              <a:buSzTx/>
              <a:buFontTx/>
              <a:buNone/>
              <a:tabLst/>
              <a:defRPr/>
            </a:pPr>
            <a:r>
              <a:rPr kumimoji="0" lang="it-IT" sz="1200" b="0" i="0" u="none" strike="noStrike" kern="0" cap="none" spc="0" normalizeH="0" baseline="0" noProof="0" dirty="0">
                <a:ln>
                  <a:noFill/>
                </a:ln>
                <a:solidFill>
                  <a:prstClr val="white"/>
                </a:solidFill>
                <a:effectLst/>
                <a:uLnTx/>
                <a:uFillTx/>
                <a:latin typeface="Calibri"/>
                <a:ea typeface="+mn-ea"/>
                <a:cs typeface="+mn-cs"/>
              </a:rPr>
              <a:t>L’assenza di margini di discrezionalità valutativa da parte delle Commissioni di valutazione rende oggettivamente recessivi i parametri della segretezza e dell'anonimato, come avviene con il completo automatismo del metodo di correzione nell’attuale procedura del concorso “Digitale”. </a:t>
            </a:r>
          </a:p>
        </p:txBody>
      </p:sp>
      <p:sp>
        <p:nvSpPr>
          <p:cNvPr id="9" name="Freccia in giù 8">
            <a:extLst>
              <a:ext uri="{FF2B5EF4-FFF2-40B4-BE49-F238E27FC236}">
                <a16:creationId xmlns:a16="http://schemas.microsoft.com/office/drawing/2014/main" id="{FA853616-8E7B-4140-E9D2-F9DD5E782895}"/>
              </a:ext>
            </a:extLst>
          </p:cNvPr>
          <p:cNvSpPr/>
          <p:nvPr/>
        </p:nvSpPr>
        <p:spPr>
          <a:xfrm>
            <a:off x="8710527" y="4946597"/>
            <a:ext cx="683997" cy="582892"/>
          </a:xfrm>
          <a:prstGeom prst="downArrow">
            <a:avLst/>
          </a:prstGeom>
          <a:solidFill>
            <a:srgbClr val="FFFF00"/>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prstClr val="white"/>
              </a:solidFill>
              <a:effectLst/>
              <a:uLnTx/>
              <a:uFillTx/>
              <a:latin typeface="Calibri"/>
              <a:ea typeface="+mn-ea"/>
              <a:cs typeface="+mn-cs"/>
            </a:endParaRPr>
          </a:p>
        </p:txBody>
      </p:sp>
      <p:sp>
        <p:nvSpPr>
          <p:cNvPr id="11" name="Rettangolo 10">
            <a:extLst>
              <a:ext uri="{FF2B5EF4-FFF2-40B4-BE49-F238E27FC236}">
                <a16:creationId xmlns:a16="http://schemas.microsoft.com/office/drawing/2014/main" id="{80A4A9A7-3B83-A94F-2F56-84E94730C22A}"/>
              </a:ext>
            </a:extLst>
          </p:cNvPr>
          <p:cNvSpPr/>
          <p:nvPr/>
        </p:nvSpPr>
        <p:spPr>
          <a:xfrm>
            <a:off x="1904869" y="5470380"/>
            <a:ext cx="8509464" cy="720837"/>
          </a:xfrm>
          <a:prstGeom prst="rect">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it-IT" sz="1200" b="0" i="0" u="none" strike="noStrike" kern="0" cap="none" spc="0" normalizeH="0" baseline="0" noProof="0" dirty="0">
                <a:ln>
                  <a:noFill/>
                </a:ln>
                <a:solidFill>
                  <a:prstClr val="white"/>
                </a:solidFill>
                <a:effectLst/>
                <a:uLnTx/>
                <a:uFillTx/>
                <a:latin typeface="Calibri"/>
                <a:ea typeface="+mn-ea"/>
                <a:cs typeface="+mn-cs"/>
              </a:rPr>
              <a:t>Nello specifico, l’attuale procedura si avvale: di sistemi automatizzati, utilizzando inoltre le applicazioni della crittografia per garantire la sicurezza, la riservatezza e il controllo degli accessi; dell’adozione di dotazioni informatiche (ad es. </a:t>
            </a:r>
            <a:r>
              <a:rPr kumimoji="0" lang="it-IT" sz="1200" b="0" i="0" u="none" strike="noStrike" kern="0" cap="none" spc="0" normalizeH="0" baseline="0" noProof="0" dirty="0" err="1">
                <a:ln>
                  <a:noFill/>
                </a:ln>
                <a:solidFill>
                  <a:prstClr val="white"/>
                </a:solidFill>
                <a:effectLst/>
                <a:uLnTx/>
                <a:uFillTx/>
                <a:latin typeface="Calibri"/>
                <a:ea typeface="+mn-ea"/>
                <a:cs typeface="+mn-cs"/>
              </a:rPr>
              <a:t>l’Ipad</a:t>
            </a:r>
            <a:r>
              <a:rPr kumimoji="0" lang="it-IT" sz="1200" b="0" i="0" u="none" strike="noStrike" kern="0" cap="none" spc="0" normalizeH="0" baseline="0" noProof="0" dirty="0">
                <a:ln>
                  <a:noFill/>
                </a:ln>
                <a:solidFill>
                  <a:prstClr val="white"/>
                </a:solidFill>
                <a:effectLst/>
                <a:uLnTx/>
                <a:uFillTx/>
                <a:latin typeface="Calibri"/>
                <a:ea typeface="+mn-ea"/>
                <a:cs typeface="+mn-cs"/>
              </a:rPr>
              <a:t>) messe a disposizione dei candidati in sede di esame; oltre che di un portale unico per l’accesso ai dati.</a:t>
            </a:r>
          </a:p>
          <a:p>
            <a:pPr marL="0" marR="0" lvl="0" indent="0" algn="just" defTabSz="914400" eaLnBrk="1" fontAlgn="auto" latinLnBrk="0" hangingPunct="1">
              <a:lnSpc>
                <a:spcPct val="100000"/>
              </a:lnSpc>
              <a:spcBef>
                <a:spcPts val="0"/>
              </a:spcBef>
              <a:spcAft>
                <a:spcPts val="0"/>
              </a:spcAft>
              <a:buClrTx/>
              <a:buSzTx/>
              <a:buFontTx/>
              <a:buNone/>
              <a:tabLst/>
              <a:defRPr/>
            </a:pPr>
            <a:endParaRPr kumimoji="0" lang="it-IT" sz="1200" b="0" i="0" u="none" strike="noStrike" kern="0" cap="none" spc="0" normalizeH="0" baseline="0" noProof="0" dirty="0">
              <a:ln>
                <a:noFill/>
              </a:ln>
              <a:solidFill>
                <a:prstClr val="white"/>
              </a:solidFill>
              <a:effectLst/>
              <a:uLnTx/>
              <a:uFillTx/>
              <a:latin typeface="Calibri"/>
              <a:ea typeface="+mn-ea"/>
              <a:cs typeface="+mn-cs"/>
            </a:endParaRPr>
          </a:p>
        </p:txBody>
      </p:sp>
      <p:sp>
        <p:nvSpPr>
          <p:cNvPr id="12" name="CasellaDiTesto 11">
            <a:extLst>
              <a:ext uri="{FF2B5EF4-FFF2-40B4-BE49-F238E27FC236}">
                <a16:creationId xmlns:a16="http://schemas.microsoft.com/office/drawing/2014/main" id="{2D68087F-D9DC-1E67-F27C-FF6EC58E1833}"/>
              </a:ext>
            </a:extLst>
          </p:cNvPr>
          <p:cNvSpPr txBox="1"/>
          <p:nvPr/>
        </p:nvSpPr>
        <p:spPr>
          <a:xfrm>
            <a:off x="1799121" y="940647"/>
            <a:ext cx="7253405" cy="4001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it-IT" sz="2000" b="0" i="0" u="none" strike="noStrike" kern="0" cap="none" spc="0" normalizeH="0" baseline="0" noProof="0" dirty="0">
                <a:ln>
                  <a:noFill/>
                </a:ln>
                <a:solidFill>
                  <a:srgbClr val="5B9BD5">
                    <a:lumMod val="75000"/>
                  </a:srgbClr>
                </a:solidFill>
                <a:effectLst/>
                <a:uLnTx/>
                <a:uFillTx/>
              </a:rPr>
              <a:t>2. L’ANONIMATO</a:t>
            </a:r>
          </a:p>
        </p:txBody>
      </p:sp>
      <p:pic>
        <p:nvPicPr>
          <p:cNvPr id="13" name="Immagine 12">
            <a:extLst>
              <a:ext uri="{FF2B5EF4-FFF2-40B4-BE49-F238E27FC236}">
                <a16:creationId xmlns:a16="http://schemas.microsoft.com/office/drawing/2014/main" id="{F45B0B4E-C25C-F1C6-6408-C6F6F734A4DC}"/>
              </a:ext>
            </a:extLst>
          </p:cNvPr>
          <p:cNvPicPr>
            <a:picLocks noChangeAspect="1"/>
          </p:cNvPicPr>
          <p:nvPr/>
        </p:nvPicPr>
        <p:blipFill>
          <a:blip r:embed="rId2" cstate="print"/>
          <a:stretch>
            <a:fillRect/>
          </a:stretch>
        </p:blipFill>
        <p:spPr>
          <a:xfrm>
            <a:off x="9322649" y="6222022"/>
            <a:ext cx="914400" cy="365125"/>
          </a:xfrm>
          <a:prstGeom prst="rect">
            <a:avLst/>
          </a:prstGeom>
        </p:spPr>
      </p:pic>
      <p:cxnSp>
        <p:nvCxnSpPr>
          <p:cNvPr id="14" name="Connettore 1 6">
            <a:extLst>
              <a:ext uri="{FF2B5EF4-FFF2-40B4-BE49-F238E27FC236}">
                <a16:creationId xmlns:a16="http://schemas.microsoft.com/office/drawing/2014/main" id="{9C7F9BC6-5925-A98D-7303-40EC36358965}"/>
              </a:ext>
            </a:extLst>
          </p:cNvPr>
          <p:cNvCxnSpPr>
            <a:cxnSpLocks/>
          </p:cNvCxnSpPr>
          <p:nvPr/>
        </p:nvCxnSpPr>
        <p:spPr>
          <a:xfrm>
            <a:off x="1899309" y="1314377"/>
            <a:ext cx="5602475" cy="0"/>
          </a:xfrm>
          <a:prstGeom prst="line">
            <a:avLst/>
          </a:prstGeom>
          <a:noFill/>
          <a:ln w="12700" cap="flat" cmpd="sng" algn="ctr">
            <a:solidFill>
              <a:srgbClr val="44546A"/>
            </a:solidFill>
            <a:prstDash val="solid"/>
            <a:miter lim="800000"/>
          </a:ln>
          <a:effectLst/>
        </p:spPr>
      </p:cxnSp>
    </p:spTree>
    <p:extLst>
      <p:ext uri="{BB962C8B-B14F-4D97-AF65-F5344CB8AC3E}">
        <p14:creationId xmlns:p14="http://schemas.microsoft.com/office/powerpoint/2010/main" val="18408068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23C1A6BB-3481-5598-C0BC-22E41D8EA0A7}"/>
              </a:ext>
            </a:extLst>
          </p:cNvPr>
          <p:cNvSpPr>
            <a:spLocks noGrp="1"/>
          </p:cNvSpPr>
          <p:nvPr>
            <p:ph type="sldNum" sz="quarter" idx="12"/>
          </p:nvPr>
        </p:nvSpPr>
        <p:spPr/>
        <p:txBody>
          <a:bodyPr/>
          <a:lstStyle/>
          <a:p>
            <a:fld id="{F6EA33D5-858A-438D-A7E3-9EACA81DA4BA}" type="slidenum">
              <a:rPr lang="it-IT" smtClean="0"/>
              <a:pPr/>
              <a:t>4</a:t>
            </a:fld>
            <a:endParaRPr lang="it-IT"/>
          </a:p>
        </p:txBody>
      </p:sp>
      <p:pic>
        <p:nvPicPr>
          <p:cNvPr id="3" name="Picture 6" descr="giurisprudenza Archivi Assinews.it">
            <a:extLst>
              <a:ext uri="{FF2B5EF4-FFF2-40B4-BE49-F238E27FC236}">
                <a16:creationId xmlns:a16="http://schemas.microsoft.com/office/drawing/2014/main" id="{224CE94A-B11F-F4FF-8EBD-A0876388F42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38625" y="1470020"/>
            <a:ext cx="3264794" cy="1958980"/>
          </a:xfrm>
          <a:prstGeom prst="rect">
            <a:avLst/>
          </a:prstGeom>
          <a:noFill/>
          <a:extLst>
            <a:ext uri="{909E8E84-426E-40DD-AFC4-6F175D3DCCD1}">
              <a14:hiddenFill xmlns:a14="http://schemas.microsoft.com/office/drawing/2010/main">
                <a:solidFill>
                  <a:srgbClr val="FFFFFF"/>
                </a:solidFill>
              </a14:hiddenFill>
            </a:ext>
          </a:extLst>
        </p:spPr>
      </p:pic>
      <p:sp>
        <p:nvSpPr>
          <p:cNvPr id="4" name="Rettangolo 3">
            <a:extLst>
              <a:ext uri="{FF2B5EF4-FFF2-40B4-BE49-F238E27FC236}">
                <a16:creationId xmlns:a16="http://schemas.microsoft.com/office/drawing/2014/main" id="{522CBA03-7157-B291-FD7F-ADFC87B0217C}"/>
              </a:ext>
            </a:extLst>
          </p:cNvPr>
          <p:cNvSpPr/>
          <p:nvPr/>
        </p:nvSpPr>
        <p:spPr>
          <a:xfrm>
            <a:off x="2091870" y="3508304"/>
            <a:ext cx="7890330" cy="2501880"/>
          </a:xfrm>
          <a:prstGeom prst="rect">
            <a:avLst/>
          </a:prstGeom>
          <a:solidFill>
            <a:srgbClr val="ED7D31">
              <a:lumMod val="60000"/>
              <a:lumOff val="40000"/>
            </a:srgbClr>
          </a:solidFill>
          <a:ln w="12700" cap="flat" cmpd="sng" algn="ctr">
            <a:solidFill>
              <a:srgbClr val="5B9BD5">
                <a:shade val="50000"/>
              </a:srgbClr>
            </a:solidFill>
            <a:prstDash val="solid"/>
            <a:miter lim="800000"/>
          </a:ln>
          <a:effectLst/>
        </p:spPr>
        <p:txBody>
          <a:bodyPr rtlCol="0" anchor="ct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it-IT" sz="1000" b="1" i="0" u="none" strike="noStrike" kern="0" cap="none" spc="0" normalizeH="0" baseline="0" noProof="0" dirty="0">
                <a:ln>
                  <a:noFill/>
                </a:ln>
                <a:solidFill>
                  <a:srgbClr val="C00000"/>
                </a:solidFill>
                <a:effectLst/>
                <a:uLnTx/>
                <a:uFillTx/>
                <a:latin typeface="inherit"/>
                <a:ea typeface="+mn-ea"/>
                <a:cs typeface="+mn-cs"/>
              </a:rPr>
              <a:t>- T.A.R. Lazio, Roma, Sez. II, sentenza 5 novembre 2014, n. 11106: «</a:t>
            </a:r>
            <a:r>
              <a:rPr kumimoji="0" lang="it-IT" sz="1000" b="0" i="0" u="none" strike="noStrike" kern="0" cap="none" spc="0" normalizeH="0" baseline="0" noProof="0" dirty="0">
                <a:ln>
                  <a:noFill/>
                </a:ln>
                <a:solidFill>
                  <a:srgbClr val="C00000"/>
                </a:solidFill>
                <a:effectLst/>
                <a:uLnTx/>
                <a:uFillTx/>
                <a:latin typeface="Cabin"/>
                <a:ea typeface="+mn-ea"/>
                <a:cs typeface="+mn-cs"/>
              </a:rPr>
              <a:t>l’Amministrazione deve interpretare rigidamente l’ esigenza dell’anonimato, quale elemento costitutivo dell’interesse pubblico primario, al cui perseguimento le procedure selettive pubbliche risultano finalizzate, imponendo una serie minuziosa di cautele ed accorgimenti prudenziali»</a:t>
            </a:r>
          </a:p>
          <a:p>
            <a:pPr marL="0" marR="0" lvl="0" indent="0" algn="just" defTabSz="914400" eaLnBrk="1" fontAlgn="auto" latinLnBrk="0" hangingPunct="1">
              <a:lnSpc>
                <a:spcPct val="100000"/>
              </a:lnSpc>
              <a:spcBef>
                <a:spcPts val="0"/>
              </a:spcBef>
              <a:spcAft>
                <a:spcPts val="0"/>
              </a:spcAft>
              <a:buClrTx/>
              <a:buSzTx/>
              <a:buFontTx/>
              <a:buNone/>
              <a:tabLst/>
              <a:defRPr/>
            </a:pPr>
            <a:r>
              <a:rPr kumimoji="0" lang="it-IT" sz="1000" b="1" i="0" u="none" strike="noStrike" kern="0" cap="none" spc="0" normalizeH="0" baseline="0" noProof="0" dirty="0">
                <a:ln>
                  <a:noFill/>
                </a:ln>
                <a:solidFill>
                  <a:srgbClr val="C00000"/>
                </a:solidFill>
                <a:effectLst/>
                <a:uLnTx/>
                <a:uFillTx/>
                <a:latin typeface="inherit"/>
                <a:ea typeface="+mn-ea"/>
                <a:cs typeface="+mn-cs"/>
              </a:rPr>
              <a:t>- Consiglio di Stato, Sezione III, 17 luglio 2018, n. 4331: «</a:t>
            </a:r>
            <a:r>
              <a:rPr kumimoji="0" lang="it-IT" sz="1000" b="0" i="0" u="none" strike="noStrike" kern="0" cap="none" spc="0" normalizeH="0" baseline="0" noProof="0" dirty="0">
                <a:ln>
                  <a:noFill/>
                </a:ln>
                <a:solidFill>
                  <a:srgbClr val="C00000"/>
                </a:solidFill>
                <a:effectLst/>
                <a:uLnTx/>
                <a:uFillTx/>
                <a:latin typeface="Cabin"/>
                <a:ea typeface="+mn-ea"/>
                <a:cs typeface="+mn-cs"/>
              </a:rPr>
              <a:t>la regola dell’anonimato degli elaborati scritti non può essere intesa in modo tanto tassativo e assoluto da comportare l’invalidità delle prove ogni volta che sussista un’astratta possibilità di riconoscimento, perché se così fosse sarebbe materialmente impossibile svolgere concorsi per esami scritti, giacché non si potrebbe mai escludere a priori la possibilità che un commissario riconosca una particolare modalità di svolgimento. E’ invece necessario che emergano elementi atti a provare in modo inequivoco l’intenzionalità di rendere </a:t>
            </a:r>
            <a:r>
              <a:rPr kumimoji="0" lang="it-IT" sz="1000" b="1" i="0" u="none" strike="noStrike" kern="0" cap="none" spc="0" normalizeH="0" baseline="0" noProof="0" dirty="0">
                <a:ln>
                  <a:noFill/>
                </a:ln>
                <a:solidFill>
                  <a:srgbClr val="C00000"/>
                </a:solidFill>
                <a:effectLst/>
                <a:uLnTx/>
                <a:uFillTx/>
                <a:latin typeface="inherit"/>
                <a:ea typeface="+mn-ea"/>
                <a:cs typeface="+mn-cs"/>
              </a:rPr>
              <a:t>riconoscibile un dato elaborato»</a:t>
            </a:r>
          </a:p>
          <a:p>
            <a:pPr marL="0" marR="0" lvl="0" indent="0" algn="just" defTabSz="914400" eaLnBrk="1" fontAlgn="auto" latinLnBrk="0" hangingPunct="1">
              <a:lnSpc>
                <a:spcPct val="100000"/>
              </a:lnSpc>
              <a:spcBef>
                <a:spcPts val="0"/>
              </a:spcBef>
              <a:spcAft>
                <a:spcPts val="0"/>
              </a:spcAft>
              <a:buClrTx/>
              <a:buSzTx/>
              <a:buFontTx/>
              <a:buNone/>
              <a:tabLst/>
              <a:defRPr/>
            </a:pPr>
            <a:r>
              <a:rPr kumimoji="0" lang="it-IT" sz="1000" b="1" i="0" u="none" strike="noStrike" kern="0" cap="none" spc="0" normalizeH="0" baseline="0" noProof="0" dirty="0">
                <a:ln>
                  <a:noFill/>
                </a:ln>
                <a:solidFill>
                  <a:srgbClr val="C00000"/>
                </a:solidFill>
                <a:effectLst/>
                <a:uLnTx/>
                <a:uFillTx/>
                <a:latin typeface="inherit"/>
                <a:ea typeface="+mn-ea"/>
                <a:cs typeface="+mn-cs"/>
              </a:rPr>
              <a:t>- Sentenza n. 26 del 2013 emessa dall’Adunanza Plenaria del Consiglio di Stato</a:t>
            </a:r>
            <a:r>
              <a:rPr kumimoji="0" lang="it-IT" sz="1000" b="0" i="0" u="none" strike="noStrike" kern="0" cap="none" spc="0" normalizeH="0" baseline="0" noProof="0" dirty="0">
                <a:ln>
                  <a:noFill/>
                </a:ln>
                <a:solidFill>
                  <a:srgbClr val="C00000"/>
                </a:solidFill>
                <a:effectLst/>
                <a:uLnTx/>
                <a:uFillTx/>
                <a:latin typeface="inherit"/>
                <a:ea typeface="+mn-ea"/>
                <a:cs typeface="+mn-cs"/>
              </a:rPr>
              <a:t>: la </a:t>
            </a:r>
            <a:r>
              <a:rPr kumimoji="0" lang="it-IT" sz="1000" b="0" i="0" u="none" strike="noStrike" kern="0" cap="none" spc="0" normalizeH="0" baseline="0" noProof="0" dirty="0">
                <a:ln>
                  <a:noFill/>
                </a:ln>
                <a:solidFill>
                  <a:srgbClr val="C00000"/>
                </a:solidFill>
                <a:effectLst/>
                <a:uLnTx/>
                <a:uFillTx/>
                <a:latin typeface="Cabin"/>
                <a:ea typeface="+mn-ea"/>
                <a:cs typeface="+mn-cs"/>
              </a:rPr>
              <a:t>Plenaria nel ribadire che l’anonimato sia regola e non principio, afferma che la violazione dell'anonimato da parte della Commissione nei pubblici concorsi comporta una illegittimità da pericolo c.d. astratto e cioè un vizio derivante da una violazione della presupposta norma d'azione irrimediabilmente </a:t>
            </a:r>
            <a:r>
              <a:rPr kumimoji="0" lang="it-IT" sz="1000" b="0" i="0" u="none" strike="noStrike" kern="0" cap="none" spc="0" normalizeH="0" baseline="0" noProof="0" dirty="0">
                <a:ln>
                  <a:noFill/>
                </a:ln>
                <a:solidFill>
                  <a:srgbClr val="C00000"/>
                </a:solidFill>
                <a:effectLst/>
                <a:uLnTx/>
                <a:uFillTx/>
                <a:latin typeface="inherit"/>
                <a:ea typeface="+mn-ea"/>
                <a:cs typeface="+mn-cs"/>
              </a:rPr>
              <a:t>sanzionato dall'ordinamento in via presuntiva, senza necessità di accertare l'effettiva lesione dell'imparzialità in </a:t>
            </a:r>
            <a:r>
              <a:rPr kumimoji="0" lang="it-IT" sz="1000" b="0" i="0" u="none" strike="noStrike" kern="0" cap="none" spc="0" normalizeH="0" baseline="0" noProof="0" dirty="0">
                <a:ln>
                  <a:noFill/>
                </a:ln>
                <a:solidFill>
                  <a:srgbClr val="C00000"/>
                </a:solidFill>
                <a:effectLst/>
                <a:uLnTx/>
                <a:uFillTx/>
                <a:latin typeface="Cabin"/>
                <a:ea typeface="+mn-ea"/>
                <a:cs typeface="+mn-cs"/>
              </a:rPr>
              <a:t>sede di correzione.  Si addiviene così al seguente principio di diritto: “Nelle prove scritte dei pubblici concorsi o delle pubbliche selezioni di stampo comparativo una violazione non irrilevante della regola dell'anonimato da parte della Commissione determina de iure la radicale invalidità della graduatoria finale, senza necessità di accertare in concreto l'effettiva lesione dell'imparzialità in sede di correzione”.</a:t>
            </a:r>
          </a:p>
          <a:p>
            <a:pPr marL="0" marR="0" lvl="0" indent="0" algn="just" defTabSz="914400" eaLnBrk="1" fontAlgn="auto" latinLnBrk="0" hangingPunct="1">
              <a:lnSpc>
                <a:spcPct val="100000"/>
              </a:lnSpc>
              <a:spcBef>
                <a:spcPts val="0"/>
              </a:spcBef>
              <a:spcAft>
                <a:spcPts val="0"/>
              </a:spcAft>
              <a:buClrTx/>
              <a:buSzTx/>
              <a:buFontTx/>
              <a:buNone/>
              <a:tabLst/>
              <a:defRPr/>
            </a:pPr>
            <a:endParaRPr kumimoji="0" lang="it-IT" sz="1200" b="0" i="0" u="none" strike="noStrike" kern="0" cap="none" spc="0" normalizeH="0" baseline="0" noProof="0" dirty="0">
              <a:ln>
                <a:noFill/>
              </a:ln>
              <a:solidFill>
                <a:srgbClr val="222222"/>
              </a:solidFill>
              <a:effectLst/>
              <a:uLnTx/>
              <a:uFillTx/>
              <a:latin typeface="Cabin"/>
              <a:ea typeface="+mn-ea"/>
              <a:cs typeface="+mn-cs"/>
            </a:endParaRPr>
          </a:p>
        </p:txBody>
      </p:sp>
      <p:cxnSp>
        <p:nvCxnSpPr>
          <p:cNvPr id="5" name="Connettore 1 8">
            <a:extLst>
              <a:ext uri="{FF2B5EF4-FFF2-40B4-BE49-F238E27FC236}">
                <a16:creationId xmlns:a16="http://schemas.microsoft.com/office/drawing/2014/main" id="{ABC0706D-403F-8CC0-8B79-C3E844EE0405}"/>
              </a:ext>
            </a:extLst>
          </p:cNvPr>
          <p:cNvCxnSpPr/>
          <p:nvPr/>
        </p:nvCxnSpPr>
        <p:spPr>
          <a:xfrm flipV="1">
            <a:off x="1727887" y="6153444"/>
            <a:ext cx="8254313" cy="16476"/>
          </a:xfrm>
          <a:prstGeom prst="line">
            <a:avLst/>
          </a:prstGeom>
          <a:noFill/>
          <a:ln w="12700" cap="flat" cmpd="sng" algn="ctr">
            <a:solidFill>
              <a:srgbClr val="279175"/>
            </a:solidFill>
            <a:prstDash val="solid"/>
            <a:miter lim="800000"/>
          </a:ln>
          <a:effectLst/>
        </p:spPr>
      </p:cxnSp>
      <p:pic>
        <p:nvPicPr>
          <p:cNvPr id="6" name="Immagine 5">
            <a:extLst>
              <a:ext uri="{FF2B5EF4-FFF2-40B4-BE49-F238E27FC236}">
                <a16:creationId xmlns:a16="http://schemas.microsoft.com/office/drawing/2014/main" id="{E1D6B604-129F-EB53-5807-1679F9580FF1}"/>
              </a:ext>
            </a:extLst>
          </p:cNvPr>
          <p:cNvPicPr>
            <a:picLocks noChangeAspect="1"/>
          </p:cNvPicPr>
          <p:nvPr/>
        </p:nvPicPr>
        <p:blipFill>
          <a:blip r:embed="rId3" cstate="print"/>
          <a:stretch>
            <a:fillRect/>
          </a:stretch>
        </p:blipFill>
        <p:spPr>
          <a:xfrm>
            <a:off x="9067800" y="6196614"/>
            <a:ext cx="914400" cy="381000"/>
          </a:xfrm>
          <a:prstGeom prst="rect">
            <a:avLst/>
          </a:prstGeom>
        </p:spPr>
      </p:pic>
      <p:sp>
        <p:nvSpPr>
          <p:cNvPr id="7" name="CasellaDiTesto 6">
            <a:extLst>
              <a:ext uri="{FF2B5EF4-FFF2-40B4-BE49-F238E27FC236}">
                <a16:creationId xmlns:a16="http://schemas.microsoft.com/office/drawing/2014/main" id="{D2631F23-E815-3686-578F-119B36C27FAE}"/>
              </a:ext>
            </a:extLst>
          </p:cNvPr>
          <p:cNvSpPr txBox="1"/>
          <p:nvPr/>
        </p:nvSpPr>
        <p:spPr>
          <a:xfrm>
            <a:off x="2091870" y="930916"/>
            <a:ext cx="7253405" cy="4001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it-IT" sz="2000" b="0" i="0" u="none" strike="noStrike" kern="0" cap="none" spc="0" normalizeH="0" baseline="0" noProof="0" dirty="0">
                <a:ln>
                  <a:noFill/>
                </a:ln>
                <a:solidFill>
                  <a:srgbClr val="5B9BD5">
                    <a:lumMod val="75000"/>
                  </a:srgbClr>
                </a:solidFill>
                <a:effectLst/>
                <a:uLnTx/>
                <a:uFillTx/>
              </a:rPr>
              <a:t>3. La Giurisprudenza</a:t>
            </a:r>
          </a:p>
        </p:txBody>
      </p:sp>
      <p:cxnSp>
        <p:nvCxnSpPr>
          <p:cNvPr id="8" name="Connettore 1 6">
            <a:extLst>
              <a:ext uri="{FF2B5EF4-FFF2-40B4-BE49-F238E27FC236}">
                <a16:creationId xmlns:a16="http://schemas.microsoft.com/office/drawing/2014/main" id="{979B81F1-E182-9E12-094C-9E121C59361C}"/>
              </a:ext>
            </a:extLst>
          </p:cNvPr>
          <p:cNvCxnSpPr/>
          <p:nvPr/>
        </p:nvCxnSpPr>
        <p:spPr>
          <a:xfrm flipV="1">
            <a:off x="2091870" y="1267114"/>
            <a:ext cx="8254313" cy="16476"/>
          </a:xfrm>
          <a:prstGeom prst="line">
            <a:avLst/>
          </a:prstGeom>
          <a:noFill/>
          <a:ln w="12700" cap="flat" cmpd="sng" algn="ctr">
            <a:solidFill>
              <a:srgbClr val="44546A"/>
            </a:solidFill>
            <a:prstDash val="solid"/>
            <a:miter lim="800000"/>
          </a:ln>
          <a:effectLst/>
        </p:spPr>
      </p:cxnSp>
    </p:spTree>
    <p:extLst>
      <p:ext uri="{BB962C8B-B14F-4D97-AF65-F5344CB8AC3E}">
        <p14:creationId xmlns:p14="http://schemas.microsoft.com/office/powerpoint/2010/main" val="1816317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395E2D08-7508-239B-972E-4619D30D306D}"/>
              </a:ext>
            </a:extLst>
          </p:cNvPr>
          <p:cNvSpPr>
            <a:spLocks noGrp="1"/>
          </p:cNvSpPr>
          <p:nvPr>
            <p:ph type="sldNum" sz="quarter" idx="12"/>
          </p:nvPr>
        </p:nvSpPr>
        <p:spPr/>
        <p:txBody>
          <a:bodyPr/>
          <a:lstStyle/>
          <a:p>
            <a:fld id="{F6EA33D5-858A-438D-A7E3-9EACA81DA4BA}" type="slidenum">
              <a:rPr lang="it-IT" smtClean="0"/>
              <a:pPr/>
              <a:t>5</a:t>
            </a:fld>
            <a:endParaRPr lang="it-IT"/>
          </a:p>
        </p:txBody>
      </p:sp>
      <p:sp>
        <p:nvSpPr>
          <p:cNvPr id="5" name="Freccia circolare in giù 4">
            <a:extLst>
              <a:ext uri="{FF2B5EF4-FFF2-40B4-BE49-F238E27FC236}">
                <a16:creationId xmlns:a16="http://schemas.microsoft.com/office/drawing/2014/main" id="{055E158C-5F8E-C600-E40B-887FF9C1A82C}"/>
              </a:ext>
            </a:extLst>
          </p:cNvPr>
          <p:cNvSpPr/>
          <p:nvPr/>
        </p:nvSpPr>
        <p:spPr>
          <a:xfrm>
            <a:off x="3838573" y="1901703"/>
            <a:ext cx="4514854" cy="1277936"/>
          </a:xfrm>
          <a:prstGeom prst="curvedDownArrow">
            <a:avLst/>
          </a:prstGeom>
          <a:solidFill>
            <a:sysClr val="window" lastClr="FFFFFF"/>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prstClr val="black"/>
              </a:solidFill>
              <a:effectLst/>
              <a:uLnTx/>
              <a:uFillTx/>
              <a:latin typeface="Calibri"/>
              <a:ea typeface="+mn-ea"/>
              <a:cs typeface="+mn-cs"/>
            </a:endParaRPr>
          </a:p>
        </p:txBody>
      </p:sp>
      <p:sp>
        <p:nvSpPr>
          <p:cNvPr id="9" name="Rettangolo arrotondato 9">
            <a:extLst>
              <a:ext uri="{FF2B5EF4-FFF2-40B4-BE49-F238E27FC236}">
                <a16:creationId xmlns:a16="http://schemas.microsoft.com/office/drawing/2014/main" id="{46195ABC-9403-4292-1AC9-927732288A60}"/>
              </a:ext>
            </a:extLst>
          </p:cNvPr>
          <p:cNvSpPr/>
          <p:nvPr/>
        </p:nvSpPr>
        <p:spPr>
          <a:xfrm>
            <a:off x="6501626" y="3229611"/>
            <a:ext cx="1968587" cy="977171"/>
          </a:xfrm>
          <a:prstGeom prst="roundRect">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2400" b="0" i="0" u="none" strike="noStrike" kern="0" cap="none" spc="0" normalizeH="0" baseline="0" noProof="0" dirty="0">
                <a:ln>
                  <a:noFill/>
                </a:ln>
                <a:solidFill>
                  <a:prstClr val="white"/>
                </a:solidFill>
                <a:effectLst/>
                <a:uLnTx/>
                <a:uFillTx/>
                <a:latin typeface="Calibri"/>
                <a:ea typeface="+mn-ea"/>
                <a:cs typeface="+mn-cs"/>
              </a:rPr>
              <a:t>Fiducia</a:t>
            </a:r>
          </a:p>
        </p:txBody>
      </p:sp>
      <p:grpSp>
        <p:nvGrpSpPr>
          <p:cNvPr id="17" name="Gruppo 16">
            <a:extLst>
              <a:ext uri="{FF2B5EF4-FFF2-40B4-BE49-F238E27FC236}">
                <a16:creationId xmlns:a16="http://schemas.microsoft.com/office/drawing/2014/main" id="{2C827522-C0B3-A2E8-45D8-99DDBA93BBD6}"/>
              </a:ext>
            </a:extLst>
          </p:cNvPr>
          <p:cNvGrpSpPr/>
          <p:nvPr/>
        </p:nvGrpSpPr>
        <p:grpSpPr>
          <a:xfrm>
            <a:off x="2456130" y="3206356"/>
            <a:ext cx="2047359" cy="1023679"/>
            <a:chOff x="1151109" y="228573"/>
            <a:chExt cx="2047359" cy="1023679"/>
          </a:xfrm>
        </p:grpSpPr>
        <p:sp>
          <p:nvSpPr>
            <p:cNvPr id="18" name="Rettangolo con angoli arrotondati 17">
              <a:extLst>
                <a:ext uri="{FF2B5EF4-FFF2-40B4-BE49-F238E27FC236}">
                  <a16:creationId xmlns:a16="http://schemas.microsoft.com/office/drawing/2014/main" id="{C0163249-1598-C66D-85AB-9F5F2A6E38D8}"/>
                </a:ext>
              </a:extLst>
            </p:cNvPr>
            <p:cNvSpPr/>
            <p:nvPr/>
          </p:nvSpPr>
          <p:spPr>
            <a:xfrm>
              <a:off x="1151109" y="228573"/>
              <a:ext cx="2047359" cy="1023679"/>
            </a:xfrm>
            <a:prstGeom prst="roundRect">
              <a:avLst/>
            </a:prstGeom>
            <a:solidFill>
              <a:srgbClr val="FFC000">
                <a:hueOff val="0"/>
                <a:satOff val="0"/>
                <a:lumOff val="0"/>
                <a:alphaOff val="0"/>
              </a:srgbClr>
            </a:solidFill>
            <a:ln w="12700" cap="flat" cmpd="sng" algn="ctr">
              <a:solidFill>
                <a:sysClr val="window" lastClr="FFFFFF">
                  <a:hueOff val="0"/>
                  <a:satOff val="0"/>
                  <a:lumOff val="0"/>
                  <a:alphaOff val="0"/>
                </a:sysClr>
              </a:solidFill>
              <a:prstDash val="solid"/>
              <a:miter lim="800000"/>
            </a:ln>
            <a:effectLst/>
          </p:spPr>
        </p:sp>
        <p:sp>
          <p:nvSpPr>
            <p:cNvPr id="19" name="CasellaDiTesto 18">
              <a:extLst>
                <a:ext uri="{FF2B5EF4-FFF2-40B4-BE49-F238E27FC236}">
                  <a16:creationId xmlns:a16="http://schemas.microsoft.com/office/drawing/2014/main" id="{072A9EDC-0C3B-63EC-9244-C24361E422C0}"/>
                </a:ext>
              </a:extLst>
            </p:cNvPr>
            <p:cNvSpPr txBox="1"/>
            <p:nvPr/>
          </p:nvSpPr>
          <p:spPr>
            <a:xfrm>
              <a:off x="1201081" y="278545"/>
              <a:ext cx="1947415" cy="923735"/>
            </a:xfrm>
            <a:prstGeom prst="rect">
              <a:avLst/>
            </a:prstGeom>
            <a:noFill/>
            <a:ln>
              <a:noFill/>
            </a:ln>
            <a:effectLst/>
          </p:spPr>
          <p:txBody>
            <a:bodyPr spcFirstLastPara="0" vert="horz" wrap="square" lIns="106680" tIns="106680" rIns="106680" bIns="106680" numCol="1" spcCol="1270" anchor="ctr" anchorCtr="0">
              <a:noAutofit/>
            </a:bodyPr>
            <a:lstStyle/>
            <a:p>
              <a:pPr marL="0" marR="0" lvl="0" indent="0" algn="ctr" defTabSz="1244600" eaLnBrk="1" fontAlgn="auto" latinLnBrk="0" hangingPunct="1">
                <a:lnSpc>
                  <a:spcPct val="90000"/>
                </a:lnSpc>
                <a:spcBef>
                  <a:spcPct val="0"/>
                </a:spcBef>
                <a:spcAft>
                  <a:spcPct val="35000"/>
                </a:spcAft>
                <a:buClrTx/>
                <a:buSzTx/>
                <a:buFontTx/>
                <a:buNone/>
                <a:tabLst/>
                <a:defRPr/>
              </a:pPr>
              <a:r>
                <a:rPr kumimoji="0" lang="it-IT" sz="2400" b="0" i="0" u="none" strike="noStrike" kern="1200" cap="none" spc="0" normalizeH="0" baseline="0" noProof="0" dirty="0">
                  <a:ln>
                    <a:noFill/>
                  </a:ln>
                  <a:solidFill>
                    <a:sysClr val="window" lastClr="FFFFFF"/>
                  </a:solidFill>
                  <a:effectLst/>
                  <a:uLnTx/>
                  <a:uFillTx/>
                  <a:latin typeface="Calibri"/>
                  <a:ea typeface="+mn-ea"/>
                  <a:cs typeface="+mn-cs"/>
                </a:rPr>
                <a:t>Semplice</a:t>
              </a:r>
            </a:p>
          </p:txBody>
        </p:sp>
      </p:grpSp>
      <p:cxnSp>
        <p:nvCxnSpPr>
          <p:cNvPr id="20" name="Connettore 1 8">
            <a:extLst>
              <a:ext uri="{FF2B5EF4-FFF2-40B4-BE49-F238E27FC236}">
                <a16:creationId xmlns:a16="http://schemas.microsoft.com/office/drawing/2014/main" id="{A26CA99A-5F3A-F7AB-67D2-1BC057414E33}"/>
              </a:ext>
            </a:extLst>
          </p:cNvPr>
          <p:cNvCxnSpPr/>
          <p:nvPr/>
        </p:nvCxnSpPr>
        <p:spPr>
          <a:xfrm flipV="1">
            <a:off x="1486733" y="6197579"/>
            <a:ext cx="8254313" cy="16476"/>
          </a:xfrm>
          <a:prstGeom prst="line">
            <a:avLst/>
          </a:prstGeom>
          <a:noFill/>
          <a:ln w="12700" cap="flat" cmpd="sng" algn="ctr">
            <a:solidFill>
              <a:srgbClr val="279175"/>
            </a:solidFill>
            <a:prstDash val="solid"/>
            <a:miter lim="800000"/>
          </a:ln>
          <a:effectLst/>
        </p:spPr>
      </p:cxnSp>
      <p:pic>
        <p:nvPicPr>
          <p:cNvPr id="21" name="Immagine 20">
            <a:extLst>
              <a:ext uri="{FF2B5EF4-FFF2-40B4-BE49-F238E27FC236}">
                <a16:creationId xmlns:a16="http://schemas.microsoft.com/office/drawing/2014/main" id="{51AB688A-480B-7497-FCCC-08D623A72033}"/>
              </a:ext>
            </a:extLst>
          </p:cNvPr>
          <p:cNvPicPr>
            <a:picLocks noChangeAspect="1"/>
          </p:cNvPicPr>
          <p:nvPr/>
        </p:nvPicPr>
        <p:blipFill>
          <a:blip r:embed="rId2" cstate="print"/>
          <a:stretch>
            <a:fillRect/>
          </a:stretch>
        </p:blipFill>
        <p:spPr>
          <a:xfrm>
            <a:off x="8826646" y="6214055"/>
            <a:ext cx="914400" cy="365125"/>
          </a:xfrm>
          <a:prstGeom prst="rect">
            <a:avLst/>
          </a:prstGeom>
        </p:spPr>
      </p:pic>
      <p:sp>
        <p:nvSpPr>
          <p:cNvPr id="22" name="CasellaDiTesto 21">
            <a:extLst>
              <a:ext uri="{FF2B5EF4-FFF2-40B4-BE49-F238E27FC236}">
                <a16:creationId xmlns:a16="http://schemas.microsoft.com/office/drawing/2014/main" id="{9DE3D10D-A69E-43ED-3C06-4ABB4CC40F92}"/>
              </a:ext>
            </a:extLst>
          </p:cNvPr>
          <p:cNvSpPr txBox="1"/>
          <p:nvPr/>
        </p:nvSpPr>
        <p:spPr>
          <a:xfrm>
            <a:off x="1357195" y="1098741"/>
            <a:ext cx="7253405" cy="4001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it-IT" sz="2000" b="0" i="0" u="none" strike="noStrike" kern="0" cap="none" spc="0" normalizeH="0" baseline="0" noProof="0" dirty="0">
                <a:ln>
                  <a:noFill/>
                </a:ln>
                <a:solidFill>
                  <a:srgbClr val="5B9BD5">
                    <a:lumMod val="75000"/>
                  </a:srgbClr>
                </a:solidFill>
                <a:effectLst/>
                <a:uLnTx/>
                <a:uFillTx/>
              </a:rPr>
              <a:t>4. I vantaggi della semplificazione e della procedura digitale</a:t>
            </a:r>
          </a:p>
        </p:txBody>
      </p:sp>
      <p:cxnSp>
        <p:nvCxnSpPr>
          <p:cNvPr id="23" name="Connettore 1 6">
            <a:extLst>
              <a:ext uri="{FF2B5EF4-FFF2-40B4-BE49-F238E27FC236}">
                <a16:creationId xmlns:a16="http://schemas.microsoft.com/office/drawing/2014/main" id="{5DDA5FFF-BF31-78FE-8CB2-4D3362E2853D}"/>
              </a:ext>
            </a:extLst>
          </p:cNvPr>
          <p:cNvCxnSpPr/>
          <p:nvPr/>
        </p:nvCxnSpPr>
        <p:spPr>
          <a:xfrm flipV="1">
            <a:off x="1486733" y="1502665"/>
            <a:ext cx="8254313" cy="16476"/>
          </a:xfrm>
          <a:prstGeom prst="line">
            <a:avLst/>
          </a:prstGeom>
          <a:noFill/>
          <a:ln w="12700" cap="flat" cmpd="sng" algn="ctr">
            <a:solidFill>
              <a:srgbClr val="44546A"/>
            </a:solidFill>
            <a:prstDash val="solid"/>
            <a:miter lim="800000"/>
          </a:ln>
          <a:effectLst/>
        </p:spPr>
      </p:cxnSp>
      <p:sp>
        <p:nvSpPr>
          <p:cNvPr id="6" name="Rettangolo con angoli arrotondati 5">
            <a:extLst>
              <a:ext uri="{FF2B5EF4-FFF2-40B4-BE49-F238E27FC236}">
                <a16:creationId xmlns:a16="http://schemas.microsoft.com/office/drawing/2014/main" id="{A6E22994-8F56-510A-C2E2-B156E090C1C9}"/>
              </a:ext>
            </a:extLst>
          </p:cNvPr>
          <p:cNvSpPr/>
          <p:nvPr/>
        </p:nvSpPr>
        <p:spPr>
          <a:xfrm>
            <a:off x="4279392" y="4456187"/>
            <a:ext cx="2525651" cy="1538493"/>
          </a:xfrm>
          <a:prstGeom prst="round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2400" kern="0" dirty="0">
                <a:solidFill>
                  <a:prstClr val="white"/>
                </a:solidFill>
                <a:latin typeface="Calibri"/>
              </a:rPr>
              <a:t>Riduzione numero ricorrenti</a:t>
            </a:r>
            <a:endParaRPr kumimoji="0" lang="it-IT" sz="2000" b="0" i="0" u="none" strike="noStrike" kern="0" cap="none" spc="0" normalizeH="0" baseline="0" noProof="0" dirty="0">
              <a:ln>
                <a:noFill/>
              </a:ln>
              <a:solidFill>
                <a:prstClr val="white"/>
              </a:solidFill>
              <a:effectLst/>
              <a:uLnTx/>
              <a:uFillTx/>
              <a:latin typeface="Calibri"/>
              <a:ea typeface="+mn-ea"/>
              <a:cs typeface="+mn-cs"/>
            </a:endParaRPr>
          </a:p>
        </p:txBody>
      </p:sp>
      <p:sp>
        <p:nvSpPr>
          <p:cNvPr id="4" name="Freccia circolare in giù 3">
            <a:extLst>
              <a:ext uri="{FF2B5EF4-FFF2-40B4-BE49-F238E27FC236}">
                <a16:creationId xmlns:a16="http://schemas.microsoft.com/office/drawing/2014/main" id="{65F22753-802F-EF3A-1EE2-884067F4C3C0}"/>
              </a:ext>
            </a:extLst>
          </p:cNvPr>
          <p:cNvSpPr/>
          <p:nvPr/>
        </p:nvSpPr>
        <p:spPr>
          <a:xfrm rot="7751881">
            <a:off x="6884669" y="4446360"/>
            <a:ext cx="2887957" cy="1276507"/>
          </a:xfrm>
          <a:prstGeom prst="curvedDownArrow">
            <a:avLst/>
          </a:prstGeom>
          <a:solidFill>
            <a:schemeClr val="accent3">
              <a:lumMod val="75000"/>
            </a:schemeClr>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295666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2A46C4A4-2187-43DC-D10C-E2A3DA4CB3C0}"/>
              </a:ext>
            </a:extLst>
          </p:cNvPr>
          <p:cNvSpPr>
            <a:spLocks noGrp="1"/>
          </p:cNvSpPr>
          <p:nvPr>
            <p:ph type="sldNum" sz="quarter" idx="12"/>
          </p:nvPr>
        </p:nvSpPr>
        <p:spPr/>
        <p:txBody>
          <a:bodyPr/>
          <a:lstStyle/>
          <a:p>
            <a:fld id="{F6EA33D5-858A-438D-A7E3-9EACA81DA4BA}" type="slidenum">
              <a:rPr lang="it-IT" smtClean="0"/>
              <a:pPr/>
              <a:t>6</a:t>
            </a:fld>
            <a:endParaRPr lang="it-IT"/>
          </a:p>
        </p:txBody>
      </p:sp>
      <p:sp>
        <p:nvSpPr>
          <p:cNvPr id="4" name="CasellaDiTesto 3">
            <a:extLst>
              <a:ext uri="{FF2B5EF4-FFF2-40B4-BE49-F238E27FC236}">
                <a16:creationId xmlns:a16="http://schemas.microsoft.com/office/drawing/2014/main" id="{A239674B-600B-C350-FBC7-6A891EBE7476}"/>
              </a:ext>
            </a:extLst>
          </p:cNvPr>
          <p:cNvSpPr txBox="1"/>
          <p:nvPr/>
        </p:nvSpPr>
        <p:spPr>
          <a:xfrm>
            <a:off x="1653668" y="1574295"/>
            <a:ext cx="8423564" cy="523220"/>
          </a:xfrm>
          <a:prstGeom prst="rect">
            <a:avLst/>
          </a:prstGeom>
          <a:noFill/>
        </p:spPr>
        <p:txBody>
          <a:bodyPr wrap="square">
            <a:spAutoFit/>
          </a:bodyPr>
          <a:lstStyle/>
          <a:p>
            <a:pPr algn="just"/>
            <a:r>
              <a:rPr kumimoji="0" lang="it-IT" sz="1400" b="1" i="0" u="none" strike="noStrike" kern="1200" cap="none" spc="0" normalizeH="0" baseline="0" noProof="0" dirty="0">
                <a:ln>
                  <a:noFill/>
                </a:ln>
                <a:solidFill>
                  <a:srgbClr val="ED7D31">
                    <a:lumMod val="75000"/>
                  </a:srgbClr>
                </a:solidFill>
                <a:effectLst/>
                <a:uLnTx/>
                <a:uFillTx/>
                <a:latin typeface="Calibri Light"/>
                <a:ea typeface="+mj-ea"/>
                <a:cs typeface="+mj-cs"/>
              </a:rPr>
              <a:t>Dalla rappresentazione risulta evidente l’inversione di tendenza a seguito dell’introduzione della nuova procedura digitale. </a:t>
            </a:r>
            <a:endParaRPr lang="it-IT" dirty="0"/>
          </a:p>
        </p:txBody>
      </p:sp>
      <p:sp>
        <p:nvSpPr>
          <p:cNvPr id="7" name="CasellaDiTesto 6">
            <a:extLst>
              <a:ext uri="{FF2B5EF4-FFF2-40B4-BE49-F238E27FC236}">
                <a16:creationId xmlns:a16="http://schemas.microsoft.com/office/drawing/2014/main" id="{33426453-EC2D-F3C8-E92A-5C70D9F18B40}"/>
              </a:ext>
            </a:extLst>
          </p:cNvPr>
          <p:cNvSpPr txBox="1"/>
          <p:nvPr/>
        </p:nvSpPr>
        <p:spPr>
          <a:xfrm>
            <a:off x="1653668" y="1058969"/>
            <a:ext cx="7253405" cy="4001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it-IT" sz="2000" b="0" i="0" u="none" strike="noStrike" kern="0" cap="none" spc="0" normalizeH="0" baseline="0" noProof="0" dirty="0">
                <a:ln>
                  <a:noFill/>
                </a:ln>
                <a:solidFill>
                  <a:srgbClr val="5B9BD5">
                    <a:lumMod val="75000"/>
                  </a:srgbClr>
                </a:solidFill>
                <a:effectLst/>
                <a:uLnTx/>
                <a:uFillTx/>
              </a:rPr>
              <a:t>5. I DATI *</a:t>
            </a:r>
          </a:p>
        </p:txBody>
      </p:sp>
      <p:cxnSp>
        <p:nvCxnSpPr>
          <p:cNvPr id="8" name="Connettore 1 6">
            <a:extLst>
              <a:ext uri="{FF2B5EF4-FFF2-40B4-BE49-F238E27FC236}">
                <a16:creationId xmlns:a16="http://schemas.microsoft.com/office/drawing/2014/main" id="{693082AD-604E-4E1F-8E18-AA79C2E2AC0B}"/>
              </a:ext>
            </a:extLst>
          </p:cNvPr>
          <p:cNvCxnSpPr/>
          <p:nvPr/>
        </p:nvCxnSpPr>
        <p:spPr>
          <a:xfrm flipV="1">
            <a:off x="1738293" y="1409091"/>
            <a:ext cx="8254313" cy="16476"/>
          </a:xfrm>
          <a:prstGeom prst="line">
            <a:avLst/>
          </a:prstGeom>
          <a:noFill/>
          <a:ln w="12700" cap="flat" cmpd="sng" algn="ctr">
            <a:solidFill>
              <a:srgbClr val="44546A"/>
            </a:solidFill>
            <a:prstDash val="solid"/>
            <a:miter lim="800000"/>
          </a:ln>
          <a:effectLst/>
        </p:spPr>
      </p:cxnSp>
      <p:cxnSp>
        <p:nvCxnSpPr>
          <p:cNvPr id="9" name="Connettore 1 8">
            <a:extLst>
              <a:ext uri="{FF2B5EF4-FFF2-40B4-BE49-F238E27FC236}">
                <a16:creationId xmlns:a16="http://schemas.microsoft.com/office/drawing/2014/main" id="{F9170471-691F-F4C2-38D9-01FD3A39BB69}"/>
              </a:ext>
            </a:extLst>
          </p:cNvPr>
          <p:cNvCxnSpPr/>
          <p:nvPr/>
        </p:nvCxnSpPr>
        <p:spPr>
          <a:xfrm flipV="1">
            <a:off x="1738293" y="6056484"/>
            <a:ext cx="8254313" cy="16476"/>
          </a:xfrm>
          <a:prstGeom prst="line">
            <a:avLst/>
          </a:prstGeom>
          <a:noFill/>
          <a:ln w="12700" cap="flat" cmpd="sng" algn="ctr">
            <a:solidFill>
              <a:srgbClr val="279175"/>
            </a:solidFill>
            <a:prstDash val="solid"/>
            <a:miter lim="800000"/>
          </a:ln>
          <a:effectLst/>
        </p:spPr>
      </p:cxnSp>
      <p:pic>
        <p:nvPicPr>
          <p:cNvPr id="10" name="Immagine 9">
            <a:extLst>
              <a:ext uri="{FF2B5EF4-FFF2-40B4-BE49-F238E27FC236}">
                <a16:creationId xmlns:a16="http://schemas.microsoft.com/office/drawing/2014/main" id="{5296376E-536C-2DDE-9C0A-4766D01A25D7}"/>
              </a:ext>
            </a:extLst>
          </p:cNvPr>
          <p:cNvPicPr>
            <a:picLocks noChangeAspect="1"/>
          </p:cNvPicPr>
          <p:nvPr/>
        </p:nvPicPr>
        <p:blipFill>
          <a:blip r:embed="rId2" cstate="print"/>
          <a:stretch>
            <a:fillRect/>
          </a:stretch>
        </p:blipFill>
        <p:spPr>
          <a:xfrm>
            <a:off x="9078206" y="6056484"/>
            <a:ext cx="914400" cy="381000"/>
          </a:xfrm>
          <a:prstGeom prst="rect">
            <a:avLst/>
          </a:prstGeom>
        </p:spPr>
      </p:pic>
      <p:graphicFrame>
        <p:nvGraphicFramePr>
          <p:cNvPr id="12" name="Tabella 11">
            <a:extLst>
              <a:ext uri="{FF2B5EF4-FFF2-40B4-BE49-F238E27FC236}">
                <a16:creationId xmlns:a16="http://schemas.microsoft.com/office/drawing/2014/main" id="{68D1DD69-9774-DC2F-14E4-BCDC72AB64CE}"/>
              </a:ext>
            </a:extLst>
          </p:cNvPr>
          <p:cNvGraphicFramePr>
            <a:graphicFrameLocks noGrp="1"/>
          </p:cNvGraphicFramePr>
          <p:nvPr>
            <p:extLst>
              <p:ext uri="{D42A27DB-BD31-4B8C-83A1-F6EECF244321}">
                <p14:modId xmlns:p14="http://schemas.microsoft.com/office/powerpoint/2010/main" val="1914895825"/>
              </p:ext>
            </p:extLst>
          </p:nvPr>
        </p:nvGraphicFramePr>
        <p:xfrm>
          <a:off x="1447800" y="2560320"/>
          <a:ext cx="8991600" cy="2659668"/>
        </p:xfrm>
        <a:graphic>
          <a:graphicData uri="http://schemas.openxmlformats.org/drawingml/2006/table">
            <a:tbl>
              <a:tblPr>
                <a:tableStyleId>{5C22544A-7EE6-4342-B048-85BDC9FD1C3A}</a:tableStyleId>
              </a:tblPr>
              <a:tblGrid>
                <a:gridCol w="1494184">
                  <a:extLst>
                    <a:ext uri="{9D8B030D-6E8A-4147-A177-3AD203B41FA5}">
                      <a16:colId xmlns:a16="http://schemas.microsoft.com/office/drawing/2014/main" val="1124857822"/>
                    </a:ext>
                  </a:extLst>
                </a:gridCol>
                <a:gridCol w="1258400">
                  <a:extLst>
                    <a:ext uri="{9D8B030D-6E8A-4147-A177-3AD203B41FA5}">
                      <a16:colId xmlns:a16="http://schemas.microsoft.com/office/drawing/2014/main" val="2374618866"/>
                    </a:ext>
                  </a:extLst>
                </a:gridCol>
                <a:gridCol w="913996">
                  <a:extLst>
                    <a:ext uri="{9D8B030D-6E8A-4147-A177-3AD203B41FA5}">
                      <a16:colId xmlns:a16="http://schemas.microsoft.com/office/drawing/2014/main" val="4115422327"/>
                    </a:ext>
                  </a:extLst>
                </a:gridCol>
                <a:gridCol w="913996">
                  <a:extLst>
                    <a:ext uri="{9D8B030D-6E8A-4147-A177-3AD203B41FA5}">
                      <a16:colId xmlns:a16="http://schemas.microsoft.com/office/drawing/2014/main" val="2600927604"/>
                    </a:ext>
                  </a:extLst>
                </a:gridCol>
                <a:gridCol w="913996">
                  <a:extLst>
                    <a:ext uri="{9D8B030D-6E8A-4147-A177-3AD203B41FA5}">
                      <a16:colId xmlns:a16="http://schemas.microsoft.com/office/drawing/2014/main" val="4282118229"/>
                    </a:ext>
                  </a:extLst>
                </a:gridCol>
                <a:gridCol w="874257">
                  <a:extLst>
                    <a:ext uri="{9D8B030D-6E8A-4147-A177-3AD203B41FA5}">
                      <a16:colId xmlns:a16="http://schemas.microsoft.com/office/drawing/2014/main" val="2803710000"/>
                    </a:ext>
                  </a:extLst>
                </a:gridCol>
                <a:gridCol w="874257">
                  <a:extLst>
                    <a:ext uri="{9D8B030D-6E8A-4147-A177-3AD203B41FA5}">
                      <a16:colId xmlns:a16="http://schemas.microsoft.com/office/drawing/2014/main" val="2361664525"/>
                    </a:ext>
                  </a:extLst>
                </a:gridCol>
                <a:gridCol w="874257">
                  <a:extLst>
                    <a:ext uri="{9D8B030D-6E8A-4147-A177-3AD203B41FA5}">
                      <a16:colId xmlns:a16="http://schemas.microsoft.com/office/drawing/2014/main" val="4289323565"/>
                    </a:ext>
                  </a:extLst>
                </a:gridCol>
                <a:gridCol w="874257">
                  <a:extLst>
                    <a:ext uri="{9D8B030D-6E8A-4147-A177-3AD203B41FA5}">
                      <a16:colId xmlns:a16="http://schemas.microsoft.com/office/drawing/2014/main" val="963563789"/>
                    </a:ext>
                  </a:extLst>
                </a:gridCol>
              </a:tblGrid>
              <a:tr h="1310970">
                <a:tc>
                  <a:txBody>
                    <a:bodyPr/>
                    <a:lstStyle/>
                    <a:p>
                      <a:pPr algn="ctr" fontAlgn="ctr"/>
                      <a:r>
                        <a:rPr lang="it-IT" sz="900" b="1" u="none" strike="noStrike" dirty="0">
                          <a:effectLst/>
                        </a:rPr>
                        <a:t>MODALITA' ESPLETAMENTO PROVE</a:t>
                      </a:r>
                      <a:endParaRPr lang="it-IT" sz="900" b="1" i="0" u="none" strike="noStrike" dirty="0">
                        <a:solidFill>
                          <a:srgbClr val="000000"/>
                        </a:solidFill>
                        <a:effectLst/>
                        <a:latin typeface="Calibri" panose="020F0502020204030204" pitchFamily="34" charset="0"/>
                      </a:endParaRPr>
                    </a:p>
                  </a:txBody>
                  <a:tcPr marL="7620" marR="7620" marT="7620" marB="0" anchor="ctr">
                    <a:solidFill>
                      <a:schemeClr val="accent5">
                        <a:lumMod val="40000"/>
                        <a:lumOff val="60000"/>
                      </a:schemeClr>
                    </a:solidFill>
                  </a:tcPr>
                </a:tc>
                <a:tc>
                  <a:txBody>
                    <a:bodyPr/>
                    <a:lstStyle/>
                    <a:p>
                      <a:pPr algn="ctr" fontAlgn="ctr"/>
                      <a:r>
                        <a:rPr lang="it-IT" sz="900" b="1" u="none" strike="noStrike" dirty="0">
                          <a:effectLst/>
                        </a:rPr>
                        <a:t>NUMERO CAUSE per bando</a:t>
                      </a:r>
                      <a:endParaRPr lang="it-IT" sz="900" b="1" i="0" u="none" strike="noStrike" dirty="0">
                        <a:solidFill>
                          <a:srgbClr val="000000"/>
                        </a:solidFill>
                        <a:effectLst/>
                        <a:latin typeface="Calibri" panose="020F0502020204030204" pitchFamily="34" charset="0"/>
                      </a:endParaRPr>
                    </a:p>
                  </a:txBody>
                  <a:tcPr marL="7620" marR="7620" marT="7620" marB="0" anchor="ctr">
                    <a:solidFill>
                      <a:schemeClr val="accent6">
                        <a:lumMod val="40000"/>
                        <a:lumOff val="60000"/>
                      </a:schemeClr>
                    </a:solidFill>
                  </a:tcPr>
                </a:tc>
                <a:tc>
                  <a:txBody>
                    <a:bodyPr/>
                    <a:lstStyle/>
                    <a:p>
                      <a:pPr algn="ctr" fontAlgn="ctr"/>
                      <a:r>
                        <a:rPr lang="it-IT" sz="900" b="1" u="none" strike="noStrike" dirty="0">
                          <a:effectLst/>
                        </a:rPr>
                        <a:t>% CAUSE SU PRESENTI</a:t>
                      </a:r>
                      <a:endParaRPr lang="it-IT" sz="900" b="1" i="0" u="none" strike="noStrike" dirty="0">
                        <a:solidFill>
                          <a:srgbClr val="000000"/>
                        </a:solidFill>
                        <a:effectLst/>
                        <a:latin typeface="Calibri" panose="020F0502020204030204" pitchFamily="34" charset="0"/>
                      </a:endParaRPr>
                    </a:p>
                  </a:txBody>
                  <a:tcPr marL="7620" marR="7620" marT="7620" marB="0" anchor="ctr">
                    <a:solidFill>
                      <a:schemeClr val="accent6">
                        <a:lumMod val="40000"/>
                        <a:lumOff val="60000"/>
                      </a:schemeClr>
                    </a:solidFill>
                  </a:tcPr>
                </a:tc>
                <a:tc>
                  <a:txBody>
                    <a:bodyPr/>
                    <a:lstStyle/>
                    <a:p>
                      <a:pPr algn="ctr" fontAlgn="ctr"/>
                      <a:r>
                        <a:rPr lang="it-IT" sz="900" b="1" u="none" strike="noStrike" dirty="0">
                          <a:effectLst/>
                        </a:rPr>
                        <a:t>NUMERO RICORRENTI per bando</a:t>
                      </a:r>
                      <a:endParaRPr lang="it-IT" sz="900" b="1" i="0" u="none" strike="noStrike" dirty="0">
                        <a:solidFill>
                          <a:srgbClr val="000000"/>
                        </a:solidFill>
                        <a:effectLst/>
                        <a:latin typeface="Calibri" panose="020F0502020204030204" pitchFamily="34" charset="0"/>
                      </a:endParaRPr>
                    </a:p>
                  </a:txBody>
                  <a:tcPr marL="7620" marR="7620" marT="7620" marB="0" anchor="ctr">
                    <a:solidFill>
                      <a:schemeClr val="accent6">
                        <a:lumMod val="40000"/>
                        <a:lumOff val="60000"/>
                      </a:schemeClr>
                    </a:solidFill>
                  </a:tcPr>
                </a:tc>
                <a:tc>
                  <a:txBody>
                    <a:bodyPr/>
                    <a:lstStyle/>
                    <a:p>
                      <a:pPr algn="ctr" fontAlgn="ctr"/>
                      <a:r>
                        <a:rPr lang="it-IT" sz="900" b="1" u="none" strike="noStrike" dirty="0">
                          <a:effectLst/>
                        </a:rPr>
                        <a:t>% RICORRENTI SU PRESENTI</a:t>
                      </a:r>
                      <a:endParaRPr lang="it-IT" sz="900" b="1" i="0" u="none" strike="noStrike" dirty="0">
                        <a:solidFill>
                          <a:srgbClr val="000000"/>
                        </a:solidFill>
                        <a:effectLst/>
                        <a:latin typeface="Calibri" panose="020F0502020204030204" pitchFamily="34" charset="0"/>
                      </a:endParaRPr>
                    </a:p>
                  </a:txBody>
                  <a:tcPr marL="7620" marR="7620" marT="7620" marB="0" anchor="ctr">
                    <a:solidFill>
                      <a:schemeClr val="accent6">
                        <a:lumMod val="40000"/>
                        <a:lumOff val="60000"/>
                      </a:schemeClr>
                    </a:solidFill>
                  </a:tcPr>
                </a:tc>
                <a:tc>
                  <a:txBody>
                    <a:bodyPr/>
                    <a:lstStyle/>
                    <a:p>
                      <a:pPr algn="ctr" fontAlgn="ctr"/>
                      <a:r>
                        <a:rPr lang="it-IT" sz="900" b="1" u="none" strike="noStrike" dirty="0">
                          <a:effectLst/>
                        </a:rPr>
                        <a:t>NUMERO CAUSE VIOLAZIONE ANONIMATO per bando</a:t>
                      </a:r>
                      <a:endParaRPr lang="it-IT" sz="900" b="1" i="0" u="none" strike="noStrike" dirty="0">
                        <a:solidFill>
                          <a:srgbClr val="000000"/>
                        </a:solidFill>
                        <a:effectLst/>
                        <a:latin typeface="Calibri" panose="020F0502020204030204" pitchFamily="34" charset="0"/>
                      </a:endParaRPr>
                    </a:p>
                  </a:txBody>
                  <a:tcPr marL="7620" marR="7620" marT="7620" marB="0" anchor="ctr">
                    <a:solidFill>
                      <a:schemeClr val="accent2">
                        <a:lumMod val="40000"/>
                        <a:lumOff val="60000"/>
                      </a:schemeClr>
                    </a:solidFill>
                  </a:tcPr>
                </a:tc>
                <a:tc>
                  <a:txBody>
                    <a:bodyPr/>
                    <a:lstStyle/>
                    <a:p>
                      <a:pPr algn="ctr" fontAlgn="ctr"/>
                      <a:r>
                        <a:rPr lang="it-IT" sz="900" b="1" u="none" strike="noStrike" dirty="0">
                          <a:effectLst/>
                        </a:rPr>
                        <a:t>% CAUSE VIOLAZIONE ANONIMATO SU PRESENTI</a:t>
                      </a:r>
                      <a:endParaRPr lang="it-IT" sz="900" b="1" i="0" u="none" strike="noStrike" dirty="0">
                        <a:solidFill>
                          <a:srgbClr val="000000"/>
                        </a:solidFill>
                        <a:effectLst/>
                        <a:latin typeface="Calibri" panose="020F0502020204030204" pitchFamily="34" charset="0"/>
                      </a:endParaRPr>
                    </a:p>
                  </a:txBody>
                  <a:tcPr marL="7620" marR="7620" marT="7620" marB="0" anchor="ctr">
                    <a:solidFill>
                      <a:schemeClr val="accent2">
                        <a:lumMod val="40000"/>
                        <a:lumOff val="60000"/>
                      </a:schemeClr>
                    </a:solidFill>
                  </a:tcPr>
                </a:tc>
                <a:tc>
                  <a:txBody>
                    <a:bodyPr/>
                    <a:lstStyle/>
                    <a:p>
                      <a:pPr algn="ctr" fontAlgn="ctr"/>
                      <a:r>
                        <a:rPr lang="it-IT" sz="900" b="1" u="none" strike="noStrike" dirty="0">
                          <a:effectLst/>
                        </a:rPr>
                        <a:t>NUMERO RICORRENTI VIOLAZIONE ANONIMATO per bando</a:t>
                      </a:r>
                      <a:endParaRPr lang="it-IT" sz="900" b="1" i="0" u="none" strike="noStrike" dirty="0">
                        <a:solidFill>
                          <a:srgbClr val="000000"/>
                        </a:solidFill>
                        <a:effectLst/>
                        <a:latin typeface="Calibri" panose="020F0502020204030204" pitchFamily="34" charset="0"/>
                      </a:endParaRPr>
                    </a:p>
                  </a:txBody>
                  <a:tcPr marL="7620" marR="7620" marT="7620" marB="0" anchor="ctr">
                    <a:solidFill>
                      <a:schemeClr val="accent2">
                        <a:lumMod val="40000"/>
                        <a:lumOff val="60000"/>
                      </a:schemeClr>
                    </a:solidFill>
                  </a:tcPr>
                </a:tc>
                <a:tc>
                  <a:txBody>
                    <a:bodyPr/>
                    <a:lstStyle/>
                    <a:p>
                      <a:pPr algn="ctr" fontAlgn="ctr"/>
                      <a:r>
                        <a:rPr lang="it-IT" sz="900" b="1" u="none" strike="noStrike" dirty="0">
                          <a:effectLst/>
                        </a:rPr>
                        <a:t>% RICORRENTI VIOLAZIONE ANONIMATO SUPRESENTI</a:t>
                      </a:r>
                      <a:endParaRPr lang="it-IT" sz="900" b="1" i="0" u="none" strike="noStrike" dirty="0">
                        <a:solidFill>
                          <a:srgbClr val="000000"/>
                        </a:solidFill>
                        <a:effectLst/>
                        <a:latin typeface="Calibri" panose="020F0502020204030204" pitchFamily="34" charset="0"/>
                      </a:endParaRPr>
                    </a:p>
                  </a:txBody>
                  <a:tcPr marL="7620" marR="7620" marT="7620" marB="0" anchor="ctr">
                    <a:solidFill>
                      <a:schemeClr val="accent2">
                        <a:lumMod val="40000"/>
                        <a:lumOff val="60000"/>
                      </a:schemeClr>
                    </a:solidFill>
                  </a:tcPr>
                </a:tc>
                <a:extLst>
                  <a:ext uri="{0D108BD9-81ED-4DB2-BD59-A6C34878D82A}">
                    <a16:rowId xmlns:a16="http://schemas.microsoft.com/office/drawing/2014/main" val="2426496293"/>
                  </a:ext>
                </a:extLst>
              </a:tr>
              <a:tr h="709380">
                <a:tc>
                  <a:txBody>
                    <a:bodyPr/>
                    <a:lstStyle/>
                    <a:p>
                      <a:pPr algn="ctr" fontAlgn="b"/>
                      <a:r>
                        <a:rPr lang="it-IT" sz="1000" b="1" u="none" strike="noStrike" dirty="0">
                          <a:effectLst/>
                        </a:rPr>
                        <a:t>BANDI SVOLTI IN MODALITA' DIGITALE</a:t>
                      </a:r>
                      <a:br>
                        <a:rPr lang="it-IT" sz="1000" b="1" u="none" strike="noStrike" dirty="0">
                          <a:effectLst/>
                        </a:rPr>
                      </a:br>
                      <a:endParaRPr lang="it-IT" sz="1000" b="1" i="0" u="none" strike="noStrike" dirty="0">
                        <a:solidFill>
                          <a:srgbClr val="000000"/>
                        </a:solidFill>
                        <a:effectLst/>
                        <a:latin typeface="Calibri" panose="020F0502020204030204" pitchFamily="34" charset="0"/>
                      </a:endParaRPr>
                    </a:p>
                  </a:txBody>
                  <a:tcPr marL="7620" marR="7620" marT="7620" marB="0" anchor="b">
                    <a:solidFill>
                      <a:schemeClr val="accent5">
                        <a:lumMod val="40000"/>
                        <a:lumOff val="60000"/>
                      </a:schemeClr>
                    </a:solidFill>
                  </a:tcPr>
                </a:tc>
                <a:tc>
                  <a:txBody>
                    <a:bodyPr/>
                    <a:lstStyle/>
                    <a:p>
                      <a:pPr algn="r" fontAlgn="b"/>
                      <a:r>
                        <a:rPr lang="it-IT" sz="1000" u="none" strike="noStrike" dirty="0">
                          <a:effectLst/>
                        </a:rPr>
                        <a:t>21,7</a:t>
                      </a:r>
                      <a:endParaRPr lang="it-IT" sz="1000" b="0" i="0" u="none" strike="noStrike" dirty="0">
                        <a:solidFill>
                          <a:srgbClr val="000000"/>
                        </a:solidFill>
                        <a:effectLst/>
                        <a:latin typeface="Calibri" panose="020F0502020204030204" pitchFamily="34" charset="0"/>
                      </a:endParaRPr>
                    </a:p>
                  </a:txBody>
                  <a:tcPr marL="7620" marT="7620" marB="0" anchor="b"/>
                </a:tc>
                <a:tc>
                  <a:txBody>
                    <a:bodyPr/>
                    <a:lstStyle/>
                    <a:p>
                      <a:pPr algn="r" fontAlgn="b"/>
                      <a:r>
                        <a:rPr lang="it-IT" sz="1000" u="none" strike="noStrike" dirty="0">
                          <a:effectLst/>
                        </a:rPr>
                        <a:t>0,11%</a:t>
                      </a:r>
                      <a:endParaRPr lang="it-IT" sz="1000" b="0"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it-IT" sz="1000" u="none" strike="noStrike" dirty="0">
                          <a:effectLst/>
                        </a:rPr>
                        <a:t>43,6</a:t>
                      </a:r>
                      <a:endParaRPr lang="it-IT" sz="1000" b="0" i="0" u="none" strike="noStrike" dirty="0">
                        <a:solidFill>
                          <a:srgbClr val="000000"/>
                        </a:solidFill>
                        <a:effectLst/>
                        <a:latin typeface="Calibri" panose="020F0502020204030204" pitchFamily="34" charset="0"/>
                      </a:endParaRPr>
                    </a:p>
                  </a:txBody>
                  <a:tcPr marL="7620" marT="7620" marB="0" anchor="b"/>
                </a:tc>
                <a:tc>
                  <a:txBody>
                    <a:bodyPr/>
                    <a:lstStyle/>
                    <a:p>
                      <a:pPr algn="r" fontAlgn="b"/>
                      <a:r>
                        <a:rPr lang="it-IT" sz="1000" u="none" strike="noStrike" dirty="0">
                          <a:effectLst/>
                        </a:rPr>
                        <a:t>0,21%</a:t>
                      </a:r>
                      <a:endParaRPr lang="it-IT" sz="1000" b="0"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it-IT" sz="1000" u="none" strike="noStrike" dirty="0">
                          <a:effectLst/>
                        </a:rPr>
                        <a:t>0,1</a:t>
                      </a:r>
                      <a:endParaRPr lang="it-IT" sz="1000" b="0" i="0" u="none" strike="noStrike" dirty="0">
                        <a:solidFill>
                          <a:srgbClr val="000000"/>
                        </a:solidFill>
                        <a:effectLst/>
                        <a:latin typeface="Calibri" panose="020F0502020204030204" pitchFamily="34" charset="0"/>
                      </a:endParaRPr>
                    </a:p>
                  </a:txBody>
                  <a:tcPr marL="7620" marT="7620" marB="0" anchor="b"/>
                </a:tc>
                <a:tc>
                  <a:txBody>
                    <a:bodyPr/>
                    <a:lstStyle/>
                    <a:p>
                      <a:pPr algn="r" fontAlgn="b"/>
                      <a:r>
                        <a:rPr lang="it-IT" sz="1000" u="none" strike="noStrike">
                          <a:effectLst/>
                        </a:rPr>
                        <a:t>0,0006%</a:t>
                      </a:r>
                      <a:endParaRPr lang="it-IT" sz="10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it-IT" sz="1000" u="none" strike="noStrike" dirty="0">
                          <a:effectLst/>
                        </a:rPr>
                        <a:t>1,1</a:t>
                      </a:r>
                      <a:endParaRPr lang="it-IT" sz="1000" b="0" i="0" u="none" strike="noStrike" dirty="0">
                        <a:solidFill>
                          <a:srgbClr val="000000"/>
                        </a:solidFill>
                        <a:effectLst/>
                        <a:latin typeface="Calibri" panose="020F0502020204030204" pitchFamily="34" charset="0"/>
                      </a:endParaRPr>
                    </a:p>
                  </a:txBody>
                  <a:tcPr marL="7620" marT="7620" marB="0" anchor="b"/>
                </a:tc>
                <a:tc>
                  <a:txBody>
                    <a:bodyPr/>
                    <a:lstStyle/>
                    <a:p>
                      <a:pPr algn="r" fontAlgn="b"/>
                      <a:r>
                        <a:rPr lang="it-IT" sz="1000" u="none" strike="noStrike" dirty="0">
                          <a:effectLst/>
                        </a:rPr>
                        <a:t>0,03%</a:t>
                      </a:r>
                      <a:endParaRPr lang="it-IT" sz="10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662152239"/>
                  </a:ext>
                </a:extLst>
              </a:tr>
              <a:tr h="639318">
                <a:tc>
                  <a:txBody>
                    <a:bodyPr/>
                    <a:lstStyle/>
                    <a:p>
                      <a:pPr algn="ctr" fontAlgn="b"/>
                      <a:r>
                        <a:rPr lang="it-IT" sz="1000" b="1" u="none" strike="noStrike" dirty="0">
                          <a:effectLst/>
                        </a:rPr>
                        <a:t>BANDI SVOLTI IN MODALITA' ANALOGICA</a:t>
                      </a:r>
                      <a:br>
                        <a:rPr lang="it-IT" sz="1000" b="1" u="none" strike="noStrike" dirty="0">
                          <a:effectLst/>
                        </a:rPr>
                      </a:br>
                      <a:endParaRPr lang="it-IT" sz="1000" b="1" i="0" u="none" strike="noStrike" dirty="0">
                        <a:solidFill>
                          <a:srgbClr val="000000"/>
                        </a:solidFill>
                        <a:effectLst/>
                        <a:latin typeface="Calibri" panose="020F0502020204030204" pitchFamily="34" charset="0"/>
                      </a:endParaRPr>
                    </a:p>
                  </a:txBody>
                  <a:tcPr marL="7620" marR="7620" marT="7620" marB="0" anchor="b">
                    <a:solidFill>
                      <a:schemeClr val="accent5">
                        <a:lumMod val="40000"/>
                        <a:lumOff val="60000"/>
                      </a:schemeClr>
                    </a:solidFill>
                  </a:tcPr>
                </a:tc>
                <a:tc>
                  <a:txBody>
                    <a:bodyPr/>
                    <a:lstStyle/>
                    <a:p>
                      <a:pPr algn="r" fontAlgn="b"/>
                      <a:r>
                        <a:rPr lang="it-IT" sz="1000" u="none" strike="noStrike">
                          <a:effectLst/>
                        </a:rPr>
                        <a:t>20,9</a:t>
                      </a:r>
                      <a:endParaRPr lang="it-IT" sz="1000" b="0" i="0" u="none" strike="noStrike">
                        <a:solidFill>
                          <a:srgbClr val="000000"/>
                        </a:solidFill>
                        <a:effectLst/>
                        <a:latin typeface="Calibri" panose="020F0502020204030204" pitchFamily="34" charset="0"/>
                      </a:endParaRPr>
                    </a:p>
                  </a:txBody>
                  <a:tcPr marL="7620" marT="7620" marB="0" anchor="b"/>
                </a:tc>
                <a:tc>
                  <a:txBody>
                    <a:bodyPr/>
                    <a:lstStyle/>
                    <a:p>
                      <a:pPr algn="r" fontAlgn="b"/>
                      <a:r>
                        <a:rPr lang="it-IT" sz="1000" u="none" strike="noStrike">
                          <a:effectLst/>
                        </a:rPr>
                        <a:t>0,14%</a:t>
                      </a:r>
                      <a:endParaRPr lang="it-IT" sz="10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it-IT" sz="1000" u="none" strike="noStrike" dirty="0">
                          <a:effectLst/>
                        </a:rPr>
                        <a:t>108,2</a:t>
                      </a:r>
                      <a:endParaRPr lang="it-IT" sz="1000" b="0" i="0" u="none" strike="noStrike" dirty="0">
                        <a:solidFill>
                          <a:srgbClr val="000000"/>
                        </a:solidFill>
                        <a:effectLst/>
                        <a:latin typeface="Calibri" panose="020F0502020204030204" pitchFamily="34" charset="0"/>
                      </a:endParaRPr>
                    </a:p>
                  </a:txBody>
                  <a:tcPr marL="7620" marT="7620" marB="0" anchor="b"/>
                </a:tc>
                <a:tc>
                  <a:txBody>
                    <a:bodyPr/>
                    <a:lstStyle/>
                    <a:p>
                      <a:pPr algn="r" fontAlgn="b"/>
                      <a:r>
                        <a:rPr lang="it-IT" sz="1000" u="none" strike="noStrike" dirty="0">
                          <a:effectLst/>
                        </a:rPr>
                        <a:t>0,73%</a:t>
                      </a:r>
                      <a:endParaRPr lang="it-IT" sz="1000" b="0"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it-IT" sz="1000" u="none" strike="noStrike" dirty="0">
                          <a:effectLst/>
                        </a:rPr>
                        <a:t>3,4</a:t>
                      </a:r>
                      <a:endParaRPr lang="it-IT" sz="1000" b="0" i="0" u="none" strike="noStrike" dirty="0">
                        <a:solidFill>
                          <a:srgbClr val="000000"/>
                        </a:solidFill>
                        <a:effectLst/>
                        <a:latin typeface="Calibri" panose="020F0502020204030204" pitchFamily="34" charset="0"/>
                      </a:endParaRPr>
                    </a:p>
                  </a:txBody>
                  <a:tcPr marL="7620" marT="7620" marB="0" anchor="b"/>
                </a:tc>
                <a:tc>
                  <a:txBody>
                    <a:bodyPr/>
                    <a:lstStyle/>
                    <a:p>
                      <a:pPr algn="r" fontAlgn="b"/>
                      <a:r>
                        <a:rPr lang="it-IT" sz="1000" u="none" strike="noStrike" dirty="0">
                          <a:effectLst/>
                        </a:rPr>
                        <a:t>0,0228%</a:t>
                      </a:r>
                      <a:endParaRPr lang="it-IT" sz="1000" b="0"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it-IT" sz="1000" u="none" strike="noStrike" dirty="0">
                          <a:effectLst/>
                        </a:rPr>
                        <a:t>45,9</a:t>
                      </a:r>
                      <a:endParaRPr lang="it-IT" sz="1000" b="0" i="0" u="none" strike="noStrike" dirty="0">
                        <a:solidFill>
                          <a:srgbClr val="000000"/>
                        </a:solidFill>
                        <a:effectLst/>
                        <a:latin typeface="Calibri" panose="020F0502020204030204" pitchFamily="34" charset="0"/>
                      </a:endParaRPr>
                    </a:p>
                  </a:txBody>
                  <a:tcPr marL="7620" marT="7620" marB="0" anchor="b"/>
                </a:tc>
                <a:tc>
                  <a:txBody>
                    <a:bodyPr/>
                    <a:lstStyle/>
                    <a:p>
                      <a:pPr algn="r" fontAlgn="b"/>
                      <a:r>
                        <a:rPr lang="it-IT" sz="1000" u="none" strike="noStrike" dirty="0">
                          <a:effectLst/>
                        </a:rPr>
                        <a:t>0,24%</a:t>
                      </a:r>
                      <a:endParaRPr lang="it-IT" sz="10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454573970"/>
                  </a:ext>
                </a:extLst>
              </a:tr>
            </a:tbl>
          </a:graphicData>
        </a:graphic>
      </p:graphicFrame>
      <p:sp>
        <p:nvSpPr>
          <p:cNvPr id="5" name="CasellaDiTesto 4">
            <a:extLst>
              <a:ext uri="{FF2B5EF4-FFF2-40B4-BE49-F238E27FC236}">
                <a16:creationId xmlns:a16="http://schemas.microsoft.com/office/drawing/2014/main" id="{BD891D62-CAE6-0168-10FA-7D62FA455F3F}"/>
              </a:ext>
            </a:extLst>
          </p:cNvPr>
          <p:cNvSpPr txBox="1"/>
          <p:nvPr/>
        </p:nvSpPr>
        <p:spPr>
          <a:xfrm>
            <a:off x="1653668" y="5668226"/>
            <a:ext cx="7691500" cy="261610"/>
          </a:xfrm>
          <a:prstGeom prst="rect">
            <a:avLst/>
          </a:prstGeom>
          <a:noFill/>
        </p:spPr>
        <p:txBody>
          <a:bodyPr wrap="square" rtlCol="0">
            <a:spAutoFit/>
          </a:bodyPr>
          <a:lstStyle/>
          <a:p>
            <a:r>
              <a:rPr lang="it-IT" sz="1050" dirty="0"/>
              <a:t>* La rappresentazione è stata tratta da un campione di dati relativi all’esperienza del Formez PA </a:t>
            </a:r>
          </a:p>
        </p:txBody>
      </p:sp>
    </p:spTree>
    <p:extLst>
      <p:ext uri="{BB962C8B-B14F-4D97-AF65-F5344CB8AC3E}">
        <p14:creationId xmlns:p14="http://schemas.microsoft.com/office/powerpoint/2010/main" val="6234871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4065C801-E5ED-EFA4-22B3-D646F921BBF8}"/>
              </a:ext>
            </a:extLst>
          </p:cNvPr>
          <p:cNvSpPr>
            <a:spLocks noGrp="1"/>
          </p:cNvSpPr>
          <p:nvPr>
            <p:ph type="sldNum" sz="quarter" idx="12"/>
          </p:nvPr>
        </p:nvSpPr>
        <p:spPr/>
        <p:txBody>
          <a:bodyPr/>
          <a:lstStyle/>
          <a:p>
            <a:fld id="{F6EA33D5-858A-438D-A7E3-9EACA81DA4BA}" type="slidenum">
              <a:rPr lang="it-IT" smtClean="0"/>
              <a:pPr/>
              <a:t>7</a:t>
            </a:fld>
            <a:endParaRPr lang="it-IT"/>
          </a:p>
        </p:txBody>
      </p:sp>
      <p:sp>
        <p:nvSpPr>
          <p:cNvPr id="3" name="CasellaDiTesto 2">
            <a:extLst>
              <a:ext uri="{FF2B5EF4-FFF2-40B4-BE49-F238E27FC236}">
                <a16:creationId xmlns:a16="http://schemas.microsoft.com/office/drawing/2014/main" id="{4A88E8C3-687C-C050-F18F-CC1D998A2EED}"/>
              </a:ext>
            </a:extLst>
          </p:cNvPr>
          <p:cNvSpPr txBox="1"/>
          <p:nvPr/>
        </p:nvSpPr>
        <p:spPr>
          <a:xfrm>
            <a:off x="1731819" y="2333956"/>
            <a:ext cx="9240982" cy="2015936"/>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600"/>
              </a:spcAft>
              <a:buClrTx/>
              <a:buSzTx/>
              <a:buFontTx/>
              <a:buNone/>
              <a:tabLst/>
              <a:defRPr/>
            </a:pPr>
            <a:r>
              <a:rPr kumimoji="0" lang="it-IT" sz="2400" b="0" i="0" u="none" strike="noStrike" kern="0" cap="none" spc="0" normalizeH="0" baseline="0" noProof="0" dirty="0" err="1">
                <a:ln>
                  <a:noFill/>
                </a:ln>
                <a:solidFill>
                  <a:srgbClr val="5B9BD5">
                    <a:lumMod val="75000"/>
                  </a:srgbClr>
                </a:solidFill>
                <a:effectLst/>
                <a:uLnTx/>
                <a:uFillTx/>
              </a:rPr>
              <a:t>Formez</a:t>
            </a:r>
            <a:r>
              <a:rPr kumimoji="0" lang="it-IT" sz="2400" b="0" i="0" u="none" strike="noStrike" kern="0" cap="none" spc="0" normalizeH="0" baseline="0" noProof="0" dirty="0">
                <a:ln>
                  <a:noFill/>
                </a:ln>
                <a:solidFill>
                  <a:srgbClr val="5B9BD5">
                    <a:lumMod val="75000"/>
                  </a:srgbClr>
                </a:solidFill>
                <a:effectLst/>
                <a:uLnTx/>
                <a:uFillTx/>
              </a:rPr>
              <a:t> PA – Centro servizi, assistenza, studi e formazione per l’ammodernamento delle P.A.</a:t>
            </a:r>
          </a:p>
          <a:p>
            <a:pPr marL="0" marR="0" lvl="0" indent="0" defTabSz="914400" eaLnBrk="1" fontAlgn="auto" latinLnBrk="0" hangingPunct="1">
              <a:lnSpc>
                <a:spcPct val="100000"/>
              </a:lnSpc>
              <a:spcBef>
                <a:spcPts val="0"/>
              </a:spcBef>
              <a:spcAft>
                <a:spcPts val="0"/>
              </a:spcAft>
              <a:buClrTx/>
              <a:buSzTx/>
              <a:buFontTx/>
              <a:buNone/>
              <a:tabLst/>
              <a:defRPr/>
            </a:pPr>
            <a:endParaRPr kumimoji="0" lang="it-IT" sz="2400" b="0" i="0" u="none" strike="noStrike" kern="0" cap="none" spc="0" normalizeH="0" baseline="0" noProof="0" dirty="0">
              <a:ln>
                <a:noFill/>
              </a:ln>
              <a:solidFill>
                <a:srgbClr val="5B9BD5">
                  <a:lumMod val="75000"/>
                </a:srgbClr>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it-IT" sz="2400" b="0" i="0" u="none" strike="noStrike" kern="0" cap="none" spc="0" normalizeH="0" baseline="0" noProof="0" dirty="0">
                <a:ln>
                  <a:noFill/>
                </a:ln>
                <a:solidFill>
                  <a:srgbClr val="5B9BD5">
                    <a:lumMod val="75000"/>
                  </a:srgbClr>
                </a:solidFill>
                <a:effectLst/>
                <a:uLnTx/>
                <a:uFillTx/>
              </a:rPr>
              <a:t>Sede legale e Amministrativa Viale </a:t>
            </a:r>
            <a:r>
              <a:rPr kumimoji="0" lang="it-IT" sz="2400" b="0" i="0" u="none" strike="noStrike" kern="0" cap="none" spc="0" normalizeH="0" baseline="0" noProof="0" dirty="0" err="1">
                <a:ln>
                  <a:noFill/>
                </a:ln>
                <a:solidFill>
                  <a:srgbClr val="5B9BD5">
                    <a:lumMod val="75000"/>
                  </a:srgbClr>
                </a:solidFill>
                <a:effectLst/>
                <a:uLnTx/>
                <a:uFillTx/>
              </a:rPr>
              <a:t>Marx</a:t>
            </a:r>
            <a:r>
              <a:rPr kumimoji="0" lang="it-IT" sz="2400" b="0" i="0" u="none" strike="noStrike" kern="0" cap="none" spc="0" normalizeH="0" baseline="0" noProof="0" dirty="0">
                <a:ln>
                  <a:noFill/>
                </a:ln>
                <a:solidFill>
                  <a:srgbClr val="5B9BD5">
                    <a:lumMod val="75000"/>
                  </a:srgbClr>
                </a:solidFill>
                <a:effectLst/>
                <a:uLnTx/>
                <a:uFillTx/>
              </a:rPr>
              <a:t> 15, 00137 Roma </a:t>
            </a:r>
          </a:p>
          <a:p>
            <a:pPr marL="0" marR="0" lvl="0" indent="0" defTabSz="914400" eaLnBrk="1" fontAlgn="auto" latinLnBrk="0" hangingPunct="1">
              <a:lnSpc>
                <a:spcPct val="100000"/>
              </a:lnSpc>
              <a:spcBef>
                <a:spcPts val="0"/>
              </a:spcBef>
              <a:spcAft>
                <a:spcPts val="0"/>
              </a:spcAft>
              <a:buClrTx/>
              <a:buSzTx/>
              <a:buFontTx/>
              <a:buNone/>
              <a:tabLst/>
              <a:defRPr/>
            </a:pPr>
            <a:r>
              <a:rPr kumimoji="0" lang="it-IT" sz="2400" b="0" i="0" u="none" strike="noStrike" kern="0" cap="none" spc="0" normalizeH="0" baseline="0" noProof="0" dirty="0">
                <a:ln>
                  <a:noFill/>
                </a:ln>
                <a:solidFill>
                  <a:srgbClr val="5B9BD5">
                    <a:lumMod val="75000"/>
                  </a:srgbClr>
                </a:solidFill>
                <a:effectLst/>
                <a:uLnTx/>
                <a:uFillTx/>
              </a:rPr>
              <a:t>Tel. 06 84891 – www.formez.it</a:t>
            </a:r>
          </a:p>
        </p:txBody>
      </p:sp>
      <p:cxnSp>
        <p:nvCxnSpPr>
          <p:cNvPr id="4" name="Connettore 1 8">
            <a:extLst>
              <a:ext uri="{FF2B5EF4-FFF2-40B4-BE49-F238E27FC236}">
                <a16:creationId xmlns:a16="http://schemas.microsoft.com/office/drawing/2014/main" id="{12F877EB-F42D-D771-65A8-441428E5EB59}"/>
              </a:ext>
            </a:extLst>
          </p:cNvPr>
          <p:cNvCxnSpPr/>
          <p:nvPr/>
        </p:nvCxnSpPr>
        <p:spPr>
          <a:xfrm flipV="1">
            <a:off x="1727887" y="6002862"/>
            <a:ext cx="8254313" cy="16476"/>
          </a:xfrm>
          <a:prstGeom prst="line">
            <a:avLst/>
          </a:prstGeom>
          <a:noFill/>
          <a:ln w="12700" cap="flat" cmpd="sng" algn="ctr">
            <a:solidFill>
              <a:srgbClr val="279175"/>
            </a:solidFill>
            <a:prstDash val="solid"/>
            <a:miter lim="800000"/>
          </a:ln>
          <a:effectLst/>
        </p:spPr>
      </p:cxnSp>
      <p:pic>
        <p:nvPicPr>
          <p:cNvPr id="5" name="Immagine 4">
            <a:extLst>
              <a:ext uri="{FF2B5EF4-FFF2-40B4-BE49-F238E27FC236}">
                <a16:creationId xmlns:a16="http://schemas.microsoft.com/office/drawing/2014/main" id="{9FB6FDC2-6BF9-B6CD-5691-992EA27DEDE3}"/>
              </a:ext>
            </a:extLst>
          </p:cNvPr>
          <p:cNvPicPr>
            <a:picLocks noChangeAspect="1"/>
          </p:cNvPicPr>
          <p:nvPr/>
        </p:nvPicPr>
        <p:blipFill>
          <a:blip r:embed="rId2" cstate="print"/>
          <a:stretch>
            <a:fillRect/>
          </a:stretch>
        </p:blipFill>
        <p:spPr>
          <a:xfrm>
            <a:off x="9067800" y="6038812"/>
            <a:ext cx="914400" cy="381000"/>
          </a:xfrm>
          <a:prstGeom prst="rect">
            <a:avLst/>
          </a:prstGeom>
        </p:spPr>
      </p:pic>
      <p:cxnSp>
        <p:nvCxnSpPr>
          <p:cNvPr id="6" name="Connettore 1 6">
            <a:extLst>
              <a:ext uri="{FF2B5EF4-FFF2-40B4-BE49-F238E27FC236}">
                <a16:creationId xmlns:a16="http://schemas.microsoft.com/office/drawing/2014/main" id="{EA239FAB-B1AA-E882-CA01-71FEDDE1FBC6}"/>
              </a:ext>
            </a:extLst>
          </p:cNvPr>
          <p:cNvCxnSpPr/>
          <p:nvPr/>
        </p:nvCxnSpPr>
        <p:spPr>
          <a:xfrm flipV="1">
            <a:off x="1727887" y="1499233"/>
            <a:ext cx="8254313" cy="16476"/>
          </a:xfrm>
          <a:prstGeom prst="line">
            <a:avLst/>
          </a:prstGeom>
          <a:noFill/>
          <a:ln w="12700" cap="flat" cmpd="sng" algn="ctr">
            <a:solidFill>
              <a:srgbClr val="44546A"/>
            </a:solidFill>
            <a:prstDash val="solid"/>
            <a:miter lim="800000"/>
          </a:ln>
          <a:effectLst/>
        </p:spPr>
      </p:cxnSp>
    </p:spTree>
    <p:extLst>
      <p:ext uri="{BB962C8B-B14F-4D97-AF65-F5344CB8AC3E}">
        <p14:creationId xmlns:p14="http://schemas.microsoft.com/office/powerpoint/2010/main" val="616163515"/>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1445</TotalTime>
  <Words>906</Words>
  <Application>Microsoft Office PowerPoint</Application>
  <PresentationFormat>Widescreen</PresentationFormat>
  <Paragraphs>77</Paragraphs>
  <Slides>7</Slides>
  <Notes>0</Notes>
  <HiddenSlides>0</HiddenSlides>
  <MMClips>0</MMClips>
  <ScaleCrop>false</ScaleCrop>
  <HeadingPairs>
    <vt:vector size="6" baseType="variant">
      <vt:variant>
        <vt:lpstr>Caratteri utilizzati</vt:lpstr>
      </vt:variant>
      <vt:variant>
        <vt:i4>7</vt:i4>
      </vt:variant>
      <vt:variant>
        <vt:lpstr>Tema</vt:lpstr>
      </vt:variant>
      <vt:variant>
        <vt:i4>1</vt:i4>
      </vt:variant>
      <vt:variant>
        <vt:lpstr>Titoli diapositive</vt:lpstr>
      </vt:variant>
      <vt:variant>
        <vt:i4>7</vt:i4>
      </vt:variant>
    </vt:vector>
  </HeadingPairs>
  <TitlesOfParts>
    <vt:vector size="15" baseType="lpstr">
      <vt:lpstr>Arial</vt:lpstr>
      <vt:lpstr>Cabin</vt:lpstr>
      <vt:lpstr>Calibri</vt:lpstr>
      <vt:lpstr>Calibri Light</vt:lpstr>
      <vt:lpstr>Droid Sans</vt:lpstr>
      <vt:lpstr>inherit</vt:lpstr>
      <vt:lpstr>Tw Cen MT</vt: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Vincenzo Corona</dc:creator>
  <cp:lastModifiedBy>Daniele Ferretti</cp:lastModifiedBy>
  <cp:revision>58</cp:revision>
  <cp:lastPrinted>2023-01-31T15:39:53Z</cp:lastPrinted>
  <dcterms:created xsi:type="dcterms:W3CDTF">2022-12-28T12:45:53Z</dcterms:created>
  <dcterms:modified xsi:type="dcterms:W3CDTF">2023-03-14T08:54:03Z</dcterms:modified>
</cp:coreProperties>
</file>