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0" r:id="rId15"/>
    <p:sldId id="272" r:id="rId16"/>
    <p:sldId id="271" r:id="rId17"/>
    <p:sldId id="269" r:id="rId18"/>
    <p:sldId id="268" r:id="rId19"/>
    <p:sldId id="260" r:id="rId20"/>
    <p:sldId id="261" r:id="rId21"/>
    <p:sldId id="267" r:id="rId22"/>
    <p:sldId id="266" r:id="rId23"/>
    <p:sldId id="265" r:id="rId24"/>
    <p:sldId id="262" r:id="rId25"/>
    <p:sldId id="264" r:id="rId26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4295775" y="3419478"/>
            <a:ext cx="15773401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295775" y="9178928"/>
            <a:ext cx="157734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/>
            </a:lvl1pPr>
            <a:lvl2pPr marL="0" indent="457200">
              <a:buSzTx/>
              <a:buFontTx/>
              <a:buNone/>
              <a:defRPr sz="4800"/>
            </a:lvl2pPr>
            <a:lvl3pPr marL="0" indent="914400">
              <a:buSzTx/>
              <a:buFontTx/>
              <a:buNone/>
              <a:defRPr sz="4800"/>
            </a:lvl3pPr>
            <a:lvl4pPr marL="0" indent="1371600">
              <a:buSzTx/>
              <a:buFontTx/>
              <a:buNone/>
              <a:defRPr sz="4800"/>
            </a:lvl4pPr>
            <a:lvl5pPr marL="0" indent="1828800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305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307682" y="730251"/>
            <a:ext cx="15773401" cy="2651127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307683" y="3362326"/>
            <a:ext cx="7736681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06299" y="3362326"/>
            <a:ext cx="7774784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307681" y="4114800"/>
            <a:ext cx="5898358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574152" y="12835872"/>
            <a:ext cx="504548" cy="48391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lezione"/>
          <p:cNvSpPr txBox="1">
            <a:spLocks noGrp="1"/>
          </p:cNvSpPr>
          <p:nvPr>
            <p:ph type="title"/>
          </p:nvPr>
        </p:nvSpPr>
        <p:spPr>
          <a:xfrm>
            <a:off x="6096138" y="4796356"/>
            <a:ext cx="12191724" cy="2592782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La narrazione ambigua</a:t>
            </a:r>
            <a:endParaRPr dirty="0"/>
          </a:p>
        </p:txBody>
      </p:sp>
      <p:sp>
        <p:nvSpPr>
          <p:cNvPr id="95" name="Sottotitolo"/>
          <p:cNvSpPr txBox="1"/>
          <p:nvPr/>
        </p:nvSpPr>
        <p:spPr>
          <a:xfrm>
            <a:off x="6170971" y="7540818"/>
            <a:ext cx="12042058" cy="7209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Autofit/>
          </a:bodyPr>
          <a:lstStyle>
            <a:lvl1pPr algn="ctr" defTabSz="1316736">
              <a:lnSpc>
                <a:spcPct val="90000"/>
              </a:lnSpc>
              <a:defRPr sz="3888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4000" dirty="0"/>
              <a:t>Il vincolo europeo, l’europeismo e l’antieuropeismo italiano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err="1"/>
              <a:t>Anamorfismo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A99E65-CF4A-4BFF-8361-218CEF6E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425" y="2084614"/>
            <a:ext cx="17822487" cy="87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220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03EA56-729B-44B9-B34F-D7A37B3A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89" y="1250300"/>
            <a:ext cx="6018415" cy="99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263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L’</a:t>
            </a:r>
            <a:r>
              <a:rPr lang="it-IT" sz="5400" dirty="0" err="1"/>
              <a:t>anamorfismo</a:t>
            </a:r>
            <a:r>
              <a:rPr lang="it-IT" sz="5400" dirty="0"/>
              <a:t> applicato all’europeismo italiano: la prospettiva «tradizionale»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pic>
        <p:nvPicPr>
          <p:cNvPr id="4" name="Segnaposto contenuto 6" descr="Immagine che contiene testo, uomo, persona, vecchio&#10;&#10;Descrizione generata automaticamente">
            <a:extLst>
              <a:ext uri="{FF2B5EF4-FFF2-40B4-BE49-F238E27FC236}">
                <a16:creationId xmlns:a16="http://schemas.microsoft.com/office/drawing/2014/main" id="{864C6AA9-BED2-4490-9E0D-BABFD8BFC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77" y="3689310"/>
            <a:ext cx="5164862" cy="3452704"/>
          </a:xfrm>
          <a:prstGeom prst="rect">
            <a:avLst/>
          </a:prstGeom>
        </p:spPr>
      </p:pic>
      <p:pic>
        <p:nvPicPr>
          <p:cNvPr id="5" name="Immagine 4" descr="Immagine che contiene persona, posando&#10;&#10;Descrizione generata automaticamente">
            <a:extLst>
              <a:ext uri="{FF2B5EF4-FFF2-40B4-BE49-F238E27FC236}">
                <a16:creationId xmlns:a16="http://schemas.microsoft.com/office/drawing/2014/main" id="{6C15A121-A558-442C-A73B-CA9C5C5D4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38" y="3689310"/>
            <a:ext cx="4764749" cy="3452704"/>
          </a:xfrm>
          <a:prstGeom prst="rect">
            <a:avLst/>
          </a:prstGeom>
        </p:spPr>
      </p:pic>
      <p:pic>
        <p:nvPicPr>
          <p:cNvPr id="6" name="Immagine 5" descr="Immagine che contiene uomo, persona, cravatta, parete&#10;&#10;Descrizione generata automaticamente">
            <a:extLst>
              <a:ext uri="{FF2B5EF4-FFF2-40B4-BE49-F238E27FC236}">
                <a16:creationId xmlns:a16="http://schemas.microsoft.com/office/drawing/2014/main" id="{58620229-4D70-4280-B341-31AB986A9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77" y="7142014"/>
            <a:ext cx="5200344" cy="3494255"/>
          </a:xfrm>
          <a:prstGeom prst="rect">
            <a:avLst/>
          </a:prstGeom>
        </p:spPr>
      </p:pic>
      <p:pic>
        <p:nvPicPr>
          <p:cNvPr id="7" name="Picture 6" descr="Luigi Einaudi - Wikipedia">
            <a:extLst>
              <a:ext uri="{FF2B5EF4-FFF2-40B4-BE49-F238E27FC236}">
                <a16:creationId xmlns:a16="http://schemas.microsoft.com/office/drawing/2014/main" id="{AC024A83-6002-416C-9596-7B0F40B8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67" y="7142014"/>
            <a:ext cx="4769120" cy="34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23B4DD-4081-4B5C-857F-CB0811C3E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677" y="6018370"/>
            <a:ext cx="1238230" cy="11112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625F81-4DD2-4CE7-9CC9-B7E1CAE5D0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545" y="7200098"/>
            <a:ext cx="2017951" cy="1133954"/>
          </a:xfrm>
          <a:prstGeom prst="rect">
            <a:avLst/>
          </a:prstGeom>
        </p:spPr>
      </p:pic>
      <p:pic>
        <p:nvPicPr>
          <p:cNvPr id="10" name="Segnaposto contenuto 4">
            <a:extLst>
              <a:ext uri="{FF2B5EF4-FFF2-40B4-BE49-F238E27FC236}">
                <a16:creationId xmlns:a16="http://schemas.microsoft.com/office/drawing/2014/main" id="{05661ED8-9BA5-4317-968F-87C14F69C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5748" y="9204480"/>
            <a:ext cx="1296144" cy="1431789"/>
          </a:xfrm>
          <a:prstGeom prst="rect">
            <a:avLst/>
          </a:prstGeom>
          <a:scene3d>
            <a:camera prst="orthographicFront">
              <a:rot lat="4200000" lon="3600000" rev="60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589681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L’immagine compressa:</a:t>
            </a:r>
            <a:br>
              <a:rPr lang="it-IT" dirty="0"/>
            </a:br>
            <a:r>
              <a:rPr lang="it-IT" dirty="0"/>
              <a:t>I teorici dell’Europa come «vincolo»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557AA9CE-D321-43F8-AC35-A989358EA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87" y="4723965"/>
            <a:ext cx="5224906" cy="42680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4CCDF6-E236-481C-A76B-841B772CA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118" y="4441371"/>
            <a:ext cx="4252643" cy="473995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7F2F7AB-D4CA-4198-82E3-61BCB73FC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4536014"/>
            <a:ext cx="4619368" cy="455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981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Il «vincolo europeo»(o «vincolo esterno»)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807372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endParaRPr lang="it-IT" sz="4400" dirty="0">
              <a:solidFill>
                <a:schemeClr val="tx1"/>
              </a:solidFill>
            </a:endParaRPr>
          </a:p>
          <a:p>
            <a:pPr algn="just"/>
            <a:endParaRPr lang="it-IT" sz="4400" dirty="0">
              <a:solidFill>
                <a:schemeClr val="tx1"/>
              </a:solidFill>
            </a:endParaRPr>
          </a:p>
          <a:p>
            <a:pPr algn="just"/>
            <a:r>
              <a:rPr lang="it-IT" sz="4400" dirty="0">
                <a:solidFill>
                  <a:schemeClr val="tx1"/>
                </a:solidFill>
              </a:rPr>
              <a:t>Donato Menichella, </a:t>
            </a:r>
            <a:r>
              <a:rPr lang="it-IT" sz="4400" i="1" dirty="0">
                <a:solidFill>
                  <a:schemeClr val="tx1"/>
                </a:solidFill>
              </a:rPr>
              <a:t>Considerazioni finali, </a:t>
            </a:r>
            <a:r>
              <a:rPr lang="it-IT" sz="4400" dirty="0">
                <a:solidFill>
                  <a:schemeClr val="tx1"/>
                </a:solidFill>
              </a:rPr>
              <a:t>1953: la crescita post bellica era dovuta agli aiuti americani e allo «spirito di ripresa», ma non meno importante era l’opera «dell’organizzazione europea che </a:t>
            </a:r>
            <a:r>
              <a:rPr lang="it-IT" sz="4400" u="sng" dirty="0">
                <a:solidFill>
                  <a:schemeClr val="tx1"/>
                </a:solidFill>
              </a:rPr>
              <a:t>ci vincola, ma ci aiuta col suo consiglio e limita indubbiamente i nostri errori</a:t>
            </a:r>
            <a:r>
              <a:rPr lang="it-IT" sz="4400" dirty="0">
                <a:solidFill>
                  <a:schemeClr val="tx1"/>
                </a:solidFill>
              </a:rPr>
              <a:t>». </a:t>
            </a:r>
          </a:p>
          <a:p>
            <a:pPr algn="just"/>
            <a:endParaRPr lang="it-IT" sz="4400" dirty="0">
              <a:solidFill>
                <a:schemeClr val="tx1"/>
              </a:solidFill>
            </a:endParaRPr>
          </a:p>
          <a:p>
            <a:pPr algn="just"/>
            <a:r>
              <a:rPr lang="it-IT" sz="4400" dirty="0">
                <a:solidFill>
                  <a:schemeClr val="tx1"/>
                </a:solidFill>
              </a:rPr>
              <a:t>Guido Carli, </a:t>
            </a:r>
            <a:r>
              <a:rPr lang="it-IT" sz="4400" i="1" dirty="0">
                <a:solidFill>
                  <a:schemeClr val="tx1"/>
                </a:solidFill>
              </a:rPr>
              <a:t>Cinquant’anni di vita italiana </a:t>
            </a:r>
            <a:r>
              <a:rPr lang="it-IT" sz="4400" dirty="0">
                <a:solidFill>
                  <a:schemeClr val="tx1"/>
                </a:solidFill>
              </a:rPr>
              <a:t>(1993): il vincolo esterno era necessario per «innestare nel ceppo della società italiana un insieme di ordinamenti che essa, </a:t>
            </a:r>
            <a:r>
              <a:rPr lang="it-IT" sz="4400" u="sng" dirty="0">
                <a:solidFill>
                  <a:schemeClr val="tx1"/>
                </a:solidFill>
              </a:rPr>
              <a:t>dal suo intimo, non aveva avuto la capacità di produrre</a:t>
            </a:r>
            <a:r>
              <a:rPr lang="it-IT" sz="4400" dirty="0">
                <a:solidFill>
                  <a:schemeClr val="tx1"/>
                </a:solidFill>
              </a:rPr>
              <a:t>». </a:t>
            </a:r>
          </a:p>
          <a:p>
            <a:pPr algn="just"/>
            <a:endParaRPr lang="it-IT" sz="44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F80112-A0A7-49DC-B791-09D1C088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05" y="3962768"/>
            <a:ext cx="1508293" cy="18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38844C1-B18D-4FD0-AD93-FEF81321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278" y="7599577"/>
            <a:ext cx="1825828" cy="166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334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r>
              <a:rPr kumimoji="0" lang="it-IT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Art. 5 del Patto atlantico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«Le parti concordano che un attacco armato contro una o più di esse, in Europa o in America settentrionale, è considerato come un attacco contro tutte», perciò, se tale attacco armato avviene, ognuno assisterà la parte attaccata con tutte le azioni ritenute necessarie, «incluso l'uso della forza armata per ripristinare e mantenere la sicurezza dell'area Nord Atlantica»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1569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La peculiarità del «vincolo europeo»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Funzione pedagogica: l’Europa ci insegna cosa fare</a:t>
            </a:r>
          </a:p>
          <a:p>
            <a:endParaRPr lang="it-IT" dirty="0"/>
          </a:p>
          <a:p>
            <a:r>
              <a:rPr lang="it-IT" dirty="0"/>
              <a:t>Funzione ortopedica: l’Europa «corregge» le nostre disfunzionalità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Presupposto: l’incapacità degli italiani di governarsi da soli (sfiducia negli italiani e nella loro classe dirigente)</a:t>
            </a:r>
          </a:p>
        </p:txBody>
      </p:sp>
    </p:spTree>
    <p:extLst>
      <p:ext uri="{BB962C8B-B14F-4D97-AF65-F5344CB8AC3E}">
        <p14:creationId xmlns:p14="http://schemas.microsoft.com/office/powerpoint/2010/main" val="16861326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Il «vincolo europeo»: un concetto diffuso oltre la tecnocrazia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4400" dirty="0"/>
              <a:t>Sabino </a:t>
            </a:r>
            <a:r>
              <a:rPr lang="it-IT" sz="4400" dirty="0" err="1"/>
              <a:t>Cassese</a:t>
            </a:r>
            <a:r>
              <a:rPr lang="it-IT" sz="4400" dirty="0"/>
              <a:t> (11.1.1997): la nostra adesione alla CE/UE è </a:t>
            </a:r>
            <a:r>
              <a:rPr lang="it-IT" sz="4400" b="1" dirty="0"/>
              <a:t>una delega consapevolmente conferita ad altri paesi </a:t>
            </a:r>
            <a:r>
              <a:rPr lang="it-IT" sz="4400" dirty="0"/>
              <a:t>per «</a:t>
            </a:r>
            <a:r>
              <a:rPr lang="it-IT" sz="4400" i="1" dirty="0"/>
              <a:t>tenere in riga </a:t>
            </a:r>
            <a:r>
              <a:rPr lang="it-IT" sz="4400" dirty="0"/>
              <a:t>[l’Italia]; delega conferita dalla «</a:t>
            </a:r>
            <a:r>
              <a:rPr lang="it-IT" sz="4400" i="1" dirty="0"/>
              <a:t>parte migliore </a:t>
            </a:r>
            <a:r>
              <a:rPr lang="it-IT" sz="4400" dirty="0"/>
              <a:t>della nostra classe politica», quella che «prima ancora di De Gasperi, fin dal Risorgimento (con la sola parentesi dell’autarchia fascista) ha avuto sfiducia in sé stessa</a:t>
            </a:r>
            <a:r>
              <a:rPr lang="it-IT" sz="4400" i="1" dirty="0"/>
              <a:t> e negli italiani e ha pensato </a:t>
            </a:r>
            <a:r>
              <a:rPr lang="it-IT" sz="4400" dirty="0"/>
              <a:t>che occorresse un vincolo esterno». </a:t>
            </a:r>
          </a:p>
          <a:p>
            <a:r>
              <a:rPr lang="it-IT" sz="4400" dirty="0"/>
              <a:t>Giuseppe Pella (maggio 1957): Concedete a un uomo politico che ha conosciuto anche la responsabilità di Governo, </a:t>
            </a:r>
            <a:r>
              <a:rPr lang="it-IT" sz="4400" b="1" u="sng" dirty="0"/>
              <a:t>di dire che io non avrei molta fiducia che questo che deve essere fatto si farebbe anche senza la obbligatoria camicia del Trattato del M.[</a:t>
            </a:r>
            <a:r>
              <a:rPr lang="it-IT" sz="4400" b="1" u="sng" dirty="0" err="1"/>
              <a:t>ercato</a:t>
            </a:r>
            <a:r>
              <a:rPr lang="it-IT" sz="4400" b="1" u="sng" dirty="0"/>
              <a:t>] C.[</a:t>
            </a:r>
            <a:r>
              <a:rPr lang="it-IT" sz="4400" b="1" u="sng" dirty="0" err="1"/>
              <a:t>omune</a:t>
            </a:r>
            <a:r>
              <a:rPr lang="it-IT" sz="4400" b="1" u="sng" dirty="0"/>
              <a:t>]. </a:t>
            </a:r>
            <a:r>
              <a:rPr lang="it-IT" sz="4400" dirty="0"/>
              <a:t>Cioè mi sembra che questo veramente sia lo strumento che </a:t>
            </a:r>
            <a:r>
              <a:rPr lang="it-IT" sz="4400" b="1" u="sng" dirty="0"/>
              <a:t>obbligherà gli uomini di governo a fare quello che forse o soltanto in parte sarebbe fatto</a:t>
            </a:r>
            <a:r>
              <a:rPr lang="it-IT" sz="4400" dirty="0"/>
              <a:t> </a:t>
            </a:r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1603278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Trattato di Maastricht: il vincolo europeo diventa «narrazione» prevalente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 «criteri di Maastricht»  </a:t>
            </a:r>
          </a:p>
          <a:p>
            <a:endParaRPr lang="it-IT" dirty="0"/>
          </a:p>
          <a:p>
            <a:r>
              <a:rPr lang="it-IT" dirty="0"/>
              <a:t>Dagli anni ’90 in poi l’unificazione economica e monetaria (Euro) e il Patto di crescita e stabilità (e le sue successive riforme) generano una sorta di «</a:t>
            </a:r>
            <a:r>
              <a:rPr lang="it-IT" i="1" u="sng" dirty="0"/>
              <a:t>sineddoche europea</a:t>
            </a:r>
            <a:r>
              <a:rPr lang="it-IT" dirty="0"/>
              <a:t>»: l’Euro </a:t>
            </a:r>
            <a:r>
              <a:rPr lang="it-IT" i="1" dirty="0"/>
              <a:t>è «</a:t>
            </a:r>
            <a:r>
              <a:rPr lang="it-IT" dirty="0"/>
              <a:t>l’Europa» e viceversa.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6438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Silvio Berlusconi: quello da lui guidato nel 1994-95 è il primo governo italiano non euroentusiasta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Il I governo B. è il primo non «eurofilo» nella storia della Repubblica. </a:t>
            </a:r>
          </a:p>
          <a:p>
            <a:r>
              <a:rPr lang="it-IT" dirty="0"/>
              <a:t>Giovanni Orsina, </a:t>
            </a:r>
            <a:r>
              <a:rPr lang="it-IT" i="1" dirty="0"/>
              <a:t>Il berlusconismo nella storia d’Italia </a:t>
            </a:r>
            <a:r>
              <a:rPr lang="it-IT" dirty="0"/>
              <a:t>(Rubbettino): «prima di [Berlusconi], dal Risorgimento ad oggi, nessun leader politico di primo piano, capace di vincere le elezioni e salire alla guida del governo, aveva mai osato dire in maniera così aperta, esplicita, sfrontata, impudente, che gli italiani vanno benissimo così come sono»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474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L’Italia e il processo di integrazione europea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0800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lang="it-IT" sz="3600" dirty="0"/>
              <a:t>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Adesione a: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CECA – 1951 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MEC e Euratom -1957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Sistema monetario europeo - 1978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Atto Unico – 1986 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Unione europea (Maastricht,1992, e successive modifiche ai trattati fino al trattato di Lisbona)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559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«Fiscal compact», </a:t>
            </a:r>
            <a:r>
              <a:rPr kumimoji="0" lang="it-IT" sz="36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2012 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021"/>
            <a:r>
              <a:rPr lang="it-IT" sz="4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Silvio Berlusconi: “L'Italia è il paese </a:t>
            </a:r>
          </a:p>
          <a:p>
            <a:pPr defTabSz="914021"/>
            <a:r>
              <a:rPr lang="it-IT" sz="4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che amo” (26 gennaio 1994)</a:t>
            </a:r>
          </a:p>
          <a:p>
            <a:pPr defTabSz="914021"/>
            <a:endParaRPr lang="it-IT" sz="4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defTabSz="914021"/>
            <a:endParaRPr lang="it-IT" sz="4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defTabSz="914021"/>
            <a:r>
              <a:rPr lang="it-IT" sz="4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Mario  Monti: “Io ho sempre lavorato </a:t>
            </a:r>
          </a:p>
          <a:p>
            <a:pPr algn="ctr" defTabSz="914021"/>
            <a:r>
              <a:rPr lang="it-IT" sz="4400" dirty="0">
                <a:solidFill>
                  <a:srgbClr val="000000"/>
                </a:solidFill>
                <a:latin typeface="Andalus" panose="02020603050405020304" pitchFamily="18" charset="-78"/>
                <a:ea typeface="WenQuanYi Zen Hei Sharp"/>
                <a:cs typeface="Andalus" panose="02020603050405020304" pitchFamily="18" charset="-78"/>
              </a:rPr>
              <a:t>                                                                               per un'Italia che assomigliasse</a:t>
            </a:r>
            <a:endParaRPr lang="it-IT" sz="4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defTabSz="914021"/>
            <a:r>
              <a:rPr lang="it-IT" sz="4400" dirty="0">
                <a:solidFill>
                  <a:srgbClr val="000000"/>
                </a:solidFill>
                <a:latin typeface="Andalus" panose="02020603050405020304" pitchFamily="18" charset="-78"/>
                <a:ea typeface="WenQuanYi Zen Hei Sharp"/>
                <a:cs typeface="Andalus" panose="02020603050405020304" pitchFamily="18" charset="-78"/>
              </a:rPr>
              <a:t>                                                      il più possibile alla Germania” (11 gennaio 2012)</a:t>
            </a:r>
            <a:r>
              <a:rPr lang="it-IT" sz="4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it-IT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defTabSz="914021"/>
            <a:endParaRPr lang="it-IT" sz="4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6B4C49-822E-4662-8542-3303124880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91848" y="563093"/>
            <a:ext cx="6064513" cy="45456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B3CC2E-DD2F-4D04-B57E-DB8C4C68E4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93094" y="6438122"/>
            <a:ext cx="5201785" cy="41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766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Silvio Berlusconi e il populismo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In questo libro si propone una comparazione </a:t>
            </a:r>
          </a:p>
          <a:p>
            <a:r>
              <a:rPr lang="it-IT" dirty="0"/>
              <a:t>tra Donald Trump e Silvio Berlusconi, </a:t>
            </a:r>
          </a:p>
          <a:p>
            <a:r>
              <a:rPr lang="it-IT" dirty="0"/>
              <a:t>ed entrambi vengono inseriti nell’alveo del populismo.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877EB0-3AE2-4D57-B8AC-B4B24C79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8852" y="3817470"/>
            <a:ext cx="6420902" cy="7207914"/>
          </a:xfrm>
          <a:prstGeom prst="rect">
            <a:avLst/>
          </a:prstGeom>
          <a:noFill/>
          <a:ln w="254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778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Il populismo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Sono populiste le formazioni politiche per le </a:t>
            </a:r>
            <a:r>
              <a:rPr lang="it-IT" i="1" dirty="0"/>
              <a:t>quali fonte precipua di ispirazione e termine costante di riferimento è il popolo</a:t>
            </a:r>
            <a:r>
              <a:rPr lang="it-IT" dirty="0"/>
              <a:t>, considerato come aggregato sociale omogeneo e </a:t>
            </a:r>
            <a:r>
              <a:rPr lang="it-IT" i="1" dirty="0"/>
              <a:t>come depositario esclusivo di valori positivi, speciali e permanenti</a:t>
            </a:r>
          </a:p>
          <a:p>
            <a:r>
              <a:rPr lang="it-IT" dirty="0"/>
              <a:t>In ambito artistico e letterario, rappresentazione </a:t>
            </a:r>
            <a:r>
              <a:rPr lang="it-IT" i="1" dirty="0"/>
              <a:t>idealizzata del popolo, considerato come modello etico e sociale</a:t>
            </a:r>
          </a:p>
        </p:txBody>
      </p:sp>
    </p:spTree>
    <p:extLst>
      <p:ext uri="{BB962C8B-B14F-4D97-AF65-F5344CB8AC3E}">
        <p14:creationId xmlns:p14="http://schemas.microsoft.com/office/powerpoint/2010/main" val="3720539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L’integrazione europea come </a:t>
            </a:r>
            <a:br>
              <a:rPr lang="it-IT" dirty="0"/>
            </a:br>
            <a:r>
              <a:rPr lang="it-IT" dirty="0"/>
              <a:t>«processo guidato dalle élites»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indent="0">
              <a:buNone/>
            </a:pPr>
            <a:r>
              <a:rPr lang="it-IT" sz="4400" b="1" dirty="0"/>
              <a:t>Jean Monnet </a:t>
            </a:r>
            <a:r>
              <a:rPr lang="it-IT" sz="4400" dirty="0"/>
              <a:t>a proposito della CECA: sarebbe “sbagliato consultare i popoli d'Europa sulla struttura di una Comunità della quale essi non hanno alcuna esperienza pratica” </a:t>
            </a:r>
          </a:p>
          <a:p>
            <a:pPr marL="0" indent="0">
              <a:buNone/>
            </a:pPr>
            <a:r>
              <a:rPr lang="it-IT" sz="4400" dirty="0"/>
              <a:t>-------------------------</a:t>
            </a:r>
          </a:p>
          <a:p>
            <a:pPr marL="0" indent="0">
              <a:buNone/>
            </a:pPr>
            <a:r>
              <a:rPr lang="it-IT" sz="4400" b="1" dirty="0"/>
              <a:t>Pascal Lamy</a:t>
            </a:r>
            <a:r>
              <a:rPr lang="it-IT" sz="4400" dirty="0"/>
              <a:t>: “Sin dagli inizi l’Europa è stata costruita secondo (la filosofia tecnocratica di) Saint Simon, era questo il metodo di Monnet: </a:t>
            </a:r>
            <a:r>
              <a:rPr lang="it-IT" sz="4400" i="1" dirty="0"/>
              <a:t>il popolo non è pronto a sostenere l’integrazione, pertanto è necessario andare avanti senza parlare troppo di quanto si sta facendo</a:t>
            </a:r>
            <a:r>
              <a:rPr lang="it-IT" sz="4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1424958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La narrazione dell’Europa come «vincolo»: un frutto avvelenato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08000" indent="0">
              <a:buNone/>
            </a:pPr>
            <a:r>
              <a:rPr lang="it-IT" sz="4400" dirty="0"/>
              <a:t>Il paradosso: effetto «diseducativo». Se l’Europa è un vincolo, se l’Europa ci insegna «cosa fare» e «cura» i nostri difetti, l’Europa è «altro da noi». Questo favorisce l’idea della «alterità», della estraneità dell’Europa.  </a:t>
            </a:r>
          </a:p>
          <a:p>
            <a:pPr marL="108000" indent="0">
              <a:buNone/>
            </a:pPr>
            <a:r>
              <a:rPr lang="it-IT" sz="4400" dirty="0"/>
              <a:t>Gli effetti: saldatura tra neo-populismo e euroscetticismo attraverso</a:t>
            </a:r>
          </a:p>
          <a:p>
            <a:pPr marL="850950" indent="-742950">
              <a:buAutoNum type="alphaLcParenR"/>
            </a:pPr>
            <a:r>
              <a:rPr lang="it-IT" sz="4400" dirty="0"/>
              <a:t>L’ispessimento del diaframma tra UE e cittadini</a:t>
            </a:r>
          </a:p>
          <a:p>
            <a:pPr marL="850950" indent="-742950">
              <a:buAutoNum type="alphaLcParenR"/>
            </a:pPr>
            <a:r>
              <a:rPr lang="it-IT" sz="4400" dirty="0"/>
              <a:t>La legittimazione delle accuse di anti-italianità rivolte agli «europeisti»</a:t>
            </a:r>
          </a:p>
          <a:p>
            <a:pPr marL="850950" indent="-742950">
              <a:buAutoNum type="alphaLcParenR"/>
            </a:pPr>
            <a:r>
              <a:rPr lang="fr-FR" sz="4400" dirty="0" err="1"/>
              <a:t>L’idea</a:t>
            </a:r>
            <a:r>
              <a:rPr lang="fr-FR" sz="4400" dirty="0"/>
              <a:t> </a:t>
            </a:r>
            <a:r>
              <a:rPr lang="fr-FR" sz="4400" dirty="0" err="1"/>
              <a:t>che</a:t>
            </a:r>
            <a:r>
              <a:rPr lang="fr-FR" sz="4400" dirty="0"/>
              <a:t> le </a:t>
            </a:r>
            <a:r>
              <a:rPr lang="fr-FR" sz="4400" dirty="0" err="1"/>
              <a:t>scelte</a:t>
            </a:r>
            <a:r>
              <a:rPr lang="fr-FR" sz="4400" dirty="0"/>
              <a:t> </a:t>
            </a:r>
            <a:r>
              <a:rPr lang="fr-FR" sz="4400" dirty="0" err="1"/>
              <a:t>dell’Unione</a:t>
            </a:r>
            <a:r>
              <a:rPr lang="fr-FR" sz="4400" dirty="0"/>
              <a:t> </a:t>
            </a:r>
            <a:r>
              <a:rPr lang="fr-FR" sz="4400" dirty="0" err="1"/>
              <a:t>siano</a:t>
            </a:r>
            <a:r>
              <a:rPr lang="fr-FR" sz="4400" dirty="0"/>
              <a:t> il </a:t>
            </a:r>
            <a:r>
              <a:rPr lang="fr-FR" sz="4400" dirty="0" err="1"/>
              <a:t>frutto</a:t>
            </a:r>
            <a:r>
              <a:rPr lang="fr-FR" sz="4400" dirty="0"/>
              <a:t> </a:t>
            </a:r>
            <a:r>
              <a:rPr lang="fr-FR" sz="4400" dirty="0" err="1"/>
              <a:t>della</a:t>
            </a:r>
            <a:r>
              <a:rPr lang="fr-FR" sz="4400" dirty="0"/>
              <a:t> </a:t>
            </a:r>
            <a:r>
              <a:rPr lang="fr-FR" sz="4400" dirty="0" err="1"/>
              <a:t>volontà</a:t>
            </a:r>
            <a:r>
              <a:rPr lang="fr-FR" sz="4400" dirty="0"/>
              <a:t> </a:t>
            </a:r>
            <a:r>
              <a:rPr lang="fr-FR" sz="4400" dirty="0" err="1"/>
              <a:t>altrui</a:t>
            </a:r>
            <a:r>
              <a:rPr lang="fr-FR" sz="4400" dirty="0"/>
              <a:t> e </a:t>
            </a:r>
            <a:r>
              <a:rPr lang="fr-FR" sz="4400" dirty="0" err="1"/>
              <a:t>rispondano</a:t>
            </a:r>
            <a:r>
              <a:rPr lang="fr-FR" sz="4400" dirty="0"/>
              <a:t> </a:t>
            </a:r>
            <a:r>
              <a:rPr lang="fr-FR" sz="4400" dirty="0" err="1"/>
              <a:t>quindi</a:t>
            </a:r>
            <a:r>
              <a:rPr lang="fr-FR" sz="4400" dirty="0"/>
              <a:t> a </a:t>
            </a:r>
            <a:r>
              <a:rPr lang="fr-FR" sz="4400" dirty="0" err="1"/>
              <a:t>logiche</a:t>
            </a:r>
            <a:r>
              <a:rPr lang="fr-FR" sz="4400" dirty="0"/>
              <a:t> </a:t>
            </a:r>
            <a:r>
              <a:rPr lang="fr-FR" sz="4400" dirty="0" err="1"/>
              <a:t>estranee</a:t>
            </a:r>
            <a:r>
              <a:rPr lang="fr-FR" sz="4400" dirty="0"/>
              <a:t> al nostro </a:t>
            </a:r>
            <a:r>
              <a:rPr lang="fr-FR" sz="4400" dirty="0" err="1"/>
              <a:t>interesse</a:t>
            </a:r>
            <a:r>
              <a:rPr lang="fr-FR" sz="4400" dirty="0"/>
              <a:t> </a:t>
            </a:r>
            <a:r>
              <a:rPr lang="fr-FR" sz="4400" dirty="0" err="1"/>
              <a:t>nazionale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19245496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Il MES, esempio di una narrazione controproducente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Il MES «spada di Damocle» sull’Italia (e sugli altri Stati membri dell’UE)?</a:t>
            </a:r>
          </a:p>
          <a:p>
            <a:r>
              <a:rPr lang="it-IT" dirty="0"/>
              <a:t>Il meccanismo decisionale in seno al MES – l’Italia e il diritto di veto.</a:t>
            </a:r>
          </a:p>
        </p:txBody>
      </p:sp>
    </p:spTree>
    <p:extLst>
      <p:ext uri="{BB962C8B-B14F-4D97-AF65-F5344CB8AC3E}">
        <p14:creationId xmlns:p14="http://schemas.microsoft.com/office/powerpoint/2010/main" val="19526471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077393"/>
            <a:ext cx="20961377" cy="1001709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Perché aderiamo al processo di integrazione europea?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079102"/>
            <a:ext cx="20948419" cy="813629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it-IT" dirty="0"/>
          </a:p>
          <a:p>
            <a:r>
              <a:rPr lang="it-IT" sz="3000" dirty="0"/>
              <a:t>Progetto di pace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                             </a:t>
            </a:r>
            <a:r>
              <a:rPr lang="it-IT" sz="3000" dirty="0"/>
              <a:t>Modernizzazione</a:t>
            </a:r>
          </a:p>
          <a:p>
            <a:endParaRPr lang="it-IT" dirty="0"/>
          </a:p>
          <a:p>
            <a:r>
              <a:rPr lang="it-IT" sz="3000" dirty="0"/>
              <a:t>Recupero di un ruolo internazionale</a:t>
            </a:r>
          </a:p>
          <a:p>
            <a:endParaRPr lang="it-IT" dirty="0"/>
          </a:p>
        </p:txBody>
      </p:sp>
      <p:pic>
        <p:nvPicPr>
          <p:cNvPr id="4" name="Immagine 3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3E0FC638-5A86-4DC5-B5BC-1EF1A732B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65" y="3079102"/>
            <a:ext cx="7054735" cy="4853926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1245EE-B6BD-4789-974F-00402AED4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549" y="3771219"/>
            <a:ext cx="7453315" cy="5111524"/>
          </a:xfrm>
          <a:prstGeom prst="rect">
            <a:avLst/>
          </a:prstGeom>
        </p:spPr>
      </p:pic>
      <p:pic>
        <p:nvPicPr>
          <p:cNvPr id="6" name="Immagine 5" descr="Immagine che contiene persona, inpiedi, tuta, posando&#10;&#10;Descrizione generata automaticamente">
            <a:extLst>
              <a:ext uri="{FF2B5EF4-FFF2-40B4-BE49-F238E27FC236}">
                <a16:creationId xmlns:a16="http://schemas.microsoft.com/office/drawing/2014/main" id="{89584960-721D-4538-9C25-17BE88F01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52" y="8129847"/>
            <a:ext cx="5902024" cy="5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75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Gli Italiani e l’integrazione europea (1952)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07978" indent="0">
              <a:buNone/>
            </a:pPr>
            <a:r>
              <a:rPr lang="fr-FR" sz="4400" dirty="0" err="1"/>
              <a:t>Settembre</a:t>
            </a:r>
            <a:r>
              <a:rPr lang="fr-FR" sz="4400" dirty="0"/>
              <a:t> </a:t>
            </a:r>
            <a:r>
              <a:rPr lang="fr-FR" sz="4400" dirty="0" err="1"/>
              <a:t>del</a:t>
            </a:r>
            <a:r>
              <a:rPr lang="fr-FR" sz="4400" dirty="0"/>
              <a:t> 1952:  </a:t>
            </a:r>
            <a:r>
              <a:rPr lang="fr-FR" sz="4400" dirty="0" err="1"/>
              <a:t>Comunità</a:t>
            </a:r>
            <a:r>
              <a:rPr lang="fr-FR" sz="4400" dirty="0"/>
              <a:t> </a:t>
            </a:r>
            <a:r>
              <a:rPr lang="fr-FR" sz="4400" dirty="0" err="1"/>
              <a:t>europea</a:t>
            </a:r>
            <a:r>
              <a:rPr lang="fr-FR" sz="4400" dirty="0"/>
              <a:t> </a:t>
            </a:r>
            <a:r>
              <a:rPr lang="fr-FR" sz="4400" dirty="0" err="1"/>
              <a:t>del</a:t>
            </a:r>
            <a:r>
              <a:rPr lang="fr-FR" sz="4400" dirty="0"/>
              <a:t> carbone e </a:t>
            </a:r>
            <a:r>
              <a:rPr lang="fr-FR" sz="4400" dirty="0" err="1"/>
              <a:t>dell’acciaio</a:t>
            </a:r>
            <a:r>
              <a:rPr lang="fr-FR" sz="4400" dirty="0"/>
              <a:t> (CECA): </a:t>
            </a:r>
          </a:p>
          <a:p>
            <a:pPr marL="107978" indent="0">
              <a:buNone/>
            </a:pPr>
            <a:r>
              <a:rPr lang="fr-FR" sz="4400" dirty="0"/>
              <a:t>61% </a:t>
            </a:r>
            <a:r>
              <a:rPr lang="fr-FR" sz="4400" dirty="0" err="1"/>
              <a:t>degli</a:t>
            </a:r>
            <a:r>
              <a:rPr lang="fr-FR" sz="4400" dirty="0"/>
              <a:t> </a:t>
            </a:r>
            <a:r>
              <a:rPr lang="fr-FR" sz="4400" dirty="0" err="1"/>
              <a:t>italiani</a:t>
            </a:r>
            <a:r>
              <a:rPr lang="fr-FR" sz="4400" dirty="0"/>
              <a:t> a </a:t>
            </a:r>
            <a:r>
              <a:rPr lang="fr-FR" sz="4400" dirty="0" err="1"/>
              <a:t>favore</a:t>
            </a:r>
            <a:r>
              <a:rPr lang="fr-FR" sz="4400" dirty="0"/>
              <a:t>; </a:t>
            </a:r>
          </a:p>
          <a:p>
            <a:pPr marL="107978" indent="0">
              <a:buNone/>
            </a:pPr>
            <a:r>
              <a:rPr lang="fr-FR" sz="4400" dirty="0"/>
              <a:t>10% </a:t>
            </a:r>
            <a:r>
              <a:rPr lang="fr-FR" sz="4400" dirty="0" err="1"/>
              <a:t>contro</a:t>
            </a:r>
            <a:r>
              <a:rPr lang="fr-FR" sz="4400" dirty="0"/>
              <a:t> </a:t>
            </a:r>
            <a:r>
              <a:rPr lang="fr-FR" sz="4400" baseline="30000" dirty="0"/>
              <a:t>(1)</a:t>
            </a:r>
          </a:p>
          <a:p>
            <a:pPr marL="107978" indent="0">
              <a:buNone/>
            </a:pPr>
            <a:endParaRPr lang="fr-FR" baseline="30000" dirty="0"/>
          </a:p>
          <a:p>
            <a:pPr marL="107978" indent="0">
              <a:buNone/>
            </a:pPr>
            <a:r>
              <a:rPr lang="fr-FR" baseline="30000" dirty="0"/>
              <a:t>(1)</a:t>
            </a:r>
            <a:r>
              <a:rPr lang="it-IT" baseline="30000" dirty="0"/>
              <a:t> </a:t>
            </a:r>
            <a:r>
              <a:rPr lang="fr-FR" sz="2800" dirty="0"/>
              <a:t>J. </a:t>
            </a:r>
            <a:r>
              <a:rPr lang="fr-FR" sz="2800" dirty="0" err="1"/>
              <a:t>Vanke</a:t>
            </a:r>
            <a:r>
              <a:rPr lang="fr-FR" sz="2800" dirty="0"/>
              <a:t>, </a:t>
            </a:r>
            <a:r>
              <a:rPr lang="fr-FR" sz="2800" i="1" dirty="0" err="1"/>
              <a:t>Europeanism</a:t>
            </a:r>
            <a:r>
              <a:rPr lang="fr-FR" sz="2800" i="1" dirty="0"/>
              <a:t> and </a:t>
            </a:r>
            <a:r>
              <a:rPr lang="fr-FR" sz="2800" i="1" dirty="0" err="1"/>
              <a:t>European</a:t>
            </a:r>
            <a:r>
              <a:rPr lang="fr-FR" sz="2800" i="1" dirty="0"/>
              <a:t> Union. </a:t>
            </a:r>
            <a:r>
              <a:rPr lang="fr-FR" sz="2800" i="1" dirty="0" err="1"/>
              <a:t>Interests</a:t>
            </a:r>
            <a:r>
              <a:rPr lang="fr-FR" sz="2800" i="1" dirty="0"/>
              <a:t>, Emotions and </a:t>
            </a:r>
            <a:r>
              <a:rPr lang="fr-FR" sz="2800" i="1" dirty="0" err="1"/>
              <a:t>Systemic</a:t>
            </a:r>
            <a:r>
              <a:rPr lang="fr-FR" sz="2800" i="1" dirty="0"/>
              <a:t> </a:t>
            </a:r>
            <a:r>
              <a:rPr lang="fr-FR" sz="2800" i="1" dirty="0" err="1"/>
              <a:t>Integration</a:t>
            </a:r>
            <a:r>
              <a:rPr lang="fr-FR" sz="2800" i="1" dirty="0"/>
              <a:t> in the </a:t>
            </a:r>
            <a:r>
              <a:rPr lang="fr-FR" sz="2800" i="1" dirty="0" err="1"/>
              <a:t>Early</a:t>
            </a:r>
            <a:r>
              <a:rPr lang="fr-FR" sz="2800" i="1" dirty="0"/>
              <a:t> </a:t>
            </a:r>
            <a:r>
              <a:rPr lang="fr-FR" sz="2800" i="1" dirty="0" err="1"/>
              <a:t>European</a:t>
            </a:r>
            <a:r>
              <a:rPr lang="fr-FR" sz="2800" i="1" dirty="0"/>
              <a:t> </a:t>
            </a:r>
            <a:r>
              <a:rPr lang="fr-FR" sz="2800" i="1" dirty="0" err="1"/>
              <a:t>Economic</a:t>
            </a:r>
            <a:r>
              <a:rPr lang="fr-FR" sz="2800" i="1" dirty="0"/>
              <a:t> Community</a:t>
            </a:r>
            <a:r>
              <a:rPr lang="fr-FR" sz="2800" dirty="0"/>
              <a:t>, Bethesda-Dublin-Palo Alto, </a:t>
            </a:r>
            <a:r>
              <a:rPr lang="fr-FR" sz="2800" dirty="0" err="1"/>
              <a:t>Academica</a:t>
            </a:r>
            <a:r>
              <a:rPr lang="fr-FR" sz="2800" dirty="0"/>
              <a:t> </a:t>
            </a:r>
            <a:r>
              <a:rPr lang="fr-FR" sz="2800" dirty="0" err="1"/>
              <a:t>Press</a:t>
            </a:r>
            <a:r>
              <a:rPr lang="fr-FR" sz="2800" dirty="0"/>
              <a:t>, 2010,</a:t>
            </a:r>
            <a:r>
              <a:rPr lang="fr-FR" sz="2800" i="1" dirty="0"/>
              <a:t> </a:t>
            </a:r>
            <a:r>
              <a:rPr lang="fr-FR" sz="2800" dirty="0"/>
              <a:t>p. 122.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130097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Gli Italiani e l’integrazione europea (1962)</a:t>
            </a:r>
            <a:endParaRPr sz="3600"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 60% 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degli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italiani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condivideva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«l’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idea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europea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», solo il 4% le 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era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7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ostile</a:t>
            </a:r>
            <a:r>
              <a:rPr lang="fr-FR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7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(1)</a:t>
            </a:r>
          </a:p>
          <a:p>
            <a:endParaRPr lang="fr-FR" sz="7200" dirty="0">
              <a:latin typeface="Bodoni MT"/>
              <a:cs typeface="Times New Roman"/>
            </a:endParaRPr>
          </a:p>
          <a:p>
            <a:pPr marL="107978" indent="0">
              <a:buNone/>
            </a:pPr>
            <a:r>
              <a:rPr lang="fr-FR" sz="4400" baseline="30000" dirty="0">
                <a:latin typeface="Bodoni MT"/>
                <a:ea typeface="Times New Roman"/>
                <a:cs typeface="Times New Roman"/>
              </a:rPr>
              <a:t>(1)</a:t>
            </a:r>
            <a:r>
              <a:rPr lang="fr-FR" sz="4400" dirty="0">
                <a:latin typeface="Bodoni MT"/>
                <a:ea typeface="Times New Roman"/>
                <a:cs typeface="Times New Roman"/>
              </a:rPr>
              <a:t> </a:t>
            </a:r>
            <a:r>
              <a:rPr lang="fr-FR" sz="4400" i="1" dirty="0"/>
              <a:t>L'opinion publique et l’Europe des Six. Une enquête internationale auprès du grand public en Allemagne, Belgique, France, Italie, Luxembourg, Pays-Bas</a:t>
            </a:r>
            <a:r>
              <a:rPr lang="fr-FR" sz="4400" dirty="0"/>
              <a:t>, Gallup International, 1962, in Archive de la Commission européenne, Bruxelles, CEAB 2, pp. 4-5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62918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Gli italiani e l’integrazione europea (1971)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07978" indent="0" algn="just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it-IT" sz="5200" dirty="0"/>
              <a:t> 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 il 77%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degli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italiani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(il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valore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più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elevato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insieme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quello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registrato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Lussemburgo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la CE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avrebbe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dovuto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trasformarsi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in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una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vera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unione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politica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gli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Stati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Uniti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d'Europa»</a:t>
            </a:r>
            <a:r>
              <a:rPr lang="fr-FR" sz="5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(1)</a:t>
            </a:r>
            <a:r>
              <a:rPr lang="fr-FR" sz="5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fr-FR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78" indent="0" algn="just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Il 27%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italiani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(il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dato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più alto tra i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cittadini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Comunità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affermava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pronto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votare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«per un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altro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partito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rispetto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quello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preferito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] in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disaccordo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sull'Europa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». Il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medio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comunitario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200" dirty="0" err="1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 pari al 19%</a:t>
            </a:r>
            <a:r>
              <a:rPr lang="fr-FR" sz="5200" baseline="300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fr-FR" sz="5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78" indent="0" algn="just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 lang="fr-FR" sz="5400" dirty="0">
              <a:latin typeface="Bodoni MT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fr-FR" sz="5400" dirty="0">
              <a:latin typeface="Bodoni MT"/>
              <a:ea typeface="Times New Roman"/>
              <a:cs typeface="Times New Roman"/>
            </a:endParaRPr>
          </a:p>
          <a:p>
            <a:pPr marL="565082" indent="-457105" algn="just">
              <a:spcAft>
                <a:spcPts val="0"/>
              </a:spcAft>
              <a:buAutoNum type="arabicParenBoth"/>
            </a:pPr>
            <a:r>
              <a:rPr lang="fr-FR" sz="4000" dirty="0">
                <a:latin typeface="Bodoni MT"/>
                <a:ea typeface="Times New Roman"/>
                <a:cs typeface="Garamond"/>
              </a:rPr>
              <a:t>Commission des Communautés européennes, </a:t>
            </a:r>
            <a:r>
              <a:rPr lang="fr-FR" sz="4000" i="1" dirty="0">
                <a:latin typeface="Bodoni MT"/>
                <a:ea typeface="Times New Roman"/>
                <a:cs typeface="Garamond"/>
              </a:rPr>
              <a:t>Les européens et l’unification de l’Europe</a:t>
            </a:r>
            <a:r>
              <a:rPr lang="fr-FR" sz="4000" dirty="0">
                <a:latin typeface="Bodoni MT"/>
                <a:ea typeface="Times New Roman"/>
                <a:cs typeface="Garamond"/>
              </a:rPr>
              <a:t>, Bruxelles, Juin 1972, in </a:t>
            </a:r>
            <a:r>
              <a:rPr lang="fr-FR" sz="4000" dirty="0" err="1">
                <a:latin typeface="Bodoni MT"/>
                <a:ea typeface="Times New Roman"/>
                <a:cs typeface="Garamond"/>
              </a:rPr>
              <a:t>Archivi</a:t>
            </a:r>
            <a:r>
              <a:rPr lang="fr-FR" sz="4000" dirty="0">
                <a:latin typeface="Bodoni MT"/>
                <a:ea typeface="Times New Roman"/>
                <a:cs typeface="Garamond"/>
              </a:rPr>
              <a:t> </a:t>
            </a:r>
            <a:r>
              <a:rPr lang="fr-FR" sz="4000" dirty="0" err="1">
                <a:latin typeface="Bodoni MT"/>
                <a:ea typeface="Times New Roman"/>
                <a:cs typeface="Garamond"/>
              </a:rPr>
              <a:t>Storici</a:t>
            </a:r>
            <a:r>
              <a:rPr lang="fr-FR" sz="4000" dirty="0">
                <a:latin typeface="Bodoni MT"/>
                <a:ea typeface="Times New Roman"/>
                <a:cs typeface="Garamond"/>
              </a:rPr>
              <a:t> </a:t>
            </a:r>
            <a:r>
              <a:rPr lang="fr-FR" sz="4000" dirty="0" err="1">
                <a:latin typeface="Bodoni MT"/>
                <a:ea typeface="Times New Roman"/>
                <a:cs typeface="Garamond"/>
              </a:rPr>
              <a:t>dell'Unione</a:t>
            </a:r>
            <a:r>
              <a:rPr lang="fr-FR" sz="4000" dirty="0">
                <a:latin typeface="Bodoni MT"/>
                <a:ea typeface="Times New Roman"/>
                <a:cs typeface="Garamond"/>
              </a:rPr>
              <a:t> </a:t>
            </a:r>
            <a:r>
              <a:rPr lang="fr-FR" sz="4000" dirty="0" err="1">
                <a:latin typeface="Bodoni MT"/>
                <a:ea typeface="Times New Roman"/>
                <a:cs typeface="Garamond"/>
              </a:rPr>
              <a:t>Europea</a:t>
            </a:r>
            <a:r>
              <a:rPr lang="fr-FR" sz="4000" dirty="0">
                <a:latin typeface="Bodoni MT"/>
                <a:ea typeface="Times New Roman"/>
                <a:cs typeface="Garamond"/>
              </a:rPr>
              <a:t>, Firenze, BAC 3/1974-27, p. 61. </a:t>
            </a:r>
          </a:p>
          <a:p>
            <a:pPr marL="565082" indent="-457105" algn="just">
              <a:spcAft>
                <a:spcPts val="0"/>
              </a:spcAft>
              <a:buFont typeface="StarSymbol"/>
              <a:buAutoNum type="arabicParenBoth"/>
            </a:pPr>
            <a:r>
              <a:rPr lang="fr-FR" sz="4000" baseline="30000" dirty="0">
                <a:latin typeface="Bodoni MT"/>
                <a:ea typeface="Times New Roman"/>
                <a:cs typeface="Times New Roman"/>
              </a:rPr>
              <a:t> </a:t>
            </a:r>
            <a:r>
              <a:rPr lang="fr-FR" sz="4000" i="1" dirty="0" err="1">
                <a:latin typeface="Bodoni MT"/>
                <a:ea typeface="Times New Roman"/>
                <a:cs typeface="Garamond"/>
              </a:rPr>
              <a:t>Ivi</a:t>
            </a:r>
            <a:r>
              <a:rPr lang="fr-FR" sz="4000" dirty="0">
                <a:latin typeface="Bodoni MT"/>
                <a:ea typeface="Times New Roman"/>
                <a:cs typeface="Garamond"/>
              </a:rPr>
              <a:t>, p. 40. </a:t>
            </a:r>
            <a:endParaRPr lang="it-IT" sz="4000" dirty="0">
              <a:latin typeface="Calibri"/>
              <a:ea typeface="Times New Roman"/>
              <a:cs typeface="Times New Roman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4297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Referendum consultivo del giugno 1989 sull’attribuzione di un mandato costituente al Parlamento europeo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70F4EC-73B6-4B61-A682-8A094A60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49" y="3962768"/>
            <a:ext cx="14817012" cy="7226269"/>
          </a:xfrm>
          <a:prstGeom prst="rect">
            <a:avLst/>
          </a:prstGeom>
          <a:noFill/>
          <a:ln w="254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63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 </a:t>
            </a:r>
            <a:endParaRPr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7AE799-9AA6-4482-9835-6B5113B75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66" y="2164702"/>
            <a:ext cx="20948419" cy="96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29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xfrm>
            <a:off x="2003487" y="2526963"/>
            <a:ext cx="20961377" cy="1162347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L’euroscetticismo italiano </a:t>
            </a:r>
            <a:endParaRPr dirty="0"/>
          </a:p>
        </p:txBody>
      </p:sp>
      <p:sp>
        <p:nvSpPr>
          <p:cNvPr id="9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2009966" y="3962768"/>
            <a:ext cx="20948419" cy="6917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5400" dirty="0"/>
              <a:t>Dove sono le radici storiche del </a:t>
            </a:r>
            <a:r>
              <a:rPr lang="it-IT" sz="5400" i="1" dirty="0"/>
              <a:t>cosiddetto </a:t>
            </a:r>
            <a:r>
              <a:rPr lang="it-IT" sz="5400" dirty="0"/>
              <a:t>euroscetticismo italiano? Esse si trovano </a:t>
            </a:r>
            <a:r>
              <a:rPr lang="it-IT" sz="5400" i="1" dirty="0"/>
              <a:t>anche</a:t>
            </a:r>
            <a:r>
              <a:rPr lang="it-IT" sz="5400" dirty="0"/>
              <a:t> in una narrazione controproducente</a:t>
            </a:r>
          </a:p>
        </p:txBody>
      </p:sp>
    </p:spTree>
    <p:extLst>
      <p:ext uri="{BB962C8B-B14F-4D97-AF65-F5344CB8AC3E}">
        <p14:creationId xmlns:p14="http://schemas.microsoft.com/office/powerpoint/2010/main" val="4286510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1332</Words>
  <Application>Microsoft Office PowerPoint</Application>
  <PresentationFormat>Personalizzato</PresentationFormat>
  <Paragraphs>101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Andalus</vt:lpstr>
      <vt:lpstr>Arial</vt:lpstr>
      <vt:lpstr>Bodoni MT</vt:lpstr>
      <vt:lpstr>Calibri</vt:lpstr>
      <vt:lpstr>Calibri Light</vt:lpstr>
      <vt:lpstr>StarSymbol</vt:lpstr>
      <vt:lpstr>Tema di Office</vt:lpstr>
      <vt:lpstr>La narrazione ambigua</vt:lpstr>
      <vt:lpstr>L’Italia e il processo di integrazione europea</vt:lpstr>
      <vt:lpstr>Perché aderiamo al processo di integrazione europea?</vt:lpstr>
      <vt:lpstr>Gli Italiani e l’integrazione europea (1952)</vt:lpstr>
      <vt:lpstr> Gli Italiani e l’integrazione europea (1962)</vt:lpstr>
      <vt:lpstr>Gli italiani e l’integrazione europea (1971) </vt:lpstr>
      <vt:lpstr>Referendum consultivo del giugno 1989 sull’attribuzione di un mandato costituente al Parlamento europeo</vt:lpstr>
      <vt:lpstr> </vt:lpstr>
      <vt:lpstr>L’euroscetticismo italiano </vt:lpstr>
      <vt:lpstr>Anamorfismo</vt:lpstr>
      <vt:lpstr> </vt:lpstr>
      <vt:lpstr>L’anamorfismo applicato all’europeismo italiano: la prospettiva «tradizionale»</vt:lpstr>
      <vt:lpstr>L’immagine compressa: I teorici dell’Europa come «vincolo»</vt:lpstr>
      <vt:lpstr>Il «vincolo europeo»(o «vincolo esterno»)</vt:lpstr>
      <vt:lpstr> Art. 5 del Patto atlantico</vt:lpstr>
      <vt:lpstr>La peculiarità del «vincolo europeo» </vt:lpstr>
      <vt:lpstr>Il «vincolo europeo»: un concetto diffuso oltre la tecnocrazia</vt:lpstr>
      <vt:lpstr>Trattato di Maastricht: il vincolo europeo diventa «narrazione» prevalente</vt:lpstr>
      <vt:lpstr>Silvio Berlusconi: quello da lui guidato nel 1994-95 è il primo governo italiano non euroentusiasta</vt:lpstr>
      <vt:lpstr> </vt:lpstr>
      <vt:lpstr>Silvio Berlusconi e il populismo</vt:lpstr>
      <vt:lpstr>Il populismo</vt:lpstr>
      <vt:lpstr>L’integrazione europea come  «processo guidato dalle élites»</vt:lpstr>
      <vt:lpstr>La narrazione dell’Europa come «vincolo»: un frutto avvelenato</vt:lpstr>
      <vt:lpstr>Il MES, esempio di una narrazione controproducente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lezione</dc:title>
  <dc:creator>Claudia Salvi</dc:creator>
  <cp:lastModifiedBy>daniele pasquinucci</cp:lastModifiedBy>
  <cp:revision>6</cp:revision>
  <cp:lastPrinted>2022-03-09T15:39:48Z</cp:lastPrinted>
  <dcterms:modified xsi:type="dcterms:W3CDTF">2022-03-09T16:11:13Z</dcterms:modified>
</cp:coreProperties>
</file>