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4" r:id="rId1"/>
  </p:sldMasterIdLst>
  <p:notesMasterIdLst>
    <p:notesMasterId r:id="rId85"/>
  </p:notesMasterIdLst>
  <p:sldIdLst>
    <p:sldId id="786" r:id="rId2"/>
    <p:sldId id="833" r:id="rId3"/>
    <p:sldId id="834" r:id="rId4"/>
    <p:sldId id="948" r:id="rId5"/>
    <p:sldId id="949" r:id="rId6"/>
    <p:sldId id="950" r:id="rId7"/>
    <p:sldId id="951" r:id="rId8"/>
    <p:sldId id="952" r:id="rId9"/>
    <p:sldId id="953" r:id="rId10"/>
    <p:sldId id="954" r:id="rId11"/>
    <p:sldId id="955" r:id="rId12"/>
    <p:sldId id="956" r:id="rId13"/>
    <p:sldId id="957" r:id="rId14"/>
    <p:sldId id="958" r:id="rId15"/>
    <p:sldId id="1070" r:id="rId16"/>
    <p:sldId id="959" r:id="rId17"/>
    <p:sldId id="960" r:id="rId18"/>
    <p:sldId id="1067" r:id="rId19"/>
    <p:sldId id="1068" r:id="rId20"/>
    <p:sldId id="1069" r:id="rId21"/>
    <p:sldId id="961" r:id="rId22"/>
    <p:sldId id="962" r:id="rId23"/>
    <p:sldId id="963" r:id="rId24"/>
    <p:sldId id="964" r:id="rId25"/>
    <p:sldId id="965" r:id="rId26"/>
    <p:sldId id="966" r:id="rId27"/>
    <p:sldId id="967" r:id="rId28"/>
    <p:sldId id="969" r:id="rId29"/>
    <p:sldId id="970" r:id="rId30"/>
    <p:sldId id="971" r:id="rId31"/>
    <p:sldId id="972" r:id="rId32"/>
    <p:sldId id="973" r:id="rId33"/>
    <p:sldId id="974" r:id="rId34"/>
    <p:sldId id="975" r:id="rId35"/>
    <p:sldId id="976" r:id="rId36"/>
    <p:sldId id="977" r:id="rId37"/>
    <p:sldId id="978" r:id="rId38"/>
    <p:sldId id="1084" r:id="rId39"/>
    <p:sldId id="1085" r:id="rId40"/>
    <p:sldId id="1086" r:id="rId41"/>
    <p:sldId id="1087" r:id="rId42"/>
    <p:sldId id="1088" r:id="rId43"/>
    <p:sldId id="1089" r:id="rId44"/>
    <p:sldId id="1090" r:id="rId45"/>
    <p:sldId id="1091" r:id="rId46"/>
    <p:sldId id="1092" r:id="rId47"/>
    <p:sldId id="1093" r:id="rId48"/>
    <p:sldId id="1094" r:id="rId49"/>
    <p:sldId id="1095" r:id="rId50"/>
    <p:sldId id="1035" r:id="rId51"/>
    <p:sldId id="993" r:id="rId52"/>
    <p:sldId id="994" r:id="rId53"/>
    <p:sldId id="995" r:id="rId54"/>
    <p:sldId id="996" r:id="rId55"/>
    <p:sldId id="997" r:id="rId56"/>
    <p:sldId id="998" r:id="rId57"/>
    <p:sldId id="999" r:id="rId58"/>
    <p:sldId id="1000" r:id="rId59"/>
    <p:sldId id="1001" r:id="rId60"/>
    <p:sldId id="1002" r:id="rId61"/>
    <p:sldId id="1003" r:id="rId62"/>
    <p:sldId id="1037" r:id="rId63"/>
    <p:sldId id="1017" r:id="rId64"/>
    <p:sldId id="1018" r:id="rId65"/>
    <p:sldId id="1019" r:id="rId66"/>
    <p:sldId id="1020" r:id="rId67"/>
    <p:sldId id="1021" r:id="rId68"/>
    <p:sldId id="1071" r:id="rId69"/>
    <p:sldId id="1072" r:id="rId70"/>
    <p:sldId id="1073" r:id="rId71"/>
    <p:sldId id="1074" r:id="rId72"/>
    <p:sldId id="1075" r:id="rId73"/>
    <p:sldId id="1076" r:id="rId74"/>
    <p:sldId id="1077" r:id="rId75"/>
    <p:sldId id="1078" r:id="rId76"/>
    <p:sldId id="1079" r:id="rId77"/>
    <p:sldId id="1080" r:id="rId78"/>
    <p:sldId id="1081" r:id="rId79"/>
    <p:sldId id="1082" r:id="rId80"/>
    <p:sldId id="1083" r:id="rId81"/>
    <p:sldId id="1023" r:id="rId82"/>
    <p:sldId id="1096" r:id="rId83"/>
    <p:sldId id="933" r:id="rId84"/>
  </p:sldIdLst>
  <p:sldSz cx="9144000" cy="6858000" type="screen4x3"/>
  <p:notesSz cx="6858000" cy="9926638"/>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33CC"/>
    <a:srgbClr val="0066FF"/>
    <a:srgbClr val="3333CC"/>
    <a:srgbClr val="333399"/>
    <a:srgbClr val="EAEAEA"/>
    <a:srgbClr val="FFFF66"/>
    <a:srgbClr val="FFCC66"/>
    <a:srgbClr val="CC0000"/>
    <a:srgbClr val="D6D9C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ile medio 2 - Color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9309" autoAdjust="0"/>
    <p:restoredTop sz="99824" autoAdjust="0"/>
  </p:normalViewPr>
  <p:slideViewPr>
    <p:cSldViewPr>
      <p:cViewPr varScale="1">
        <p:scale>
          <a:sx n="88" d="100"/>
          <a:sy n="88" d="100"/>
        </p:scale>
        <p:origin x="-113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it-IT"/>
          </a:p>
        </p:txBody>
      </p:sp>
      <p:sp>
        <p:nvSpPr>
          <p:cNvPr id="9219" name="Rectangle 3"/>
          <p:cNvSpPr>
            <a:spLocks noGrp="1" noChangeArrowheads="1"/>
          </p:cNvSpPr>
          <p:nvPr>
            <p:ph type="dt" idx="1"/>
          </p:nvPr>
        </p:nvSpPr>
        <p:spPr bwMode="auto">
          <a:xfrm>
            <a:off x="3884613"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it-IT"/>
          </a:p>
        </p:txBody>
      </p:sp>
      <p:sp>
        <p:nvSpPr>
          <p:cNvPr id="77828" name="Rectangle 4"/>
          <p:cNvSpPr>
            <a:spLocks noGrp="1" noRot="1" noChangeAspect="1" noChangeArrowheads="1" noTextEdit="1"/>
          </p:cNvSpPr>
          <p:nvPr>
            <p:ph type="sldImg" idx="2"/>
          </p:nvPr>
        </p:nvSpPr>
        <p:spPr bwMode="auto">
          <a:xfrm>
            <a:off x="947738" y="744538"/>
            <a:ext cx="4962525" cy="3722687"/>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685800" y="4714875"/>
            <a:ext cx="548640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9222" name="Rectangle 6"/>
          <p:cNvSpPr>
            <a:spLocks noGrp="1" noChangeArrowheads="1"/>
          </p:cNvSpPr>
          <p:nvPr>
            <p:ph type="ftr" sz="quarter" idx="4"/>
          </p:nvPr>
        </p:nvSpPr>
        <p:spPr bwMode="auto">
          <a:xfrm>
            <a:off x="0" y="9428163"/>
            <a:ext cx="29718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it-IT"/>
          </a:p>
        </p:txBody>
      </p:sp>
      <p:sp>
        <p:nvSpPr>
          <p:cNvPr id="9223" name="Rectangle 7"/>
          <p:cNvSpPr>
            <a:spLocks noGrp="1" noChangeArrowheads="1"/>
          </p:cNvSpPr>
          <p:nvPr>
            <p:ph type="sldNum" sz="quarter" idx="5"/>
          </p:nvPr>
        </p:nvSpPr>
        <p:spPr bwMode="auto">
          <a:xfrm>
            <a:off x="3884613" y="9428163"/>
            <a:ext cx="29718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134DDAFD-6C8E-435C-94C7-A1BC3E5B0090}" type="slidenum">
              <a:rPr lang="it-IT"/>
              <a:pPr>
                <a:defRPr/>
              </a:pPr>
              <a:t>‹N›</a:t>
            </a:fld>
            <a:endParaRPr lang="it-IT"/>
          </a:p>
        </p:txBody>
      </p:sp>
    </p:spTree>
    <p:extLst>
      <p:ext uri="{BB962C8B-B14F-4D97-AF65-F5344CB8AC3E}">
        <p14:creationId xmlns:p14="http://schemas.microsoft.com/office/powerpoint/2010/main" xmlns="" val="12791856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9442" name="Rectangle 11"/>
          <p:cNvSpPr>
            <a:spLocks noGrp="1" noChangeArrowheads="1"/>
          </p:cNvSpPr>
          <p:nvPr>
            <p:ph type="sldNum" sz="quarter"/>
          </p:nvPr>
        </p:nvSpPr>
        <p:spPr>
          <a:noFill/>
        </p:spPr>
        <p:txBody>
          <a:bodyPr/>
          <a:lstStyle/>
          <a:p>
            <a:fld id="{9991BBF1-0899-47B5-A0A3-F0DC06538B24}" type="slidenum">
              <a:rPr lang="it-IT" smtClean="0">
                <a:cs typeface="Arial" pitchFamily="34" charset="0"/>
              </a:rPr>
              <a:pPr/>
              <a:t>1</a:t>
            </a:fld>
            <a:endParaRPr lang="it-IT">
              <a:cs typeface="Arial" pitchFamily="34" charset="0"/>
            </a:endParaRPr>
          </a:p>
        </p:txBody>
      </p:sp>
      <p:sp>
        <p:nvSpPr>
          <p:cNvPr id="189443" name="Text Box 1"/>
          <p:cNvSpPr txBox="1">
            <a:spLocks noChangeArrowheads="1"/>
          </p:cNvSpPr>
          <p:nvPr/>
        </p:nvSpPr>
        <p:spPr bwMode="auto">
          <a:xfrm>
            <a:off x="3885288" y="9428390"/>
            <a:ext cx="2967883" cy="491861"/>
          </a:xfrm>
          <a:prstGeom prst="rect">
            <a:avLst/>
          </a:prstGeom>
          <a:noFill/>
          <a:ln w="9525">
            <a:noFill/>
            <a:round/>
            <a:headEnd/>
            <a:tailEnd/>
          </a:ln>
        </p:spPr>
        <p:txBody>
          <a:bodyPr lIns="90815" tIns="47224" rIns="90815" bIns="47224" anchor="b"/>
          <a:lstStyle/>
          <a:p>
            <a:pPr algn="r">
              <a:tabLst>
                <a:tab pos="0" algn="l"/>
                <a:tab pos="451728" algn="l"/>
                <a:tab pos="905059" algn="l"/>
                <a:tab pos="1358389" algn="l"/>
                <a:tab pos="1811719" algn="l"/>
                <a:tab pos="2265049" algn="l"/>
                <a:tab pos="2718380" algn="l"/>
                <a:tab pos="3171710" algn="l"/>
                <a:tab pos="3625041" algn="l"/>
                <a:tab pos="4078371" algn="l"/>
                <a:tab pos="4531701" algn="l"/>
                <a:tab pos="4985031" algn="l"/>
                <a:tab pos="5438362" algn="l"/>
                <a:tab pos="5891691" algn="l"/>
                <a:tab pos="6345022" algn="l"/>
                <a:tab pos="6798352" algn="l"/>
                <a:tab pos="7251682" algn="l"/>
                <a:tab pos="7705013" algn="l"/>
                <a:tab pos="8158344" algn="l"/>
                <a:tab pos="8611673" algn="l"/>
                <a:tab pos="9065004" algn="l"/>
              </a:tabLst>
            </a:pPr>
            <a:fld id="{206420CC-B58B-40E4-ACA4-4BD767055B24}" type="slidenum">
              <a:rPr lang="it-IT">
                <a:solidFill>
                  <a:srgbClr val="000000"/>
                </a:solidFill>
                <a:latin typeface="Calibri" pitchFamily="34" charset="0"/>
                <a:cs typeface="Arial" pitchFamily="34" charset="0"/>
              </a:rPr>
              <a:pPr algn="r">
                <a:tabLst>
                  <a:tab pos="0" algn="l"/>
                  <a:tab pos="451728" algn="l"/>
                  <a:tab pos="905059" algn="l"/>
                  <a:tab pos="1358389" algn="l"/>
                  <a:tab pos="1811719" algn="l"/>
                  <a:tab pos="2265049" algn="l"/>
                  <a:tab pos="2718380" algn="l"/>
                  <a:tab pos="3171710" algn="l"/>
                  <a:tab pos="3625041" algn="l"/>
                  <a:tab pos="4078371" algn="l"/>
                  <a:tab pos="4531701" algn="l"/>
                  <a:tab pos="4985031" algn="l"/>
                  <a:tab pos="5438362" algn="l"/>
                  <a:tab pos="5891691" algn="l"/>
                  <a:tab pos="6345022" algn="l"/>
                  <a:tab pos="6798352" algn="l"/>
                  <a:tab pos="7251682" algn="l"/>
                  <a:tab pos="7705013" algn="l"/>
                  <a:tab pos="8158344" algn="l"/>
                  <a:tab pos="8611673" algn="l"/>
                  <a:tab pos="9065004" algn="l"/>
                </a:tabLst>
              </a:pPr>
              <a:t>1</a:t>
            </a:fld>
            <a:endParaRPr lang="it-IT" dirty="0">
              <a:solidFill>
                <a:srgbClr val="000000"/>
              </a:solidFill>
              <a:latin typeface="Calibri" pitchFamily="34" charset="0"/>
              <a:cs typeface="Arial" pitchFamily="34" charset="0"/>
            </a:endParaRPr>
          </a:p>
        </p:txBody>
      </p:sp>
      <p:sp>
        <p:nvSpPr>
          <p:cNvPr id="189444" name="Text Box 2"/>
          <p:cNvSpPr txBox="1">
            <a:spLocks noChangeArrowheads="1"/>
          </p:cNvSpPr>
          <p:nvPr/>
        </p:nvSpPr>
        <p:spPr bwMode="auto">
          <a:xfrm>
            <a:off x="1142732" y="744180"/>
            <a:ext cx="4574146" cy="3722489"/>
          </a:xfrm>
          <a:prstGeom prst="rect">
            <a:avLst/>
          </a:prstGeom>
          <a:solidFill>
            <a:srgbClr val="FFFFFF"/>
          </a:solidFill>
          <a:ln w="9360">
            <a:solidFill>
              <a:srgbClr val="000000"/>
            </a:solidFill>
            <a:miter lim="800000"/>
            <a:headEnd/>
            <a:tailEnd/>
          </a:ln>
        </p:spPr>
        <p:txBody>
          <a:bodyPr wrap="none" lIns="92268" tIns="46134" rIns="92268" bIns="46134" anchor="ctr"/>
          <a:lstStyle/>
          <a:p>
            <a:endParaRPr lang="it-IT"/>
          </a:p>
        </p:txBody>
      </p:sp>
      <p:sp>
        <p:nvSpPr>
          <p:cNvPr id="189445" name="Rectangle 3"/>
          <p:cNvSpPr>
            <a:spLocks noGrp="1" noChangeArrowheads="1"/>
          </p:cNvSpPr>
          <p:nvPr>
            <p:ph type="body"/>
          </p:nvPr>
        </p:nvSpPr>
        <p:spPr>
          <a:xfrm>
            <a:off x="685639" y="4715793"/>
            <a:ext cx="5485112" cy="4564082"/>
          </a:xfrm>
          <a:noFill/>
          <a:ln/>
        </p:spPr>
        <p:txBody>
          <a:bodyPr wrap="none" anchor="ctr"/>
          <a:lstStyle/>
          <a:p>
            <a:endParaRPr lang="it-IT"/>
          </a:p>
        </p:txBody>
      </p:sp>
      <p:sp>
        <p:nvSpPr>
          <p:cNvPr id="189446" name="Text Box 4"/>
          <p:cNvSpPr txBox="1">
            <a:spLocks noChangeArrowheads="1"/>
          </p:cNvSpPr>
          <p:nvPr/>
        </p:nvSpPr>
        <p:spPr bwMode="auto">
          <a:xfrm>
            <a:off x="3885288" y="9428390"/>
            <a:ext cx="2972712" cy="496652"/>
          </a:xfrm>
          <a:prstGeom prst="rect">
            <a:avLst/>
          </a:prstGeom>
          <a:noFill/>
          <a:ln w="9525">
            <a:noFill/>
            <a:round/>
            <a:headEnd/>
            <a:tailEnd/>
          </a:ln>
        </p:spPr>
        <p:txBody>
          <a:bodyPr lIns="90815" tIns="47224" rIns="90815" bIns="47224" anchor="b"/>
          <a:lstStyle/>
          <a:p>
            <a:pPr algn="r">
              <a:tabLst>
                <a:tab pos="0" algn="l"/>
                <a:tab pos="451728" algn="l"/>
                <a:tab pos="905059" algn="l"/>
                <a:tab pos="1358389" algn="l"/>
                <a:tab pos="1811719" algn="l"/>
                <a:tab pos="2265049" algn="l"/>
                <a:tab pos="2718380" algn="l"/>
                <a:tab pos="3171710" algn="l"/>
                <a:tab pos="3625041" algn="l"/>
                <a:tab pos="4078371" algn="l"/>
                <a:tab pos="4531701" algn="l"/>
                <a:tab pos="4985031" algn="l"/>
                <a:tab pos="5438362" algn="l"/>
                <a:tab pos="5891691" algn="l"/>
                <a:tab pos="6345022" algn="l"/>
                <a:tab pos="6798352" algn="l"/>
                <a:tab pos="7251682" algn="l"/>
                <a:tab pos="7705013" algn="l"/>
                <a:tab pos="8158344" algn="l"/>
                <a:tab pos="8611673" algn="l"/>
                <a:tab pos="9065004" algn="l"/>
              </a:tabLst>
            </a:pPr>
            <a:fld id="{3A76991C-71AF-45F0-AE32-306A6ABEDAF3}" type="slidenum">
              <a:rPr lang="en-US">
                <a:solidFill>
                  <a:srgbClr val="000000"/>
                </a:solidFill>
                <a:latin typeface="Calibri" pitchFamily="34" charset="0"/>
              </a:rPr>
              <a:pPr algn="r">
                <a:tabLst>
                  <a:tab pos="0" algn="l"/>
                  <a:tab pos="451728" algn="l"/>
                  <a:tab pos="905059" algn="l"/>
                  <a:tab pos="1358389" algn="l"/>
                  <a:tab pos="1811719" algn="l"/>
                  <a:tab pos="2265049" algn="l"/>
                  <a:tab pos="2718380" algn="l"/>
                  <a:tab pos="3171710" algn="l"/>
                  <a:tab pos="3625041" algn="l"/>
                  <a:tab pos="4078371" algn="l"/>
                  <a:tab pos="4531701" algn="l"/>
                  <a:tab pos="4985031" algn="l"/>
                  <a:tab pos="5438362" algn="l"/>
                  <a:tab pos="5891691" algn="l"/>
                  <a:tab pos="6345022" algn="l"/>
                  <a:tab pos="6798352" algn="l"/>
                  <a:tab pos="7251682" algn="l"/>
                  <a:tab pos="7705013" algn="l"/>
                  <a:tab pos="8158344" algn="l"/>
                  <a:tab pos="8611673" algn="l"/>
                  <a:tab pos="9065004" algn="l"/>
                </a:tabLst>
              </a:pPr>
              <a:t>1</a:t>
            </a:fld>
            <a:endParaRPr lang="en-US" dirty="0">
              <a:solidFill>
                <a:srgbClr val="000000"/>
              </a:solidFill>
              <a:latin typeface="Calibri" pitchFamily="34" charset="0"/>
            </a:endParaRPr>
          </a:p>
        </p:txBody>
      </p:sp>
    </p:spTree>
    <p:extLst>
      <p:ext uri="{BB962C8B-B14F-4D97-AF65-F5344CB8AC3E}">
        <p14:creationId xmlns:p14="http://schemas.microsoft.com/office/powerpoint/2010/main" xmlns="" val="3145544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22402C2B-9156-4B91-9974-0C828F40918D}" type="slidenum">
              <a:rPr lang="it-IT" altLang="it-IT" sz="1200" smtClean="0"/>
              <a:pPr/>
              <a:t>2</a:t>
            </a:fld>
            <a:endParaRPr lang="it-IT" altLang="it-IT" sz="1200" smtClean="0"/>
          </a:p>
        </p:txBody>
      </p:sp>
      <p:sp>
        <p:nvSpPr>
          <p:cNvPr id="5123" name="Rectangle 2"/>
          <p:cNvSpPr>
            <a:spLocks noGrp="1" noRot="1" noChangeAspect="1" noChangeArrowheads="1" noTextEdit="1"/>
          </p:cNvSpPr>
          <p:nvPr>
            <p:ph type="sldImg"/>
          </p:nvPr>
        </p:nvSpPr>
        <p:spPr>
          <a:solidFill>
            <a:srgbClr val="FFFFFF"/>
          </a:solidFill>
          <a:ln/>
        </p:spPr>
      </p:sp>
      <p:sp>
        <p:nvSpPr>
          <p:cNvPr id="512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it-IT" altLang="it-IT" smtClean="0">
              <a:latin typeface="Arial" panose="020B0604020202020204" pitchFamily="34" charset="0"/>
            </a:endParaRPr>
          </a:p>
        </p:txBody>
      </p:sp>
    </p:spTree>
    <p:extLst>
      <p:ext uri="{BB962C8B-B14F-4D97-AF65-F5344CB8AC3E}">
        <p14:creationId xmlns:p14="http://schemas.microsoft.com/office/powerpoint/2010/main" xmlns="" val="2650772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egnaposto immagine diapositiva 1"/>
          <p:cNvSpPr>
            <a:spLocks noGrp="1" noRot="1" noChangeAspect="1" noTextEdit="1"/>
          </p:cNvSpPr>
          <p:nvPr>
            <p:ph type="sldImg"/>
          </p:nvPr>
        </p:nvSpPr>
        <p:spPr>
          <a:ln/>
        </p:spPr>
      </p:sp>
      <p:sp>
        <p:nvSpPr>
          <p:cNvPr id="109571" name="Segnaposto numero diapositiva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sz="2400" b="1" i="1">
                <a:solidFill>
                  <a:schemeClr val="tx1"/>
                </a:solidFill>
                <a:latin typeface="Arial" panose="020B0604020202020204" pitchFamily="34" charset="0"/>
                <a:ea typeface="ＭＳ Ｐゴシック" panose="020B0600070205080204" pitchFamily="34" charset="-128"/>
              </a:defRPr>
            </a:lvl1pPr>
            <a:lvl2pPr marL="742950" indent="-285750">
              <a:defRPr sz="2400" b="1" i="1">
                <a:solidFill>
                  <a:schemeClr val="tx1"/>
                </a:solidFill>
                <a:latin typeface="Arial" panose="020B0604020202020204" pitchFamily="34" charset="0"/>
                <a:ea typeface="ＭＳ Ｐゴシック" panose="020B0600070205080204" pitchFamily="34" charset="-128"/>
              </a:defRPr>
            </a:lvl2pPr>
            <a:lvl3pPr marL="1143000" indent="-228600">
              <a:defRPr sz="2400" b="1" i="1">
                <a:solidFill>
                  <a:schemeClr val="tx1"/>
                </a:solidFill>
                <a:latin typeface="Arial" panose="020B0604020202020204" pitchFamily="34" charset="0"/>
                <a:ea typeface="ＭＳ Ｐゴシック" panose="020B0600070205080204" pitchFamily="34" charset="-128"/>
              </a:defRPr>
            </a:lvl3pPr>
            <a:lvl4pPr marL="1600200" indent="-228600">
              <a:defRPr sz="2400" b="1" i="1">
                <a:solidFill>
                  <a:schemeClr val="tx1"/>
                </a:solidFill>
                <a:latin typeface="Arial" panose="020B0604020202020204" pitchFamily="34" charset="0"/>
                <a:ea typeface="ＭＳ Ｐゴシック" panose="020B0600070205080204" pitchFamily="34" charset="-128"/>
              </a:defRPr>
            </a:lvl4pPr>
            <a:lvl5pPr marL="2057400" indent="-228600">
              <a:defRPr sz="2400" b="1" i="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9pPr>
          </a:lstStyle>
          <a:p>
            <a:pPr algn="r" eaLnBrk="1" hangingPunct="1"/>
            <a:fld id="{FAEE5DA5-40C3-4DBB-8E51-2DC50CDFD3E6}" type="slidenum">
              <a:rPr lang="it-IT" altLang="it-IT" sz="1200" b="0" i="0"/>
              <a:pPr algn="r" eaLnBrk="1" hangingPunct="1"/>
              <a:t>83</a:t>
            </a:fld>
            <a:endParaRPr lang="it-IT" altLang="it-IT" sz="1200" b="0" i="0"/>
          </a:p>
        </p:txBody>
      </p:sp>
    </p:spTree>
    <p:extLst>
      <p:ext uri="{BB962C8B-B14F-4D97-AF65-F5344CB8AC3E}">
        <p14:creationId xmlns:p14="http://schemas.microsoft.com/office/powerpoint/2010/main" xmlns="" val="4215482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C9401B92-E4BA-471C-8D80-8B576006C1B6}"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68EA9934-59B3-4F29-8DF2-FFB791239045}"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CC3D8E85-FD41-47EF-8B42-6BC27E58E944}"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a:t>Fare clic per modificare lo stile del titolo</a:t>
            </a:r>
          </a:p>
        </p:txBody>
      </p:sp>
      <p:sp>
        <p:nvSpPr>
          <p:cNvPr id="3" name="Segnaposto testo 2"/>
          <p:cNvSpPr>
            <a:spLocks noGrp="1"/>
          </p:cNvSpPr>
          <p:nvPr>
            <p:ph type="body" sz="half" idx="1"/>
          </p:nvPr>
        </p:nvSpPr>
        <p:spPr>
          <a:xfrm>
            <a:off x="457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AB3108C5-7934-426C-BB12-5076A9AA07D9}" type="slidenum">
              <a:rPr lang="it-IT"/>
              <a:pPr>
                <a:defRPr/>
              </a:pPr>
              <a:t>‹N›</a:t>
            </a:fld>
            <a:endParaRPr lang="it-IT"/>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6/8/2020</a:t>
            </a:fld>
            <a:endParaRPr lang="en-US"/>
          </a:p>
        </p:txBody>
      </p:sp>
      <p:sp>
        <p:nvSpPr>
          <p:cNvPr id="4" name="Holder 4"/>
          <p:cNvSpPr>
            <a:spLocks noGrp="1"/>
          </p:cNvSpPr>
          <p:nvPr>
            <p:ph type="sldNum" sz="quarter" idx="7"/>
          </p:nvPr>
        </p:nvSpPr>
        <p:spPr/>
        <p:txBody>
          <a:bodyPr lIns="0" tIns="0" rIns="0" bIns="0"/>
          <a:lstStyle>
            <a:lvl1pPr>
              <a:defRPr sz="1400" b="0" i="0">
                <a:solidFill>
                  <a:schemeClr val="tx1"/>
                </a:solidFill>
                <a:latin typeface="Verdana"/>
                <a:cs typeface="Verdana"/>
              </a:defRPr>
            </a:lvl1pPr>
          </a:lstStyle>
          <a:p>
            <a:pPr marL="65405">
              <a:lnSpc>
                <a:spcPct val="100000"/>
              </a:lnSpc>
              <a:spcBef>
                <a:spcPts val="100"/>
              </a:spcBef>
            </a:pPr>
            <a:fld id="{81D60167-4931-47E6-BA6A-407CBD079E47}" type="slidenum">
              <a:rPr dirty="0">
                <a:latin typeface="Arial"/>
                <a:cs typeface="Arial"/>
              </a:rPr>
              <a:pPr marL="65405">
                <a:lnSpc>
                  <a:spcPct val="100000"/>
                </a:lnSpc>
                <a:spcBef>
                  <a:spcPts val="100"/>
                </a:spcBef>
              </a:pPr>
              <a:t>‹N›</a:t>
            </a:fld>
            <a:endParaRPr dirty="0">
              <a:latin typeface="Arial"/>
              <a:cs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116632"/>
            <a:ext cx="8229600" cy="706090"/>
          </a:xfrm>
        </p:spPr>
        <p:txBody>
          <a:bodyPr/>
          <a:lstStyle>
            <a:lvl1pPr>
              <a:defRPr sz="3200" b="1">
                <a:solidFill>
                  <a:srgbClr val="FF0000"/>
                </a:solidFill>
              </a:defRPr>
            </a:lvl1pPr>
          </a:lstStyle>
          <a:p>
            <a:r>
              <a:rPr lang="it-IT"/>
              <a:t>Fare clic per modificare lo stile del titolo</a:t>
            </a:r>
          </a:p>
        </p:txBody>
      </p:sp>
      <p:sp>
        <p:nvSpPr>
          <p:cNvPr id="3" name="Segnaposto contenuto 2"/>
          <p:cNvSpPr>
            <a:spLocks noGrp="1"/>
          </p:cNvSpPr>
          <p:nvPr>
            <p:ph idx="1"/>
          </p:nvPr>
        </p:nvSpPr>
        <p:spPr>
          <a:xfrm>
            <a:off x="457200" y="1124744"/>
            <a:ext cx="8229600" cy="5001419"/>
          </a:xfrm>
        </p:spPr>
        <p:txBody>
          <a:bodyPr/>
          <a:lstStyle>
            <a:lvl1pPr algn="just">
              <a:defRPr sz="2400"/>
            </a:lvl1pPr>
            <a:lvl2pPr algn="just">
              <a:defRPr sz="2000"/>
            </a:lvl2pPr>
            <a:lvl3pPr algn="just">
              <a:defRPr sz="1800"/>
            </a:lvl3pPr>
            <a:lvl4pPr algn="just">
              <a:defRPr/>
            </a:lvl4pPr>
            <a:lvl5pPr algn="just">
              <a:defRPr/>
            </a:lvl5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310BEF9C-E8AA-4320-831E-DA3F969F0A12}"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B99E5C10-DF0C-4D43-A82D-91715331A7B6}"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C10C3D6B-B2BE-40F6-93FA-540A2EF443B7}"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8"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9" name="Rectangle 6"/>
          <p:cNvSpPr>
            <a:spLocks noGrp="1" noChangeArrowheads="1"/>
          </p:cNvSpPr>
          <p:nvPr>
            <p:ph type="sldNum" sz="quarter" idx="12"/>
          </p:nvPr>
        </p:nvSpPr>
        <p:spPr/>
        <p:txBody>
          <a:bodyPr/>
          <a:lstStyle>
            <a:lvl1pPr>
              <a:defRPr>
                <a:latin typeface="Arial" pitchFamily="34" charset="0"/>
              </a:defRPr>
            </a:lvl1pPr>
          </a:lstStyle>
          <a:p>
            <a:pPr>
              <a:defRPr/>
            </a:pPr>
            <a:fld id="{604A3937-76AD-4565-BC01-6D579F63566B}"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4"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5" name="Rectangle 6"/>
          <p:cNvSpPr>
            <a:spLocks noGrp="1" noChangeArrowheads="1"/>
          </p:cNvSpPr>
          <p:nvPr>
            <p:ph type="sldNum" sz="quarter" idx="12"/>
          </p:nvPr>
        </p:nvSpPr>
        <p:spPr/>
        <p:txBody>
          <a:bodyPr/>
          <a:lstStyle>
            <a:lvl1pPr>
              <a:defRPr>
                <a:latin typeface="Arial" pitchFamily="34" charset="0"/>
              </a:defRPr>
            </a:lvl1pPr>
          </a:lstStyle>
          <a:p>
            <a:pPr>
              <a:defRPr/>
            </a:pPr>
            <a:fld id="{6C26F44F-9379-481D-B60E-D1932F666C27}"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3"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4" name="Rectangle 6"/>
          <p:cNvSpPr>
            <a:spLocks noGrp="1" noChangeArrowheads="1"/>
          </p:cNvSpPr>
          <p:nvPr>
            <p:ph type="sldNum" sz="quarter" idx="12"/>
          </p:nvPr>
        </p:nvSpPr>
        <p:spPr/>
        <p:txBody>
          <a:bodyPr/>
          <a:lstStyle>
            <a:lvl1pPr>
              <a:defRPr>
                <a:latin typeface="Arial" pitchFamily="34" charset="0"/>
              </a:defRPr>
            </a:lvl1pPr>
          </a:lstStyle>
          <a:p>
            <a:pPr>
              <a:defRPr/>
            </a:pPr>
            <a:fld id="{7E44A29D-A808-4134-AE18-98D4CFE76ABF}"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CA478A38-0CC8-4023-9053-C551D0A4950F}"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39EF356F-6C0C-4A11-AA11-C4E7FCA7F38E}"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latin typeface="Arial" charset="0"/>
                <a:cs typeface="+mn-cs"/>
              </a:defRPr>
            </a:lvl1pPr>
          </a:lstStyle>
          <a:p>
            <a:pPr>
              <a:defRPr/>
            </a:pPr>
            <a:endParaRPr lang="it-IT"/>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Arial" charset="0"/>
                <a:cs typeface="+mn-cs"/>
              </a:defRPr>
            </a:lvl1pPr>
          </a:lstStyle>
          <a:p>
            <a:pPr>
              <a:defRPr/>
            </a:pPr>
            <a:endParaRPr lang="it-IT"/>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latin typeface="Arial" charset="0"/>
                <a:cs typeface="+mn-cs"/>
              </a:defRPr>
            </a:lvl1pPr>
          </a:lstStyle>
          <a:p>
            <a:pPr>
              <a:defRPr/>
            </a:pPr>
            <a:fld id="{88BCA828-E31F-4DAB-BF76-C915851720B6}"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4405" r:id="rId1"/>
    <p:sldLayoutId id="2147484406" r:id="rId2"/>
    <p:sldLayoutId id="2147484407" r:id="rId3"/>
    <p:sldLayoutId id="2147484408" r:id="rId4"/>
    <p:sldLayoutId id="2147484409" r:id="rId5"/>
    <p:sldLayoutId id="2147484410" r:id="rId6"/>
    <p:sldLayoutId id="2147484411" r:id="rId7"/>
    <p:sldLayoutId id="2147484412" r:id="rId8"/>
    <p:sldLayoutId id="2147484413" r:id="rId9"/>
    <p:sldLayoutId id="2147484414" r:id="rId10"/>
    <p:sldLayoutId id="2147484415" r:id="rId11"/>
    <p:sldLayoutId id="2147484416" r:id="rId12"/>
    <p:sldLayoutId id="2147484417"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ec.europa.eu/competition/state_aid/modernisation/notice_aid_en.html"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3" Type="http://schemas.openxmlformats.org/officeDocument/2006/relationships/hyperlink" Target="mailto:sergiovasarri@hotmail.com"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285720" y="2092766"/>
            <a:ext cx="8462744" cy="2079402"/>
          </a:xfrm>
          <a:prstGeom prst="rect">
            <a:avLst/>
          </a:prstGeom>
          <a:noFill/>
          <a:ln w="9525">
            <a:noFill/>
            <a:round/>
            <a:headEnd/>
            <a:tailEnd/>
          </a:ln>
        </p:spPr>
        <p:txBody>
          <a:bodyPr lIns="90000" tIns="46800" rIns="90000" bIns="46800" anchor="ctr"/>
          <a:lstStyle/>
          <a:p>
            <a:pPr algn="ctr">
              <a:spcAft>
                <a:spcPts val="12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4000" b="1" u="sng" dirty="0" smtClean="0"/>
              <a:t>Aiuti di Stato per realizzare infrastrutture e SIEG</a:t>
            </a:r>
            <a:endParaRPr lang="it-IT" sz="4000" b="1" dirty="0"/>
          </a:p>
        </p:txBody>
      </p:sp>
      <p:sp>
        <p:nvSpPr>
          <p:cNvPr id="15363" name="Text Box 2"/>
          <p:cNvSpPr txBox="1">
            <a:spLocks noChangeArrowheads="1"/>
          </p:cNvSpPr>
          <p:nvPr/>
        </p:nvSpPr>
        <p:spPr bwMode="auto">
          <a:xfrm>
            <a:off x="900113" y="5516563"/>
            <a:ext cx="7335837" cy="504725"/>
          </a:xfrm>
          <a:prstGeom prst="rect">
            <a:avLst/>
          </a:prstGeom>
          <a:noFill/>
          <a:ln w="9525">
            <a:noFill/>
            <a:round/>
            <a:headEnd/>
            <a:tailEnd/>
          </a:ln>
        </p:spPr>
        <p:txBody>
          <a:bodyPr lIns="90000" tIns="46800" rIns="90000" bIns="46800" numCol="1"/>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i="1" dirty="0" smtClean="0">
                <a:latin typeface="Calibri" pitchFamily="34" charset="0"/>
              </a:rPr>
              <a:t>8-11 giugno 2020</a:t>
            </a:r>
            <a:endParaRPr lang="it-IT" sz="2400" b="1" i="1" dirty="0">
              <a:latin typeface="Calibri" pitchFamily="34" charset="0"/>
            </a:endParaRPr>
          </a:p>
        </p:txBody>
      </p:sp>
      <p:sp>
        <p:nvSpPr>
          <p:cNvPr id="15364" name="Text Box 3"/>
          <p:cNvSpPr txBox="1">
            <a:spLocks noChangeArrowheads="1"/>
          </p:cNvSpPr>
          <p:nvPr/>
        </p:nvSpPr>
        <p:spPr bwMode="auto">
          <a:xfrm>
            <a:off x="6553200" y="6248400"/>
            <a:ext cx="1903413" cy="455613"/>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2030D3EF-0F0D-4AF5-B079-447ACF97BBC9}" type="slidenum">
              <a:rPr lang="it-IT" sz="1200">
                <a:solidFill>
                  <a:srgbClr val="898989"/>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a:t>
            </a:fld>
            <a:endParaRPr lang="it-IT" sz="1200">
              <a:solidFill>
                <a:srgbClr val="898989"/>
              </a:solidFill>
              <a:latin typeface="Calibri" pitchFamily="34" charset="0"/>
            </a:endParaRPr>
          </a:p>
        </p:txBody>
      </p:sp>
      <p:sp>
        <p:nvSpPr>
          <p:cNvPr id="27653"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t-IT"/>
          </a:p>
        </p:txBody>
      </p:sp>
      <p:grpSp>
        <p:nvGrpSpPr>
          <p:cNvPr id="27649" name="Group 1"/>
          <p:cNvGrpSpPr>
            <a:grpSpLocks/>
          </p:cNvGrpSpPr>
          <p:nvPr/>
        </p:nvGrpSpPr>
        <p:grpSpPr bwMode="auto">
          <a:xfrm>
            <a:off x="179512" y="127520"/>
            <a:ext cx="4283968" cy="1988840"/>
            <a:chOff x="0" y="0"/>
            <a:chExt cx="5424" cy="2050"/>
          </a:xfrm>
        </p:grpSpPr>
        <p:pic>
          <p:nvPicPr>
            <p:cNvPr id="27652" name="Picture 4"/>
            <p:cNvPicPr>
              <a:picLocks noChangeAspect="1" noChangeArrowheads="1"/>
            </p:cNvPicPr>
            <p:nvPr/>
          </p:nvPicPr>
          <p:blipFill>
            <a:blip r:embed="rId3" cstate="print"/>
            <a:srcRect/>
            <a:stretch>
              <a:fillRect/>
            </a:stretch>
          </p:blipFill>
          <p:spPr bwMode="auto">
            <a:xfrm>
              <a:off x="0" y="0"/>
              <a:ext cx="5424" cy="2050"/>
            </a:xfrm>
            <a:prstGeom prst="rect">
              <a:avLst/>
            </a:prstGeom>
            <a:noFill/>
          </p:spPr>
        </p:pic>
        <p:pic>
          <p:nvPicPr>
            <p:cNvPr id="27651" name="Picture 3"/>
            <p:cNvPicPr>
              <a:picLocks noChangeAspect="1" noChangeArrowheads="1"/>
            </p:cNvPicPr>
            <p:nvPr/>
          </p:nvPicPr>
          <p:blipFill>
            <a:blip r:embed="rId4" cstate="print"/>
            <a:srcRect/>
            <a:stretch>
              <a:fillRect/>
            </a:stretch>
          </p:blipFill>
          <p:spPr bwMode="auto">
            <a:xfrm>
              <a:off x="2369" y="0"/>
              <a:ext cx="684" cy="770"/>
            </a:xfrm>
            <a:prstGeom prst="rect">
              <a:avLst/>
            </a:prstGeom>
            <a:noFill/>
          </p:spPr>
        </p:pic>
        <p:sp>
          <p:nvSpPr>
            <p:cNvPr id="27650" name="Text Box 2"/>
            <p:cNvSpPr txBox="1">
              <a:spLocks noChangeArrowheads="1"/>
            </p:cNvSpPr>
            <p:nvPr/>
          </p:nvSpPr>
          <p:spPr bwMode="auto">
            <a:xfrm>
              <a:off x="0" y="850"/>
              <a:ext cx="5229" cy="12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600" b="0" i="1" u="none" strike="noStrike" cap="none" normalizeH="0" baseline="0" dirty="0">
                  <a:ln>
                    <a:noFill/>
                  </a:ln>
                  <a:solidFill>
                    <a:srgbClr val="006600"/>
                  </a:solidFill>
                  <a:effectLst/>
                  <a:latin typeface="Arial" pitchFamily="34" charset="0"/>
                  <a:ea typeface="Calibri" pitchFamily="34" charset="0"/>
                  <a:cs typeface="Arial" pitchFamily="34" charset="0"/>
                </a:rPr>
                <a:t>Regione Calabria</a:t>
              </a:r>
              <a:endParaRPr kumimoji="0" lang="it-IT" sz="6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100" b="0" i="1" u="none" strike="noStrike" cap="none" normalizeH="0" baseline="0" dirty="0">
                  <a:ln>
                    <a:noFill/>
                  </a:ln>
                  <a:solidFill>
                    <a:srgbClr val="006600"/>
                  </a:solidFill>
                  <a:effectLst/>
                  <a:latin typeface="Arial" pitchFamily="34" charset="0"/>
                  <a:ea typeface="Calibri" pitchFamily="34" charset="0"/>
                  <a:cs typeface="Arial" pitchFamily="34" charset="0"/>
                </a:rPr>
                <a:t>Dipartimento Organizzazione e Risorse Umane Settore Gestione Giuridica del Personale Formazione e Sviluppo Risorse Umane</a:t>
              </a:r>
              <a:endParaRPr kumimoji="0" lang="it-IT" sz="1800" b="0" i="0" u="none" strike="noStrike" cap="none" normalizeH="0" baseline="0" dirty="0">
                <a:ln>
                  <a:noFill/>
                </a:ln>
                <a:solidFill>
                  <a:schemeClr val="tx1"/>
                </a:solidFill>
                <a:effectLst/>
                <a:latin typeface="Arial" pitchFamily="34" charset="0"/>
                <a:cs typeface="Arial" pitchFamily="34" charset="0"/>
              </a:endParaRPr>
            </a:p>
          </p:txBody>
        </p:sp>
      </p:grpSp>
      <p:sp>
        <p:nvSpPr>
          <p:cNvPr id="2765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t-IT"/>
          </a:p>
        </p:txBody>
      </p:sp>
      <p:grpSp>
        <p:nvGrpSpPr>
          <p:cNvPr id="27655" name="Group 7"/>
          <p:cNvGrpSpPr>
            <a:grpSpLocks/>
          </p:cNvGrpSpPr>
          <p:nvPr/>
        </p:nvGrpSpPr>
        <p:grpSpPr bwMode="auto">
          <a:xfrm>
            <a:off x="5652120" y="276572"/>
            <a:ext cx="2994025" cy="992188"/>
            <a:chOff x="0" y="0"/>
            <a:chExt cx="4716" cy="1563"/>
          </a:xfrm>
        </p:grpSpPr>
        <p:pic>
          <p:nvPicPr>
            <p:cNvPr id="27657" name="Picture 9"/>
            <p:cNvPicPr>
              <a:picLocks noChangeAspect="1" noChangeArrowheads="1"/>
            </p:cNvPicPr>
            <p:nvPr/>
          </p:nvPicPr>
          <p:blipFill>
            <a:blip r:embed="rId5" cstate="print"/>
            <a:srcRect/>
            <a:stretch>
              <a:fillRect/>
            </a:stretch>
          </p:blipFill>
          <p:spPr bwMode="auto">
            <a:xfrm>
              <a:off x="0" y="0"/>
              <a:ext cx="4716" cy="1562"/>
            </a:xfrm>
            <a:prstGeom prst="rect">
              <a:avLst/>
            </a:prstGeom>
            <a:noFill/>
          </p:spPr>
        </p:pic>
        <p:pic>
          <p:nvPicPr>
            <p:cNvPr id="27656" name="Picture 8"/>
            <p:cNvPicPr>
              <a:picLocks noChangeAspect="1" noChangeArrowheads="1"/>
            </p:cNvPicPr>
            <p:nvPr/>
          </p:nvPicPr>
          <p:blipFill>
            <a:blip r:embed="rId6" cstate="print"/>
            <a:srcRect/>
            <a:stretch>
              <a:fillRect/>
            </a:stretch>
          </p:blipFill>
          <p:spPr bwMode="auto">
            <a:xfrm>
              <a:off x="415" y="233"/>
              <a:ext cx="3883" cy="970"/>
            </a:xfrm>
            <a:prstGeom prst="rect">
              <a:avLst/>
            </a:prstGeom>
            <a:noFill/>
          </p:spPr>
        </p:pic>
      </p:gr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57158" y="285728"/>
            <a:ext cx="8501122" cy="750847"/>
          </a:xfrm>
          <a:prstGeom prst="rect">
            <a:avLst/>
          </a:prstGeom>
        </p:spPr>
        <p:txBody>
          <a:bodyPr vert="horz" wrap="square" lIns="0" tIns="12065" rIns="0" bIns="0" rtlCol="0">
            <a:spAutoFit/>
          </a:bodyPr>
          <a:lstStyle/>
          <a:p>
            <a:pPr marR="5080" algn="just">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Gara d’appalto: allineamento con norme UE in materia di appalti</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85720" y="1500174"/>
            <a:ext cx="8572560" cy="3352200"/>
          </a:xfrm>
          <a:prstGeom prst="rect">
            <a:avLst/>
          </a:prstGeom>
        </p:spPr>
        <p:txBody>
          <a:bodyPr vert="horz" wrap="square" lIns="0" tIns="12700" rIns="0" bIns="0" rtlCol="0">
            <a:spAutoFit/>
          </a:bodyPr>
          <a:lstStyle/>
          <a:p>
            <a:pPr marL="548640" marR="5080" indent="-536575" algn="just">
              <a:lnSpc>
                <a:spcPct val="100000"/>
              </a:lnSpc>
              <a:spcBef>
                <a:spcPts val="100"/>
              </a:spcBef>
              <a:spcAft>
                <a:spcPts val="600"/>
              </a:spcAft>
              <a:buClr>
                <a:srgbClr val="000066"/>
              </a:buClr>
              <a:buSzPct val="104166"/>
              <a:buFont typeface="Arial"/>
              <a:buChar char="●"/>
              <a:tabLst>
                <a:tab pos="548640" algn="l"/>
                <a:tab pos="549275" algn="l"/>
              </a:tabLst>
            </a:pPr>
            <a:r>
              <a:rPr sz="2400" spc="-45" dirty="0">
                <a:latin typeface="+mn-lt"/>
                <a:cs typeface="Calibri"/>
              </a:rPr>
              <a:t>Tutte </a:t>
            </a:r>
            <a:r>
              <a:rPr sz="2400" dirty="0">
                <a:latin typeface="+mn-lt"/>
                <a:cs typeface="Calibri"/>
              </a:rPr>
              <a:t>le </a:t>
            </a:r>
            <a:r>
              <a:rPr sz="2400" b="1" spc="-10" dirty="0">
                <a:latin typeface="+mn-lt"/>
                <a:cs typeface="Calibri"/>
              </a:rPr>
              <a:t>procedure consentite </a:t>
            </a:r>
            <a:r>
              <a:rPr sz="2400" b="1" dirty="0">
                <a:latin typeface="+mn-lt"/>
                <a:cs typeface="Calibri"/>
              </a:rPr>
              <a:t>dalle </a:t>
            </a:r>
            <a:r>
              <a:rPr sz="2400" b="1" spc="-15" dirty="0">
                <a:latin typeface="+mn-lt"/>
                <a:cs typeface="Calibri"/>
              </a:rPr>
              <a:t>direttive </a:t>
            </a:r>
            <a:r>
              <a:rPr sz="2400" b="1" dirty="0">
                <a:latin typeface="+mn-lt"/>
                <a:cs typeface="Calibri"/>
              </a:rPr>
              <a:t>sugli </a:t>
            </a:r>
            <a:r>
              <a:rPr sz="2400" b="1" spc="-5" dirty="0">
                <a:latin typeface="+mn-lt"/>
                <a:cs typeface="Calibri"/>
              </a:rPr>
              <a:t>appalti  pubblici </a:t>
            </a:r>
            <a:r>
              <a:rPr sz="2400" dirty="0">
                <a:latin typeface="+mn-lt"/>
                <a:cs typeface="Calibri"/>
              </a:rPr>
              <a:t>in linea </a:t>
            </a:r>
            <a:r>
              <a:rPr sz="2400" spc="-5" dirty="0">
                <a:latin typeface="+mn-lt"/>
                <a:cs typeface="Calibri"/>
              </a:rPr>
              <a:t>di </a:t>
            </a:r>
            <a:r>
              <a:rPr sz="2400" spc="-5">
                <a:latin typeface="+mn-lt"/>
                <a:cs typeface="Calibri"/>
              </a:rPr>
              <a:t>principio </a:t>
            </a:r>
            <a:r>
              <a:rPr lang="it-IT" sz="2400" spc="-5" dirty="0" smtClean="0">
                <a:latin typeface="+mn-lt"/>
                <a:cs typeface="Calibri"/>
              </a:rPr>
              <a:t>sono </a:t>
            </a:r>
            <a:r>
              <a:rPr sz="2400" spc="-10" smtClean="0">
                <a:latin typeface="+mn-lt"/>
                <a:cs typeface="Calibri"/>
              </a:rPr>
              <a:t>sufficient</a:t>
            </a:r>
            <a:r>
              <a:rPr lang="it-IT" sz="2400" spc="-10" dirty="0" smtClean="0">
                <a:latin typeface="+mn-lt"/>
                <a:cs typeface="Calibri"/>
              </a:rPr>
              <a:t>i</a:t>
            </a:r>
            <a:r>
              <a:rPr sz="2400" spc="-10" smtClean="0">
                <a:latin typeface="+mn-lt"/>
                <a:cs typeface="Calibri"/>
              </a:rPr>
              <a:t> </a:t>
            </a:r>
            <a:r>
              <a:rPr lang="it-IT" sz="2400" spc="-5" dirty="0" smtClean="0">
                <a:latin typeface="+mn-lt"/>
                <a:cs typeface="Calibri"/>
              </a:rPr>
              <a:t>ad </a:t>
            </a:r>
            <a:r>
              <a:rPr sz="2400" spc="-5" smtClean="0">
                <a:latin typeface="+mn-lt"/>
                <a:cs typeface="Calibri"/>
              </a:rPr>
              <a:t>escludere </a:t>
            </a:r>
            <a:r>
              <a:rPr sz="2400" dirty="0">
                <a:latin typeface="+mn-lt"/>
                <a:cs typeface="Calibri"/>
              </a:rPr>
              <a:t>la  </a:t>
            </a:r>
            <a:r>
              <a:rPr sz="2400" spc="-10" dirty="0">
                <a:latin typeface="+mn-lt"/>
                <a:cs typeface="Calibri"/>
              </a:rPr>
              <a:t>presenza </a:t>
            </a:r>
            <a:r>
              <a:rPr sz="2400" spc="-5" dirty="0">
                <a:latin typeface="+mn-lt"/>
                <a:cs typeface="Calibri"/>
              </a:rPr>
              <a:t>di </a:t>
            </a:r>
            <a:r>
              <a:rPr sz="2400" dirty="0">
                <a:latin typeface="+mn-lt"/>
                <a:cs typeface="Calibri"/>
              </a:rPr>
              <a:t>aiuti </a:t>
            </a:r>
            <a:r>
              <a:rPr sz="2400" spc="-5" dirty="0">
                <a:latin typeface="+mn-lt"/>
                <a:cs typeface="Calibri"/>
              </a:rPr>
              <a:t>di</a:t>
            </a:r>
            <a:r>
              <a:rPr sz="2400" spc="-45" dirty="0">
                <a:latin typeface="+mn-lt"/>
                <a:cs typeface="Calibri"/>
              </a:rPr>
              <a:t> </a:t>
            </a:r>
            <a:r>
              <a:rPr sz="2400" spc="-20" dirty="0">
                <a:latin typeface="+mn-lt"/>
                <a:cs typeface="Calibri"/>
              </a:rPr>
              <a:t>Stato</a:t>
            </a:r>
            <a:endParaRPr sz="2400">
              <a:latin typeface="+mn-lt"/>
              <a:cs typeface="Calibri"/>
            </a:endParaRPr>
          </a:p>
          <a:p>
            <a:pPr marL="561340" algn="just">
              <a:lnSpc>
                <a:spcPts val="2640"/>
              </a:lnSpc>
              <a:spcBef>
                <a:spcPts val="590"/>
              </a:spcBef>
              <a:spcAft>
                <a:spcPts val="600"/>
              </a:spcAft>
              <a:tabLst>
                <a:tab pos="911225" algn="l"/>
              </a:tabLst>
            </a:pPr>
            <a:r>
              <a:rPr sz="2400" dirty="0">
                <a:latin typeface="+mn-lt"/>
                <a:cs typeface="Calibri"/>
              </a:rPr>
              <a:t>₋	Una </a:t>
            </a:r>
            <a:r>
              <a:rPr sz="2400" spc="-5" dirty="0">
                <a:latin typeface="+mn-lt"/>
                <a:cs typeface="Calibri"/>
              </a:rPr>
              <a:t>maggiore </a:t>
            </a:r>
            <a:r>
              <a:rPr sz="2400" spc="-10" dirty="0">
                <a:latin typeface="+mn-lt"/>
                <a:cs typeface="Calibri"/>
              </a:rPr>
              <a:t>coerenza </a:t>
            </a:r>
            <a:r>
              <a:rPr sz="2400" spc="-15" dirty="0">
                <a:latin typeface="+mn-lt"/>
                <a:cs typeface="Calibri"/>
              </a:rPr>
              <a:t>nell’ordinamento </a:t>
            </a:r>
            <a:r>
              <a:rPr sz="2400" spc="-10">
                <a:latin typeface="+mn-lt"/>
                <a:cs typeface="Calibri"/>
              </a:rPr>
              <a:t>giuridico</a:t>
            </a:r>
            <a:r>
              <a:rPr sz="2400" spc="-95">
                <a:latin typeface="+mn-lt"/>
                <a:cs typeface="Calibri"/>
              </a:rPr>
              <a:t> </a:t>
            </a:r>
            <a:r>
              <a:rPr sz="2400" spc="-5" smtClean="0">
                <a:latin typeface="+mn-lt"/>
                <a:cs typeface="Calibri"/>
              </a:rPr>
              <a:t>dell’U</a:t>
            </a:r>
            <a:r>
              <a:rPr lang="it-IT" sz="2400" spc="-5" dirty="0" smtClean="0">
                <a:latin typeface="+mn-lt"/>
                <a:cs typeface="Calibri"/>
              </a:rPr>
              <a:t>E</a:t>
            </a:r>
            <a:endParaRPr sz="2400">
              <a:latin typeface="+mn-lt"/>
              <a:cs typeface="Calibri"/>
            </a:endParaRPr>
          </a:p>
          <a:p>
            <a:pPr marL="561340" algn="just">
              <a:lnSpc>
                <a:spcPts val="2600"/>
              </a:lnSpc>
              <a:spcAft>
                <a:spcPts val="600"/>
              </a:spcAft>
              <a:tabLst>
                <a:tab pos="911225" algn="l"/>
              </a:tabLst>
            </a:pPr>
            <a:r>
              <a:rPr sz="2400" dirty="0">
                <a:latin typeface="+mn-lt"/>
                <a:cs typeface="Calibri"/>
              </a:rPr>
              <a:t>₋	</a:t>
            </a:r>
            <a:r>
              <a:rPr sz="2400" spc="-5" dirty="0">
                <a:latin typeface="+mn-lt"/>
                <a:cs typeface="Calibri"/>
              </a:rPr>
              <a:t>Gli </a:t>
            </a:r>
            <a:r>
              <a:rPr sz="2400" spc="-10" dirty="0">
                <a:latin typeface="+mn-lt"/>
                <a:cs typeface="Calibri"/>
              </a:rPr>
              <a:t>Stati </a:t>
            </a:r>
            <a:r>
              <a:rPr sz="2400" dirty="0">
                <a:latin typeface="+mn-lt"/>
                <a:cs typeface="Calibri"/>
              </a:rPr>
              <a:t>membri </a:t>
            </a:r>
            <a:r>
              <a:rPr sz="2400" spc="-5" dirty="0">
                <a:latin typeface="+mn-lt"/>
                <a:cs typeface="Calibri"/>
              </a:rPr>
              <a:t>liberi di ricorrere </a:t>
            </a:r>
            <a:r>
              <a:rPr sz="2400" dirty="0">
                <a:latin typeface="+mn-lt"/>
                <a:cs typeface="Calibri"/>
              </a:rPr>
              <a:t>a </a:t>
            </a:r>
            <a:r>
              <a:rPr sz="2400" spc="-5" dirty="0">
                <a:latin typeface="+mn-lt"/>
                <a:cs typeface="Calibri"/>
              </a:rPr>
              <a:t>procedure </a:t>
            </a:r>
            <a:r>
              <a:rPr sz="2400" spc="-10" dirty="0">
                <a:latin typeface="+mn-lt"/>
                <a:cs typeface="Calibri"/>
              </a:rPr>
              <a:t>come</a:t>
            </a:r>
            <a:r>
              <a:rPr sz="2400" spc="-80" dirty="0">
                <a:latin typeface="+mn-lt"/>
                <a:cs typeface="Calibri"/>
              </a:rPr>
              <a:t> </a:t>
            </a:r>
            <a:r>
              <a:rPr sz="2400" spc="-5">
                <a:latin typeface="+mn-lt"/>
                <a:cs typeface="Calibri"/>
              </a:rPr>
              <a:t>«</a:t>
            </a:r>
            <a:r>
              <a:rPr sz="2400" spc="-5" smtClean="0">
                <a:latin typeface="+mn-lt"/>
                <a:cs typeface="Calibri"/>
              </a:rPr>
              <a:t>dialogo</a:t>
            </a:r>
            <a:r>
              <a:rPr lang="it-IT" sz="2400" spc="-5" dirty="0" smtClean="0">
                <a:latin typeface="+mn-lt"/>
                <a:cs typeface="Calibri"/>
              </a:rPr>
              <a:t> </a:t>
            </a:r>
            <a:r>
              <a:rPr sz="2400" spc="-5" smtClean="0">
                <a:latin typeface="+mn-lt"/>
                <a:cs typeface="Calibri"/>
              </a:rPr>
              <a:t>competitivo</a:t>
            </a:r>
            <a:r>
              <a:rPr sz="2400" spc="-5" dirty="0">
                <a:latin typeface="+mn-lt"/>
                <a:cs typeface="Calibri"/>
              </a:rPr>
              <a:t>» </a:t>
            </a:r>
            <a:r>
              <a:rPr sz="2400" dirty="0">
                <a:latin typeface="+mn-lt"/>
                <a:cs typeface="Calibri"/>
              </a:rPr>
              <a:t>e </a:t>
            </a:r>
            <a:r>
              <a:rPr sz="2400" spc="-5" dirty="0">
                <a:latin typeface="+mn-lt"/>
                <a:cs typeface="Calibri"/>
              </a:rPr>
              <a:t>«procedura competitiva </a:t>
            </a:r>
            <a:r>
              <a:rPr sz="2400" spc="-10" dirty="0">
                <a:latin typeface="+mn-lt"/>
                <a:cs typeface="Calibri"/>
              </a:rPr>
              <a:t>con negoziato»</a:t>
            </a:r>
            <a:r>
              <a:rPr sz="2400" spc="-90" dirty="0">
                <a:latin typeface="+mn-lt"/>
                <a:cs typeface="Calibri"/>
              </a:rPr>
              <a:t> </a:t>
            </a:r>
            <a:r>
              <a:rPr sz="2400" spc="-10">
                <a:latin typeface="+mn-lt"/>
                <a:cs typeface="Calibri"/>
              </a:rPr>
              <a:t>(</a:t>
            </a:r>
            <a:r>
              <a:rPr sz="2400" spc="-10" smtClean="0">
                <a:latin typeface="+mn-lt"/>
                <a:cs typeface="Calibri"/>
              </a:rPr>
              <a:t>utilizzato</a:t>
            </a:r>
            <a:r>
              <a:rPr lang="it-IT" sz="2400" spc="-10" dirty="0" smtClean="0">
                <a:latin typeface="+mn-lt"/>
                <a:cs typeface="Calibri"/>
              </a:rPr>
              <a:t> </a:t>
            </a:r>
            <a:r>
              <a:rPr sz="2400" spc="-5" smtClean="0">
                <a:latin typeface="+mn-lt"/>
                <a:cs typeface="Calibri"/>
              </a:rPr>
              <a:t>per </a:t>
            </a:r>
            <a:r>
              <a:rPr sz="2400" spc="-5" dirty="0">
                <a:latin typeface="+mn-lt"/>
                <a:cs typeface="Calibri"/>
              </a:rPr>
              <a:t>progetti complessi, </a:t>
            </a:r>
            <a:r>
              <a:rPr sz="2400" dirty="0">
                <a:latin typeface="+mn-lt"/>
                <a:cs typeface="Calibri"/>
              </a:rPr>
              <a:t>in </a:t>
            </a:r>
            <a:r>
              <a:rPr sz="2400" spc="-5" dirty="0">
                <a:latin typeface="+mn-lt"/>
                <a:cs typeface="Calibri"/>
              </a:rPr>
              <a:t>particolare per </a:t>
            </a:r>
            <a:r>
              <a:rPr sz="2400" dirty="0">
                <a:latin typeface="+mn-lt"/>
                <a:cs typeface="Calibri"/>
              </a:rPr>
              <a:t>le</a:t>
            </a:r>
            <a:r>
              <a:rPr sz="2400" spc="-135" dirty="0">
                <a:latin typeface="+mn-lt"/>
                <a:cs typeface="Calibri"/>
              </a:rPr>
              <a:t> </a:t>
            </a:r>
            <a:r>
              <a:rPr sz="2400" spc="-5">
                <a:latin typeface="+mn-lt"/>
                <a:cs typeface="Calibri"/>
              </a:rPr>
              <a:t>infrastrutture</a:t>
            </a:r>
            <a:r>
              <a:rPr sz="2400" spc="-5" smtClean="0">
                <a:latin typeface="+mn-lt"/>
                <a:cs typeface="Calibri"/>
              </a:rPr>
              <a:t>)</a:t>
            </a:r>
            <a:endParaRPr sz="2400">
              <a:latin typeface="+mn-lt"/>
              <a:cs typeface="Calibri"/>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0034" y="285728"/>
            <a:ext cx="8143932"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Vantaggio: conformità al MEOP</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357158" y="1071546"/>
            <a:ext cx="8429684" cy="4306307"/>
          </a:xfrm>
          <a:prstGeom prst="rect">
            <a:avLst/>
          </a:prstGeom>
        </p:spPr>
        <p:txBody>
          <a:bodyPr vert="horz" wrap="square" lIns="0" tIns="12700" rIns="0" bIns="0" rtlCol="0">
            <a:spAutoFit/>
          </a:bodyPr>
          <a:lstStyle/>
          <a:p>
            <a:pPr marL="548640" marR="429259" indent="-536575" algn="just">
              <a:lnSpc>
                <a:spcPct val="100000"/>
              </a:lnSpc>
              <a:spcBef>
                <a:spcPts val="100"/>
              </a:spcBef>
              <a:spcAft>
                <a:spcPts val="600"/>
              </a:spcAft>
              <a:buClr>
                <a:srgbClr val="000066"/>
              </a:buClr>
              <a:buSzPct val="104166"/>
              <a:buFont typeface="Arial"/>
              <a:buChar char="●"/>
              <a:tabLst>
                <a:tab pos="548640" algn="l"/>
                <a:tab pos="549275" algn="l"/>
              </a:tabLst>
            </a:pPr>
            <a:r>
              <a:rPr sz="2400" spc="-5" dirty="0">
                <a:latin typeface="+mn-lt"/>
                <a:cs typeface="Calibri"/>
              </a:rPr>
              <a:t>Se </a:t>
            </a:r>
            <a:r>
              <a:rPr sz="2400" spc="-10" dirty="0">
                <a:latin typeface="+mn-lt"/>
                <a:cs typeface="Calibri"/>
              </a:rPr>
              <a:t>l'intervento </a:t>
            </a:r>
            <a:r>
              <a:rPr sz="2400" spc="-15" dirty="0">
                <a:latin typeface="+mn-lt"/>
                <a:cs typeface="Calibri"/>
              </a:rPr>
              <a:t>statale </a:t>
            </a:r>
            <a:r>
              <a:rPr sz="2400" spc="-10" dirty="0">
                <a:latin typeface="+mn-lt"/>
                <a:cs typeface="Calibri"/>
              </a:rPr>
              <a:t>migliora </a:t>
            </a:r>
            <a:r>
              <a:rPr sz="2400" dirty="0">
                <a:latin typeface="+mn-lt"/>
                <a:cs typeface="Calibri"/>
              </a:rPr>
              <a:t>la </a:t>
            </a:r>
            <a:r>
              <a:rPr sz="2400" spc="-5" dirty="0">
                <a:latin typeface="+mn-lt"/>
                <a:cs typeface="Calibri"/>
              </a:rPr>
              <a:t>situazione finanziaria  dell’impresa </a:t>
            </a:r>
            <a:r>
              <a:rPr sz="2400" dirty="0">
                <a:latin typeface="+mn-lt"/>
                <a:cs typeface="Calibri"/>
              </a:rPr>
              <a:t>o le </a:t>
            </a:r>
            <a:r>
              <a:rPr sz="2400" spc="-5" dirty="0">
                <a:latin typeface="+mn-lt"/>
                <a:cs typeface="Calibri"/>
              </a:rPr>
              <a:t>impedisce </a:t>
            </a:r>
            <a:r>
              <a:rPr sz="2400" spc="-5">
                <a:latin typeface="+mn-lt"/>
                <a:cs typeface="Calibri"/>
              </a:rPr>
              <a:t>un </a:t>
            </a:r>
            <a:r>
              <a:rPr sz="2400" spc="-10" smtClean="0">
                <a:latin typeface="+mn-lt"/>
                <a:cs typeface="Calibri"/>
              </a:rPr>
              <a:t>peggioramento</a:t>
            </a:r>
            <a:endParaRPr sz="2400">
              <a:latin typeface="+mn-lt"/>
              <a:cs typeface="Calibri"/>
            </a:endParaRPr>
          </a:p>
          <a:p>
            <a:pPr marL="548640" marR="5080" indent="-536575" algn="just">
              <a:lnSpc>
                <a:spcPct val="100000"/>
              </a:lnSpc>
              <a:spcAft>
                <a:spcPts val="600"/>
              </a:spcAft>
              <a:buClr>
                <a:srgbClr val="000066"/>
              </a:buClr>
              <a:buSzPct val="104166"/>
              <a:buFont typeface="Arial"/>
              <a:buChar char="●"/>
              <a:tabLst>
                <a:tab pos="548640" algn="l"/>
                <a:tab pos="549275" algn="l"/>
              </a:tabLst>
            </a:pPr>
            <a:r>
              <a:rPr sz="2400" dirty="0">
                <a:latin typeface="+mn-lt"/>
                <a:cs typeface="Calibri"/>
              </a:rPr>
              <a:t>Qualsiasi </a:t>
            </a:r>
            <a:r>
              <a:rPr sz="2400" spc="-10" dirty="0">
                <a:latin typeface="+mn-lt"/>
                <a:cs typeface="Calibri"/>
              </a:rPr>
              <a:t>vantaggio economico </a:t>
            </a:r>
            <a:r>
              <a:rPr sz="2400" dirty="0">
                <a:latin typeface="+mn-lt"/>
                <a:cs typeface="Calibri"/>
              </a:rPr>
              <a:t>che </a:t>
            </a:r>
            <a:r>
              <a:rPr sz="2400" spc="-5" dirty="0">
                <a:latin typeface="+mn-lt"/>
                <a:cs typeface="Calibri"/>
              </a:rPr>
              <a:t>l’impresa non </a:t>
            </a:r>
            <a:r>
              <a:rPr sz="2400" spc="-15" dirty="0">
                <a:latin typeface="+mn-lt"/>
                <a:cs typeface="Calibri"/>
              </a:rPr>
              <a:t>avrebbe  ottenuto </a:t>
            </a:r>
            <a:r>
              <a:rPr sz="2400" dirty="0">
                <a:latin typeface="+mn-lt"/>
                <a:cs typeface="Calibri"/>
              </a:rPr>
              <a:t>in </a:t>
            </a:r>
            <a:r>
              <a:rPr sz="2400" spc="-5" dirty="0">
                <a:latin typeface="+mn-lt"/>
                <a:cs typeface="Calibri"/>
              </a:rPr>
              <a:t>normali </a:t>
            </a:r>
            <a:r>
              <a:rPr sz="2400" spc="-10" dirty="0">
                <a:latin typeface="+mn-lt"/>
                <a:cs typeface="Calibri"/>
              </a:rPr>
              <a:t>condizioni </a:t>
            </a:r>
            <a:r>
              <a:rPr sz="2400" spc="-5" dirty="0">
                <a:latin typeface="+mn-lt"/>
                <a:cs typeface="Calibri"/>
              </a:rPr>
              <a:t>di</a:t>
            </a:r>
            <a:r>
              <a:rPr sz="2400" spc="-55" dirty="0">
                <a:latin typeface="+mn-lt"/>
                <a:cs typeface="Calibri"/>
              </a:rPr>
              <a:t> </a:t>
            </a:r>
            <a:r>
              <a:rPr sz="2400" spc="-15" dirty="0">
                <a:latin typeface="+mn-lt"/>
                <a:cs typeface="Calibri"/>
              </a:rPr>
              <a:t>mercato</a:t>
            </a:r>
            <a:endParaRPr sz="2400">
              <a:latin typeface="+mn-lt"/>
              <a:cs typeface="Calibri"/>
            </a:endParaRPr>
          </a:p>
          <a:p>
            <a:pPr marL="548640" marR="169545" indent="-536575" algn="just">
              <a:lnSpc>
                <a:spcPct val="100000"/>
              </a:lnSpc>
              <a:spcAft>
                <a:spcPts val="600"/>
              </a:spcAft>
              <a:buClr>
                <a:srgbClr val="000066"/>
              </a:buClr>
              <a:buSzPct val="104166"/>
              <a:buFont typeface="Arial"/>
              <a:buChar char="●"/>
              <a:tabLst>
                <a:tab pos="548640" algn="l"/>
                <a:tab pos="549275" algn="l"/>
              </a:tabLst>
            </a:pPr>
            <a:r>
              <a:rPr sz="2400" dirty="0">
                <a:latin typeface="+mn-lt"/>
                <a:cs typeface="Calibri"/>
              </a:rPr>
              <a:t>Uno </a:t>
            </a:r>
            <a:r>
              <a:rPr sz="2400" spc="-20" dirty="0">
                <a:latin typeface="+mn-lt"/>
                <a:cs typeface="Calibri"/>
              </a:rPr>
              <a:t>Stato </a:t>
            </a:r>
            <a:r>
              <a:rPr sz="2400" spc="-10" dirty="0">
                <a:latin typeface="+mn-lt"/>
                <a:cs typeface="Calibri"/>
              </a:rPr>
              <a:t>membro </a:t>
            </a:r>
            <a:r>
              <a:rPr sz="2400" spc="-5" dirty="0">
                <a:latin typeface="+mn-lt"/>
                <a:cs typeface="Calibri"/>
              </a:rPr>
              <a:t>può </a:t>
            </a:r>
            <a:r>
              <a:rPr sz="2400" spc="-15" dirty="0">
                <a:latin typeface="+mn-lt"/>
                <a:cs typeface="Calibri"/>
              </a:rPr>
              <a:t>concorrere </a:t>
            </a:r>
            <a:r>
              <a:rPr sz="2400" spc="-5" dirty="0">
                <a:latin typeface="+mn-lt"/>
                <a:cs typeface="Calibri"/>
              </a:rPr>
              <a:t>sul </a:t>
            </a:r>
            <a:r>
              <a:rPr sz="2400" spc="-20" dirty="0">
                <a:latin typeface="+mn-lt"/>
                <a:cs typeface="Calibri"/>
              </a:rPr>
              <a:t>mercato, </a:t>
            </a:r>
            <a:r>
              <a:rPr sz="2400" dirty="0">
                <a:latin typeface="+mn-lt"/>
                <a:cs typeface="Calibri"/>
              </a:rPr>
              <a:t>ma è  </a:t>
            </a:r>
            <a:r>
              <a:rPr sz="2400" spc="-10" dirty="0">
                <a:latin typeface="+mn-lt"/>
                <a:cs typeface="Calibri"/>
              </a:rPr>
              <a:t>tenuto </a:t>
            </a:r>
            <a:r>
              <a:rPr sz="2400" dirty="0">
                <a:latin typeface="+mn-lt"/>
                <a:cs typeface="Calibri"/>
              </a:rPr>
              <a:t>ad </a:t>
            </a:r>
            <a:r>
              <a:rPr sz="2400" spc="-10" dirty="0">
                <a:latin typeface="+mn-lt"/>
                <a:cs typeface="Calibri"/>
              </a:rPr>
              <a:t>agire come </a:t>
            </a:r>
            <a:r>
              <a:rPr sz="2400" spc="-5" dirty="0">
                <a:latin typeface="+mn-lt"/>
                <a:cs typeface="Calibri"/>
              </a:rPr>
              <a:t>un </a:t>
            </a:r>
            <a:r>
              <a:rPr sz="2400" spc="-20" dirty="0">
                <a:latin typeface="+mn-lt"/>
                <a:cs typeface="Calibri"/>
              </a:rPr>
              <a:t>operatore </a:t>
            </a:r>
            <a:r>
              <a:rPr sz="2400" spc="-15" dirty="0">
                <a:latin typeface="+mn-lt"/>
                <a:cs typeface="Calibri"/>
              </a:rPr>
              <a:t>privato </a:t>
            </a:r>
            <a:r>
              <a:rPr sz="2400" spc="-5" dirty="0">
                <a:latin typeface="+mn-lt"/>
                <a:cs typeface="Calibri"/>
              </a:rPr>
              <a:t>(aiuti di </a:t>
            </a:r>
            <a:r>
              <a:rPr sz="2400" spc="-20" dirty="0">
                <a:latin typeface="+mn-lt"/>
                <a:cs typeface="Calibri"/>
              </a:rPr>
              <a:t>Stato  </a:t>
            </a:r>
            <a:r>
              <a:rPr sz="2400" spc="-10" dirty="0">
                <a:latin typeface="+mn-lt"/>
                <a:cs typeface="Calibri"/>
              </a:rPr>
              <a:t>VS </a:t>
            </a:r>
            <a:r>
              <a:rPr sz="2400" spc="-15" dirty="0">
                <a:latin typeface="+mn-lt"/>
                <a:cs typeface="Calibri"/>
              </a:rPr>
              <a:t>attività </a:t>
            </a:r>
            <a:r>
              <a:rPr sz="2400" dirty="0">
                <a:latin typeface="+mn-lt"/>
                <a:cs typeface="Calibri"/>
              </a:rPr>
              <a:t>o </a:t>
            </a:r>
            <a:r>
              <a:rPr sz="2400" spc="-5" dirty="0">
                <a:latin typeface="+mn-lt"/>
                <a:cs typeface="Calibri"/>
              </a:rPr>
              <a:t>transazione</a:t>
            </a:r>
            <a:r>
              <a:rPr sz="2400" spc="-45" dirty="0">
                <a:latin typeface="+mn-lt"/>
                <a:cs typeface="Calibri"/>
              </a:rPr>
              <a:t> </a:t>
            </a:r>
            <a:r>
              <a:rPr sz="2400" spc="-10" dirty="0">
                <a:latin typeface="+mn-lt"/>
                <a:cs typeface="Calibri"/>
              </a:rPr>
              <a:t>commerciale)</a:t>
            </a:r>
            <a:endParaRPr sz="2400">
              <a:latin typeface="+mn-lt"/>
              <a:cs typeface="Calibri"/>
            </a:endParaRPr>
          </a:p>
          <a:p>
            <a:pPr marL="548640" marR="131445" indent="-536575" algn="just">
              <a:lnSpc>
                <a:spcPct val="100000"/>
              </a:lnSpc>
              <a:spcBef>
                <a:spcPts val="5"/>
              </a:spcBef>
              <a:spcAft>
                <a:spcPts val="600"/>
              </a:spcAft>
              <a:buClr>
                <a:srgbClr val="000066"/>
              </a:buClr>
              <a:buSzPct val="104166"/>
              <a:buFont typeface="Arial"/>
              <a:buChar char="●"/>
              <a:tabLst>
                <a:tab pos="548640" algn="l"/>
                <a:tab pos="549275" algn="l"/>
              </a:tabLst>
            </a:pPr>
            <a:r>
              <a:rPr sz="2400" spc="-45" smtClean="0">
                <a:latin typeface="+mn-lt"/>
                <a:cs typeface="Calibri"/>
              </a:rPr>
              <a:t>TEST </a:t>
            </a:r>
            <a:r>
              <a:rPr sz="2400" b="1" spc="-10" dirty="0">
                <a:latin typeface="+mn-lt"/>
                <a:cs typeface="Calibri"/>
              </a:rPr>
              <a:t>Principio dell’investitore </a:t>
            </a:r>
            <a:r>
              <a:rPr sz="2400" b="1" spc="-15" dirty="0">
                <a:latin typeface="+mn-lt"/>
                <a:cs typeface="Calibri"/>
              </a:rPr>
              <a:t>operante </a:t>
            </a:r>
            <a:r>
              <a:rPr sz="2400" b="1" dirty="0">
                <a:latin typeface="+mn-lt"/>
                <a:cs typeface="Calibri"/>
              </a:rPr>
              <a:t>in </a:t>
            </a:r>
            <a:r>
              <a:rPr sz="2400" b="1" spc="-20" dirty="0">
                <a:latin typeface="+mn-lt"/>
                <a:cs typeface="Calibri"/>
              </a:rPr>
              <a:t>un’economia  </a:t>
            </a:r>
            <a:r>
              <a:rPr sz="2400" b="1" dirty="0">
                <a:latin typeface="+mn-lt"/>
                <a:cs typeface="Calibri"/>
              </a:rPr>
              <a:t>di </a:t>
            </a:r>
            <a:r>
              <a:rPr sz="2400" b="1" spc="-15" dirty="0">
                <a:latin typeface="+mn-lt"/>
                <a:cs typeface="Calibri"/>
              </a:rPr>
              <a:t>mercato </a:t>
            </a:r>
            <a:r>
              <a:rPr sz="2400" b="1" spc="-10" dirty="0">
                <a:latin typeface="+mn-lt"/>
                <a:cs typeface="Calibri"/>
              </a:rPr>
              <a:t>(MEOP): </a:t>
            </a:r>
            <a:r>
              <a:rPr sz="2400" spc="-5" dirty="0">
                <a:latin typeface="+mn-lt"/>
                <a:cs typeface="Calibri"/>
              </a:rPr>
              <a:t>nessun aiuto di </a:t>
            </a:r>
            <a:r>
              <a:rPr sz="2400" spc="-20" dirty="0">
                <a:latin typeface="+mn-lt"/>
                <a:cs typeface="Calibri"/>
              </a:rPr>
              <a:t>Stato </a:t>
            </a:r>
            <a:r>
              <a:rPr sz="2400" spc="-5" dirty="0">
                <a:latin typeface="+mn-lt"/>
                <a:cs typeface="Calibri"/>
              </a:rPr>
              <a:t>se </a:t>
            </a:r>
            <a:r>
              <a:rPr sz="2400">
                <a:latin typeface="+mn-lt"/>
                <a:cs typeface="Calibri"/>
              </a:rPr>
              <a:t>lo </a:t>
            </a:r>
            <a:r>
              <a:rPr sz="2400" spc="-20" smtClean="0">
                <a:latin typeface="+mn-lt"/>
                <a:cs typeface="Calibri"/>
              </a:rPr>
              <a:t>Stato </a:t>
            </a:r>
            <a:r>
              <a:rPr sz="2400" dirty="0">
                <a:latin typeface="+mn-lt"/>
                <a:cs typeface="Calibri"/>
              </a:rPr>
              <a:t>agisce </a:t>
            </a:r>
            <a:r>
              <a:rPr sz="2400" spc="-10" dirty="0">
                <a:latin typeface="+mn-lt"/>
                <a:cs typeface="Calibri"/>
              </a:rPr>
              <a:t>come </a:t>
            </a:r>
            <a:r>
              <a:rPr sz="2400" spc="-5">
                <a:latin typeface="+mn-lt"/>
                <a:cs typeface="Calibri"/>
              </a:rPr>
              <a:t>normale</a:t>
            </a:r>
            <a:r>
              <a:rPr sz="2400" spc="-55">
                <a:latin typeface="+mn-lt"/>
                <a:cs typeface="Calibri"/>
              </a:rPr>
              <a:t> </a:t>
            </a:r>
            <a:r>
              <a:rPr sz="2400" spc="-15" smtClean="0">
                <a:latin typeface="+mn-lt"/>
                <a:cs typeface="Calibri"/>
              </a:rPr>
              <a:t>investitore</a:t>
            </a:r>
            <a:r>
              <a:rPr lang="it-IT" sz="2400" spc="-15" dirty="0" smtClean="0">
                <a:latin typeface="+mn-lt"/>
                <a:cs typeface="Calibri"/>
              </a:rPr>
              <a:t>, </a:t>
            </a:r>
            <a:r>
              <a:rPr sz="2400" spc="-15" smtClean="0">
                <a:latin typeface="+mn-lt"/>
                <a:cs typeface="Calibri"/>
              </a:rPr>
              <a:t>acquirente</a:t>
            </a:r>
            <a:r>
              <a:rPr lang="it-IT" sz="2400" spc="-15" dirty="0" smtClean="0">
                <a:latin typeface="+mn-lt"/>
                <a:cs typeface="Calibri"/>
              </a:rPr>
              <a:t>, </a:t>
            </a:r>
            <a:r>
              <a:rPr sz="2400" spc="-15" smtClean="0">
                <a:latin typeface="+mn-lt"/>
                <a:cs typeface="Calibri"/>
              </a:rPr>
              <a:t>venditore</a:t>
            </a:r>
            <a:endParaRPr sz="2400">
              <a:latin typeface="+mn-lt"/>
              <a:cs typeface="Calibri"/>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0034" y="428604"/>
            <a:ext cx="8229600" cy="381515"/>
          </a:xfrm>
          <a:prstGeom prst="rect">
            <a:avLst/>
          </a:prstGeom>
        </p:spPr>
        <p:txBody>
          <a:bodyPr vert="horz" wrap="square" lIns="0" tIns="12065" rIns="0" bIns="0" rtlCol="0">
            <a:spAutoFit/>
          </a:bodyPr>
          <a:lstStyle/>
          <a:p>
            <a:pPr marR="5080" algn="just">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Vantaggio: Applicazione del MEOP  (NOA </a:t>
            </a:r>
            <a:r>
              <a:rPr lang="it-IT" altLang="it-IT" sz="2400" kern="1200" dirty="0" err="1" smtClean="0">
                <a:solidFill>
                  <a:schemeClr val="tx1"/>
                </a:solidFill>
                <a:latin typeface="Arial" panose="020B0604020202020204" pitchFamily="34" charset="0"/>
                <a:ea typeface="MS PGothic" panose="020B0600070205080204" pitchFamily="34" charset="-128"/>
                <a:cs typeface="+mn-cs"/>
              </a:rPr>
              <a:t>§§</a:t>
            </a:r>
            <a:r>
              <a:rPr lang="it-IT" altLang="it-IT" sz="2400" kern="1200" dirty="0" smtClean="0">
                <a:solidFill>
                  <a:schemeClr val="tx1"/>
                </a:solidFill>
                <a:latin typeface="Arial" panose="020B0604020202020204" pitchFamily="34" charset="0"/>
                <a:ea typeface="MS PGothic" panose="020B0600070205080204" pitchFamily="34" charset="-128"/>
                <a:cs typeface="+mn-cs"/>
              </a:rPr>
              <a:t> 83-114)</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357158" y="1714488"/>
            <a:ext cx="8429684" cy="4100481"/>
          </a:xfrm>
          <a:prstGeom prst="rect">
            <a:avLst/>
          </a:prstGeom>
        </p:spPr>
        <p:txBody>
          <a:bodyPr vert="horz" wrap="square" lIns="0" tIns="70485" rIns="0" bIns="0" rtlCol="0">
            <a:spAutoFit/>
          </a:bodyPr>
          <a:lstStyle/>
          <a:p>
            <a:pPr marL="548640" indent="-536575" algn="just">
              <a:lnSpc>
                <a:spcPct val="100000"/>
              </a:lnSpc>
              <a:spcBef>
                <a:spcPts val="555"/>
              </a:spcBef>
              <a:spcAft>
                <a:spcPts val="600"/>
              </a:spcAft>
              <a:buClr>
                <a:srgbClr val="000066"/>
              </a:buClr>
              <a:buSzPct val="104166"/>
              <a:buFont typeface="Arial"/>
              <a:buChar char="●"/>
              <a:tabLst>
                <a:tab pos="548640" algn="l"/>
                <a:tab pos="549275" algn="l"/>
              </a:tabLst>
            </a:pPr>
            <a:r>
              <a:rPr sz="2400" spc="-15" dirty="0">
                <a:latin typeface="+mn-lt"/>
                <a:cs typeface="Calibri"/>
              </a:rPr>
              <a:t>Gara</a:t>
            </a:r>
            <a:r>
              <a:rPr sz="2400" spc="-20" dirty="0">
                <a:latin typeface="+mn-lt"/>
                <a:cs typeface="Calibri"/>
              </a:rPr>
              <a:t> </a:t>
            </a:r>
            <a:r>
              <a:rPr sz="2400" spc="-25" dirty="0">
                <a:latin typeface="+mn-lt"/>
                <a:cs typeface="Calibri"/>
              </a:rPr>
              <a:t>d’appalto</a:t>
            </a:r>
            <a:endParaRPr sz="2400">
              <a:latin typeface="+mn-lt"/>
              <a:cs typeface="Calibri"/>
            </a:endParaRPr>
          </a:p>
          <a:p>
            <a:pPr marL="548640" indent="-536575" algn="just">
              <a:lnSpc>
                <a:spcPct val="100000"/>
              </a:lnSpc>
              <a:spcBef>
                <a:spcPts val="600"/>
              </a:spcBef>
              <a:spcAft>
                <a:spcPts val="600"/>
              </a:spcAft>
              <a:buClr>
                <a:srgbClr val="000066"/>
              </a:buClr>
              <a:buSzPct val="104166"/>
              <a:buFont typeface="Arial"/>
              <a:buChar char="●"/>
              <a:tabLst>
                <a:tab pos="548640" algn="l"/>
                <a:tab pos="549275" algn="l"/>
              </a:tabLst>
            </a:pPr>
            <a:r>
              <a:rPr sz="2400" spc="-5" dirty="0">
                <a:latin typeface="+mn-lt"/>
                <a:cs typeface="Calibri"/>
              </a:rPr>
              <a:t>Situazione </a:t>
            </a:r>
            <a:r>
              <a:rPr sz="2400" i="1" spc="-5" dirty="0">
                <a:latin typeface="+mn-lt"/>
                <a:cs typeface="Calibri"/>
              </a:rPr>
              <a:t>pari</a:t>
            </a:r>
            <a:r>
              <a:rPr sz="2400" i="1" spc="-10" dirty="0">
                <a:latin typeface="+mn-lt"/>
                <a:cs typeface="Calibri"/>
              </a:rPr>
              <a:t> </a:t>
            </a:r>
            <a:r>
              <a:rPr sz="2400" i="1" dirty="0">
                <a:latin typeface="+mn-lt"/>
                <a:cs typeface="Calibri"/>
              </a:rPr>
              <a:t>passu</a:t>
            </a:r>
            <a:endParaRPr sz="2400">
              <a:latin typeface="+mn-lt"/>
              <a:cs typeface="Calibri"/>
            </a:endParaRPr>
          </a:p>
          <a:p>
            <a:pPr marL="548640" indent="-536575" algn="just">
              <a:lnSpc>
                <a:spcPct val="100000"/>
              </a:lnSpc>
              <a:spcBef>
                <a:spcPts val="600"/>
              </a:spcBef>
              <a:spcAft>
                <a:spcPts val="600"/>
              </a:spcAft>
              <a:buClr>
                <a:srgbClr val="000066"/>
              </a:buClr>
              <a:buSzPct val="104166"/>
              <a:buFont typeface="Arial"/>
              <a:buChar char="●"/>
              <a:tabLst>
                <a:tab pos="548640" algn="l"/>
                <a:tab pos="549275" algn="l"/>
              </a:tabLst>
            </a:pPr>
            <a:r>
              <a:rPr sz="2400" spc="-5" dirty="0">
                <a:latin typeface="+mn-lt"/>
                <a:cs typeface="Calibri"/>
              </a:rPr>
              <a:t>Benchmarking</a:t>
            </a:r>
            <a:r>
              <a:rPr sz="2400" i="1" spc="-5" dirty="0">
                <a:latin typeface="+mn-lt"/>
                <a:cs typeface="Calibri"/>
              </a:rPr>
              <a:t> </a:t>
            </a:r>
            <a:r>
              <a:rPr sz="2400" spc="-10" dirty="0">
                <a:latin typeface="+mn-lt"/>
                <a:cs typeface="Calibri"/>
              </a:rPr>
              <a:t>(comparazione con </a:t>
            </a:r>
            <a:r>
              <a:rPr sz="2400" spc="-5" dirty="0">
                <a:latin typeface="+mn-lt"/>
                <a:cs typeface="Calibri"/>
              </a:rPr>
              <a:t>situazioni</a:t>
            </a:r>
            <a:r>
              <a:rPr sz="2400" spc="-65" dirty="0">
                <a:latin typeface="+mn-lt"/>
                <a:cs typeface="Calibri"/>
              </a:rPr>
              <a:t> </a:t>
            </a:r>
            <a:r>
              <a:rPr sz="2400" spc="-5" dirty="0">
                <a:latin typeface="+mn-lt"/>
                <a:cs typeface="Calibri"/>
              </a:rPr>
              <a:t>uguali)</a:t>
            </a:r>
            <a:endParaRPr sz="2400">
              <a:latin typeface="+mn-lt"/>
              <a:cs typeface="Calibri"/>
            </a:endParaRPr>
          </a:p>
          <a:p>
            <a:pPr marL="548640" indent="-536575" algn="just">
              <a:lnSpc>
                <a:spcPct val="100000"/>
              </a:lnSpc>
              <a:spcBef>
                <a:spcPts val="600"/>
              </a:spcBef>
              <a:spcAft>
                <a:spcPts val="600"/>
              </a:spcAft>
              <a:buClr>
                <a:srgbClr val="000066"/>
              </a:buClr>
              <a:buSzPct val="104166"/>
              <a:buFont typeface="Arial"/>
              <a:buChar char="●"/>
              <a:tabLst>
                <a:tab pos="548640" algn="l"/>
                <a:tab pos="549275" algn="l"/>
              </a:tabLst>
            </a:pPr>
            <a:r>
              <a:rPr sz="2400" spc="-10" dirty="0">
                <a:latin typeface="+mn-lt"/>
                <a:cs typeface="Calibri"/>
              </a:rPr>
              <a:t>Altre metodologie </a:t>
            </a:r>
            <a:r>
              <a:rPr sz="2400" spc="-5" dirty="0">
                <a:latin typeface="+mn-lt"/>
                <a:cs typeface="Calibri"/>
              </a:rPr>
              <a:t>di</a:t>
            </a:r>
            <a:r>
              <a:rPr sz="2400" spc="-30" dirty="0">
                <a:latin typeface="+mn-lt"/>
                <a:cs typeface="Calibri"/>
              </a:rPr>
              <a:t> </a:t>
            </a:r>
            <a:r>
              <a:rPr sz="2400" spc="-10" dirty="0">
                <a:latin typeface="+mn-lt"/>
                <a:cs typeface="Calibri"/>
              </a:rPr>
              <a:t>valutazione:</a:t>
            </a:r>
            <a:endParaRPr sz="2400">
              <a:latin typeface="+mn-lt"/>
              <a:cs typeface="Calibri"/>
            </a:endParaRPr>
          </a:p>
          <a:p>
            <a:pPr marL="561340" algn="just">
              <a:lnSpc>
                <a:spcPct val="100000"/>
              </a:lnSpc>
              <a:spcBef>
                <a:spcPts val="229"/>
              </a:spcBef>
              <a:spcAft>
                <a:spcPts val="600"/>
              </a:spcAft>
              <a:tabLst>
                <a:tab pos="911225" algn="l"/>
              </a:tabLst>
            </a:pPr>
            <a:r>
              <a:rPr lang="it-IT" sz="2400" spc="-5" dirty="0" smtClean="0">
                <a:latin typeface="+mn-lt"/>
                <a:cs typeface="Calibri"/>
              </a:rPr>
              <a:t>- tassi/indicatori</a:t>
            </a:r>
            <a:r>
              <a:rPr sz="2400" spc="-5" smtClean="0">
                <a:latin typeface="+mn-lt"/>
                <a:cs typeface="Calibri"/>
              </a:rPr>
              <a:t> </a:t>
            </a:r>
            <a:r>
              <a:rPr sz="2400" spc="-5" smtClean="0">
                <a:latin typeface="+mn-lt"/>
                <a:cs typeface="Calibri"/>
              </a:rPr>
              <a:t>di</a:t>
            </a:r>
            <a:r>
              <a:rPr lang="it-IT" sz="2400" spc="-5" dirty="0" smtClean="0">
                <a:latin typeface="+mn-lt"/>
                <a:cs typeface="Calibri"/>
              </a:rPr>
              <a:t> riferimento del</a:t>
            </a:r>
            <a:r>
              <a:rPr sz="2400" spc="-5" smtClean="0">
                <a:latin typeface="+mn-lt"/>
                <a:cs typeface="Calibri"/>
              </a:rPr>
              <a:t> </a:t>
            </a:r>
            <a:r>
              <a:rPr sz="2400" spc="-20" dirty="0">
                <a:latin typeface="+mn-lt"/>
                <a:cs typeface="Calibri"/>
              </a:rPr>
              <a:t>mercato, </a:t>
            </a:r>
            <a:r>
              <a:rPr sz="2400" spc="-5" dirty="0">
                <a:latin typeface="+mn-lt"/>
                <a:cs typeface="Calibri"/>
              </a:rPr>
              <a:t>perizia di </a:t>
            </a:r>
            <a:r>
              <a:rPr sz="2400" dirty="0">
                <a:latin typeface="+mn-lt"/>
                <a:cs typeface="Calibri"/>
              </a:rPr>
              <a:t>un </a:t>
            </a:r>
            <a:r>
              <a:rPr sz="2400" spc="-10" dirty="0">
                <a:latin typeface="+mn-lt"/>
                <a:cs typeface="Calibri"/>
              </a:rPr>
              <a:t>esperto </a:t>
            </a:r>
            <a:r>
              <a:rPr sz="2400" spc="-5" dirty="0">
                <a:latin typeface="+mn-lt"/>
                <a:cs typeface="Calibri"/>
              </a:rPr>
              <a:t>indipendente,</a:t>
            </a:r>
            <a:r>
              <a:rPr sz="2400" spc="-20" dirty="0">
                <a:latin typeface="+mn-lt"/>
                <a:cs typeface="Calibri"/>
              </a:rPr>
              <a:t> </a:t>
            </a:r>
            <a:r>
              <a:rPr sz="2400" spc="-10" dirty="0">
                <a:latin typeface="+mn-lt"/>
                <a:cs typeface="Calibri"/>
              </a:rPr>
              <a:t>etc.</a:t>
            </a:r>
            <a:endParaRPr sz="2400">
              <a:latin typeface="+mn-lt"/>
              <a:cs typeface="Calibri"/>
            </a:endParaRPr>
          </a:p>
          <a:p>
            <a:pPr marL="548640" marR="5080" indent="-536575" algn="just">
              <a:lnSpc>
                <a:spcPct val="100000"/>
              </a:lnSpc>
              <a:spcBef>
                <a:spcPts val="495"/>
              </a:spcBef>
              <a:spcAft>
                <a:spcPts val="600"/>
              </a:spcAft>
              <a:buClr>
                <a:srgbClr val="000066"/>
              </a:buClr>
              <a:buSzPct val="104166"/>
              <a:buFont typeface="Arial"/>
              <a:buChar char="●"/>
              <a:tabLst>
                <a:tab pos="548640" algn="l"/>
                <a:tab pos="549275" algn="l"/>
              </a:tabLst>
            </a:pPr>
            <a:r>
              <a:rPr sz="2400" spc="-10" dirty="0">
                <a:latin typeface="+mn-lt"/>
                <a:cs typeface="Calibri"/>
              </a:rPr>
              <a:t>Orientamenti </a:t>
            </a:r>
            <a:r>
              <a:rPr sz="2400" spc="-5" dirty="0">
                <a:latin typeface="+mn-lt"/>
                <a:cs typeface="Calibri"/>
              </a:rPr>
              <a:t>specifici per </a:t>
            </a:r>
            <a:r>
              <a:rPr sz="2400" dirty="0">
                <a:latin typeface="+mn-lt"/>
                <a:cs typeface="Calibri"/>
              </a:rPr>
              <a:t>i </a:t>
            </a:r>
            <a:r>
              <a:rPr sz="2400" spc="-15" dirty="0">
                <a:latin typeface="+mn-lt"/>
                <a:cs typeface="Calibri"/>
              </a:rPr>
              <a:t>prestiti/garanzie</a:t>
            </a:r>
            <a:r>
              <a:rPr sz="2400" spc="-15">
                <a:latin typeface="+mn-lt"/>
                <a:cs typeface="Calibri"/>
              </a:rPr>
              <a:t>, </a:t>
            </a:r>
            <a:r>
              <a:rPr lang="it-IT" sz="2400" spc="-5" dirty="0" smtClean="0">
                <a:latin typeface="+mn-lt"/>
                <a:cs typeface="Calibri"/>
              </a:rPr>
              <a:t>ad esempio </a:t>
            </a:r>
            <a:r>
              <a:rPr sz="2400" i="1" spc="-5" smtClean="0">
                <a:latin typeface="+mn-lt"/>
                <a:cs typeface="Calibri"/>
              </a:rPr>
              <a:t>Comunicazione </a:t>
            </a:r>
            <a:r>
              <a:rPr sz="2400" i="1" spc="-5" dirty="0">
                <a:latin typeface="+mn-lt"/>
                <a:cs typeface="Calibri"/>
              </a:rPr>
              <a:t>sul </a:t>
            </a:r>
            <a:r>
              <a:rPr sz="2400" i="1" spc="-15" dirty="0">
                <a:latin typeface="+mn-lt"/>
                <a:cs typeface="Calibri"/>
              </a:rPr>
              <a:t>tasso </a:t>
            </a:r>
            <a:r>
              <a:rPr sz="2400" i="1" spc="-5" dirty="0">
                <a:latin typeface="+mn-lt"/>
                <a:cs typeface="Calibri"/>
              </a:rPr>
              <a:t>di </a:t>
            </a:r>
            <a:r>
              <a:rPr sz="2400" i="1" spc="-10" dirty="0">
                <a:latin typeface="+mn-lt"/>
                <a:cs typeface="Calibri"/>
              </a:rPr>
              <a:t>riferimento </a:t>
            </a:r>
            <a:r>
              <a:rPr sz="2400" spc="-10" dirty="0">
                <a:latin typeface="+mn-lt"/>
                <a:cs typeface="Calibri"/>
              </a:rPr>
              <a:t>(2008/C </a:t>
            </a:r>
            <a:r>
              <a:rPr sz="2400" spc="-5" dirty="0">
                <a:latin typeface="+mn-lt"/>
                <a:cs typeface="Calibri"/>
              </a:rPr>
              <a:t>14/02) </a:t>
            </a:r>
            <a:r>
              <a:rPr sz="2400" dirty="0">
                <a:latin typeface="+mn-lt"/>
                <a:cs typeface="Calibri"/>
              </a:rPr>
              <a:t>e  </a:t>
            </a:r>
            <a:r>
              <a:rPr sz="2400" i="1" spc="-5" dirty="0">
                <a:latin typeface="+mn-lt"/>
                <a:cs typeface="Calibri"/>
              </a:rPr>
              <a:t>Comunicazione sulle garanzie </a:t>
            </a:r>
            <a:r>
              <a:rPr sz="2400" spc="-10" dirty="0">
                <a:latin typeface="+mn-lt"/>
                <a:cs typeface="Calibri"/>
              </a:rPr>
              <a:t>(2008/C</a:t>
            </a:r>
            <a:r>
              <a:rPr sz="2400" spc="-15" dirty="0">
                <a:latin typeface="+mn-lt"/>
                <a:cs typeface="Calibri"/>
              </a:rPr>
              <a:t> </a:t>
            </a:r>
            <a:r>
              <a:rPr sz="2400" spc="-5" dirty="0">
                <a:latin typeface="+mn-lt"/>
                <a:cs typeface="Calibri"/>
              </a:rPr>
              <a:t>155/02)</a:t>
            </a:r>
            <a:endParaRPr sz="2400">
              <a:latin typeface="+mn-lt"/>
              <a:cs typeface="Calibri"/>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28596" y="214290"/>
            <a:ext cx="8286808" cy="750847"/>
          </a:xfrm>
          <a:prstGeom prst="rect">
            <a:avLst/>
          </a:prstGeom>
        </p:spPr>
        <p:txBody>
          <a:bodyPr vert="horz" wrap="square" lIns="0" tIns="12065" rIns="0" bIns="0" rtlCol="0">
            <a:spAutoFit/>
          </a:bodyPr>
          <a:lstStyle/>
          <a:p>
            <a:pPr marR="5080" algn="just">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Effetti sugli scambi tra Stati membri e distorsione della concorrenza</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357158" y="1357298"/>
            <a:ext cx="8429684" cy="3333605"/>
          </a:xfrm>
          <a:prstGeom prst="rect">
            <a:avLst/>
          </a:prstGeom>
        </p:spPr>
        <p:txBody>
          <a:bodyPr vert="horz" wrap="square" lIns="0" tIns="70485" rIns="0" bIns="0" rtlCol="0">
            <a:spAutoFit/>
          </a:bodyPr>
          <a:lstStyle/>
          <a:p>
            <a:pPr marL="548640" indent="-536575" algn="just">
              <a:lnSpc>
                <a:spcPct val="100000"/>
              </a:lnSpc>
              <a:spcBef>
                <a:spcPts val="555"/>
              </a:spcBef>
              <a:spcAft>
                <a:spcPts val="600"/>
              </a:spcAft>
              <a:buClr>
                <a:srgbClr val="000066"/>
              </a:buClr>
              <a:buSzPct val="104166"/>
              <a:buFont typeface="Arial"/>
              <a:buChar char="●"/>
              <a:tabLst>
                <a:tab pos="548640" algn="l"/>
                <a:tab pos="549275" algn="l"/>
              </a:tabLst>
            </a:pPr>
            <a:r>
              <a:rPr sz="2400" spc="-5" dirty="0">
                <a:latin typeface="+mn-lt"/>
                <a:cs typeface="Calibri"/>
              </a:rPr>
              <a:t>Le due </a:t>
            </a:r>
            <a:r>
              <a:rPr sz="2400" spc="-10" dirty="0">
                <a:latin typeface="+mn-lt"/>
                <a:cs typeface="Calibri"/>
              </a:rPr>
              <a:t>condizioni </a:t>
            </a:r>
            <a:r>
              <a:rPr sz="2400" spc="-5" dirty="0">
                <a:latin typeface="+mn-lt"/>
                <a:cs typeface="Calibri"/>
              </a:rPr>
              <a:t>sono </a:t>
            </a:r>
            <a:r>
              <a:rPr sz="2400" spc="-15" dirty="0">
                <a:latin typeface="+mn-lt"/>
                <a:cs typeface="Calibri"/>
              </a:rPr>
              <a:t>strettamente</a:t>
            </a:r>
            <a:r>
              <a:rPr sz="2400" spc="-55" dirty="0">
                <a:latin typeface="+mn-lt"/>
                <a:cs typeface="Calibri"/>
              </a:rPr>
              <a:t> </a:t>
            </a:r>
            <a:r>
              <a:rPr sz="2400" spc="-20" dirty="0">
                <a:latin typeface="+mn-lt"/>
                <a:cs typeface="Calibri"/>
              </a:rPr>
              <a:t>collegate</a:t>
            </a:r>
            <a:endParaRPr sz="2400">
              <a:latin typeface="+mn-lt"/>
              <a:cs typeface="Calibri"/>
            </a:endParaRPr>
          </a:p>
          <a:p>
            <a:pPr marL="548640" marR="5080" indent="-536575" algn="just">
              <a:lnSpc>
                <a:spcPct val="100000"/>
              </a:lnSpc>
              <a:spcBef>
                <a:spcPts val="600"/>
              </a:spcBef>
              <a:spcAft>
                <a:spcPts val="600"/>
              </a:spcAft>
              <a:buClr>
                <a:srgbClr val="000066"/>
              </a:buClr>
              <a:buSzPct val="104166"/>
              <a:buFont typeface="Arial"/>
              <a:buChar char="●"/>
              <a:tabLst>
                <a:tab pos="548640" algn="l"/>
                <a:tab pos="549275" algn="l"/>
              </a:tabLst>
            </a:pPr>
            <a:r>
              <a:rPr sz="2400" dirty="0">
                <a:latin typeface="+mn-lt"/>
                <a:cs typeface="Calibri"/>
              </a:rPr>
              <a:t>Il </a:t>
            </a:r>
            <a:r>
              <a:rPr sz="2400">
                <a:latin typeface="+mn-lt"/>
                <a:cs typeface="Calibri"/>
              </a:rPr>
              <a:t>giudice </a:t>
            </a:r>
            <a:r>
              <a:rPr sz="2400" spc="-5" smtClean="0">
                <a:latin typeface="+mn-lt"/>
                <a:cs typeface="Calibri"/>
              </a:rPr>
              <a:t>dell’U</a:t>
            </a:r>
            <a:r>
              <a:rPr lang="it-IT" sz="2400" spc="-5" dirty="0" smtClean="0">
                <a:latin typeface="+mn-lt"/>
                <a:cs typeface="Calibri"/>
              </a:rPr>
              <a:t>E</a:t>
            </a:r>
            <a:r>
              <a:rPr sz="2400" spc="-5" smtClean="0">
                <a:latin typeface="+mn-lt"/>
                <a:cs typeface="Calibri"/>
              </a:rPr>
              <a:t> </a:t>
            </a:r>
            <a:r>
              <a:rPr sz="2400" spc="-5" dirty="0">
                <a:latin typeface="+mn-lt"/>
                <a:cs typeface="Calibri"/>
              </a:rPr>
              <a:t>ha </a:t>
            </a:r>
            <a:r>
              <a:rPr sz="2400" spc="-15" dirty="0">
                <a:latin typeface="+mn-lt"/>
                <a:cs typeface="Calibri"/>
              </a:rPr>
              <a:t>dato </a:t>
            </a:r>
            <a:r>
              <a:rPr sz="2400" spc="-10">
                <a:latin typeface="+mn-lt"/>
                <a:cs typeface="Calibri"/>
              </a:rPr>
              <a:t>un’interpretazione </a:t>
            </a:r>
            <a:r>
              <a:rPr sz="2400" spc="-10" smtClean="0">
                <a:latin typeface="+mn-lt"/>
                <a:cs typeface="Calibri"/>
              </a:rPr>
              <a:t>molto </a:t>
            </a:r>
            <a:r>
              <a:rPr sz="2400" dirty="0">
                <a:latin typeface="+mn-lt"/>
                <a:cs typeface="Calibri"/>
              </a:rPr>
              <a:t>ampia</a:t>
            </a:r>
            <a:r>
              <a:rPr sz="2400">
                <a:latin typeface="+mn-lt"/>
                <a:cs typeface="Calibri"/>
              </a:rPr>
              <a:t>: </a:t>
            </a:r>
            <a:r>
              <a:rPr lang="it-IT" sz="2400" dirty="0" smtClean="0">
                <a:latin typeface="+mn-lt"/>
                <a:cs typeface="Calibri"/>
              </a:rPr>
              <a:t>i</a:t>
            </a:r>
            <a:r>
              <a:rPr sz="2400" smtClean="0">
                <a:latin typeface="+mn-lt"/>
                <a:cs typeface="Calibri"/>
              </a:rPr>
              <a:t>n </a:t>
            </a:r>
            <a:r>
              <a:rPr sz="2400" dirty="0">
                <a:latin typeface="+mn-lt"/>
                <a:cs typeface="Calibri"/>
              </a:rPr>
              <a:t>linea </a:t>
            </a:r>
            <a:r>
              <a:rPr sz="2400" spc="-5" dirty="0">
                <a:latin typeface="+mn-lt"/>
                <a:cs typeface="Calibri"/>
              </a:rPr>
              <a:t>di </a:t>
            </a:r>
            <a:r>
              <a:rPr sz="2400" spc="-10" dirty="0">
                <a:latin typeface="+mn-lt"/>
                <a:cs typeface="Calibri"/>
              </a:rPr>
              <a:t>principio</a:t>
            </a:r>
            <a:r>
              <a:rPr sz="2400" spc="-10">
                <a:latin typeface="+mn-lt"/>
                <a:cs typeface="Calibri"/>
              </a:rPr>
              <a:t>, </a:t>
            </a:r>
            <a:r>
              <a:rPr lang="it-IT" sz="2400" spc="-10" dirty="0" smtClean="0">
                <a:latin typeface="+mn-lt"/>
                <a:cs typeface="Calibri"/>
              </a:rPr>
              <a:t>è </a:t>
            </a:r>
            <a:r>
              <a:rPr sz="2400" spc="-10" smtClean="0">
                <a:latin typeface="+mn-lt"/>
                <a:cs typeface="Calibri"/>
              </a:rPr>
              <a:t>sufficiente </a:t>
            </a:r>
            <a:r>
              <a:rPr sz="2400" dirty="0">
                <a:latin typeface="+mn-lt"/>
                <a:cs typeface="Calibri"/>
              </a:rPr>
              <a:t>che </a:t>
            </a:r>
            <a:r>
              <a:rPr sz="2400" spc="-5" dirty="0">
                <a:latin typeface="+mn-lt"/>
                <a:cs typeface="Calibri"/>
              </a:rPr>
              <a:t>un </a:t>
            </a:r>
            <a:r>
              <a:rPr sz="2400" spc="-20">
                <a:latin typeface="+mn-lt"/>
                <a:cs typeface="Calibri"/>
              </a:rPr>
              <a:t>prodotto </a:t>
            </a:r>
            <a:r>
              <a:rPr sz="2400" smtClean="0">
                <a:latin typeface="+mn-lt"/>
                <a:cs typeface="Calibri"/>
              </a:rPr>
              <a:t>o </a:t>
            </a:r>
            <a:r>
              <a:rPr sz="2400" dirty="0">
                <a:latin typeface="+mn-lt"/>
                <a:cs typeface="Calibri"/>
              </a:rPr>
              <a:t>servizio </a:t>
            </a:r>
            <a:r>
              <a:rPr sz="2400" spc="-5" dirty="0">
                <a:latin typeface="+mn-lt"/>
                <a:cs typeface="Calibri"/>
              </a:rPr>
              <a:t>sia </a:t>
            </a:r>
            <a:r>
              <a:rPr sz="2400" spc="-15" dirty="0">
                <a:latin typeface="+mn-lt"/>
                <a:cs typeface="Calibri"/>
              </a:rPr>
              <a:t>oggetto </a:t>
            </a:r>
            <a:r>
              <a:rPr sz="2400" spc="-5" dirty="0">
                <a:latin typeface="+mn-lt"/>
                <a:cs typeface="Calibri"/>
              </a:rPr>
              <a:t>di scambi </a:t>
            </a:r>
            <a:r>
              <a:rPr sz="2400" spc="-20" dirty="0">
                <a:latin typeface="+mn-lt"/>
                <a:cs typeface="Calibri"/>
              </a:rPr>
              <a:t>tra </a:t>
            </a:r>
            <a:r>
              <a:rPr sz="2400" spc="-15" dirty="0">
                <a:latin typeface="+mn-lt"/>
                <a:cs typeface="Calibri"/>
              </a:rPr>
              <a:t>Stati </a:t>
            </a:r>
            <a:r>
              <a:rPr sz="2400" spc="-5" dirty="0">
                <a:latin typeface="+mn-lt"/>
                <a:cs typeface="Calibri"/>
              </a:rPr>
              <a:t>membri, </a:t>
            </a:r>
            <a:r>
              <a:rPr sz="2400">
                <a:latin typeface="+mn-lt"/>
                <a:cs typeface="Calibri"/>
              </a:rPr>
              <a:t>in </a:t>
            </a:r>
            <a:r>
              <a:rPr sz="2400" spc="-5" smtClean="0">
                <a:latin typeface="+mn-lt"/>
                <a:cs typeface="Calibri"/>
              </a:rPr>
              <a:t>un </a:t>
            </a:r>
            <a:r>
              <a:rPr sz="2400" spc="-15">
                <a:latin typeface="+mn-lt"/>
                <a:cs typeface="Calibri"/>
              </a:rPr>
              <a:t>mercato</a:t>
            </a:r>
            <a:r>
              <a:rPr sz="2400" spc="-35">
                <a:latin typeface="+mn-lt"/>
                <a:cs typeface="Calibri"/>
              </a:rPr>
              <a:t> </a:t>
            </a:r>
            <a:r>
              <a:rPr sz="2400" u="heavy" spc="-10" smtClean="0">
                <a:uFill>
                  <a:solidFill>
                    <a:srgbClr val="000000"/>
                  </a:solidFill>
                </a:uFill>
                <a:latin typeface="+mn-lt"/>
                <a:cs typeface="Calibri"/>
              </a:rPr>
              <a:t>liberalizzato</a:t>
            </a:r>
            <a:endParaRPr sz="2400">
              <a:latin typeface="+mn-lt"/>
              <a:cs typeface="Calibri"/>
            </a:endParaRPr>
          </a:p>
          <a:p>
            <a:pPr marL="548640" marR="158750" indent="-536575" algn="just">
              <a:lnSpc>
                <a:spcPct val="100000"/>
              </a:lnSpc>
              <a:spcBef>
                <a:spcPts val="605"/>
              </a:spcBef>
              <a:spcAft>
                <a:spcPts val="600"/>
              </a:spcAft>
              <a:buClr>
                <a:srgbClr val="000066"/>
              </a:buClr>
              <a:buSzPct val="104166"/>
              <a:buFont typeface="Arial"/>
              <a:buChar char="●"/>
              <a:tabLst>
                <a:tab pos="548640" algn="l"/>
                <a:tab pos="549275" algn="l"/>
              </a:tabLst>
            </a:pPr>
            <a:r>
              <a:rPr sz="2400" spc="-5" dirty="0">
                <a:latin typeface="+mn-lt"/>
                <a:cs typeface="Calibri"/>
              </a:rPr>
              <a:t>Nessuna </a:t>
            </a:r>
            <a:r>
              <a:rPr sz="2400" spc="-15" dirty="0">
                <a:latin typeface="+mn-lt"/>
                <a:cs typeface="Calibri"/>
              </a:rPr>
              <a:t>distorsione </a:t>
            </a:r>
            <a:r>
              <a:rPr sz="2400" spc="-5" dirty="0">
                <a:latin typeface="+mn-lt"/>
                <a:cs typeface="Calibri"/>
              </a:rPr>
              <a:t>della </a:t>
            </a:r>
            <a:r>
              <a:rPr sz="2400" spc="-15" dirty="0">
                <a:latin typeface="+mn-lt"/>
                <a:cs typeface="Calibri"/>
              </a:rPr>
              <a:t>concorrenza </a:t>
            </a:r>
            <a:r>
              <a:rPr sz="2400" spc="-5" dirty="0">
                <a:latin typeface="+mn-lt"/>
                <a:cs typeface="Calibri"/>
              </a:rPr>
              <a:t>possibile per </a:t>
            </a:r>
            <a:r>
              <a:rPr sz="2400" dirty="0">
                <a:latin typeface="+mn-lt"/>
                <a:cs typeface="Calibri"/>
              </a:rPr>
              <a:t>i  servizi che </a:t>
            </a:r>
            <a:r>
              <a:rPr sz="2400" spc="-5" dirty="0">
                <a:latin typeface="+mn-lt"/>
                <a:cs typeface="Calibri"/>
              </a:rPr>
              <a:t>sono </a:t>
            </a:r>
            <a:r>
              <a:rPr sz="2400" spc="-15" dirty="0">
                <a:latin typeface="+mn-lt"/>
                <a:cs typeface="Calibri"/>
              </a:rPr>
              <a:t>oggetto </a:t>
            </a:r>
            <a:r>
              <a:rPr sz="2400" spc="-5" dirty="0">
                <a:latin typeface="+mn-lt"/>
                <a:cs typeface="Calibri"/>
              </a:rPr>
              <a:t>di un </a:t>
            </a:r>
            <a:r>
              <a:rPr sz="2400" u="heavy" spc="-5" dirty="0">
                <a:uFill>
                  <a:solidFill>
                    <a:srgbClr val="000000"/>
                  </a:solidFill>
                </a:uFill>
                <a:latin typeface="+mn-lt"/>
                <a:cs typeface="Calibri"/>
              </a:rPr>
              <a:t>monopolio </a:t>
            </a:r>
            <a:r>
              <a:rPr sz="2400" u="heavy" spc="-10" dirty="0">
                <a:uFill>
                  <a:solidFill>
                    <a:srgbClr val="000000"/>
                  </a:solidFill>
                </a:uFill>
                <a:latin typeface="+mn-lt"/>
                <a:cs typeface="Calibri"/>
              </a:rPr>
              <a:t>legale</a:t>
            </a:r>
            <a:r>
              <a:rPr sz="2400" spc="-10" dirty="0">
                <a:latin typeface="+mn-lt"/>
                <a:cs typeface="Calibri"/>
              </a:rPr>
              <a:t> </a:t>
            </a:r>
            <a:r>
              <a:rPr sz="2400" dirty="0">
                <a:latin typeface="+mn-lt"/>
                <a:cs typeface="Calibri"/>
              </a:rPr>
              <a:t>in linea  </a:t>
            </a:r>
            <a:r>
              <a:rPr sz="2400" spc="-10" dirty="0">
                <a:latin typeface="+mn-lt"/>
                <a:cs typeface="Calibri"/>
              </a:rPr>
              <a:t>con </a:t>
            </a:r>
            <a:r>
              <a:rPr sz="2400" dirty="0">
                <a:latin typeface="+mn-lt"/>
                <a:cs typeface="Calibri"/>
              </a:rPr>
              <a:t>il </a:t>
            </a:r>
            <a:r>
              <a:rPr sz="2400" spc="-15" dirty="0">
                <a:latin typeface="+mn-lt"/>
                <a:cs typeface="Calibri"/>
              </a:rPr>
              <a:t>Diritto </a:t>
            </a:r>
            <a:r>
              <a:rPr sz="2400" spc="-5" dirty="0">
                <a:latin typeface="+mn-lt"/>
                <a:cs typeface="Calibri"/>
              </a:rPr>
              <a:t>dell’UE (nel </a:t>
            </a:r>
            <a:r>
              <a:rPr sz="2400" spc="-10" dirty="0">
                <a:latin typeface="+mn-lt"/>
                <a:cs typeface="Calibri"/>
              </a:rPr>
              <a:t>rispetto </a:t>
            </a:r>
            <a:r>
              <a:rPr sz="2400" spc="-5" dirty="0">
                <a:latin typeface="+mn-lt"/>
                <a:cs typeface="Calibri"/>
              </a:rPr>
              <a:t>di </a:t>
            </a:r>
            <a:r>
              <a:rPr sz="2400" spc="-10" dirty="0">
                <a:latin typeface="+mn-lt"/>
                <a:cs typeface="Calibri"/>
              </a:rPr>
              <a:t>condizioni</a:t>
            </a:r>
            <a:r>
              <a:rPr sz="2400" spc="-105" dirty="0">
                <a:latin typeface="+mn-lt"/>
                <a:cs typeface="Calibri"/>
              </a:rPr>
              <a:t> </a:t>
            </a:r>
            <a:r>
              <a:rPr sz="2400" spc="-10" dirty="0">
                <a:latin typeface="+mn-lt"/>
                <a:cs typeface="Calibri"/>
              </a:rPr>
              <a:t>rigorose)</a:t>
            </a:r>
            <a:endParaRPr sz="2400">
              <a:latin typeface="+mn-lt"/>
              <a:cs typeface="Calibri"/>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71472" y="357166"/>
            <a:ext cx="8215370" cy="750847"/>
          </a:xfrm>
          <a:prstGeom prst="rect">
            <a:avLst/>
          </a:prstGeom>
        </p:spPr>
        <p:txBody>
          <a:bodyPr vert="horz" wrap="square" lIns="0" tIns="12065" rIns="0" bIns="0" rtlCol="0">
            <a:spAutoFit/>
          </a:bodyPr>
          <a:lstStyle/>
          <a:p>
            <a:pPr marR="5080" algn="just">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Nessuna distorsione della concorrenza - condizioni per monopolio legale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p:nvPr/>
        </p:nvSpPr>
        <p:spPr>
          <a:xfrm>
            <a:off x="6161278" y="4147692"/>
            <a:ext cx="302260" cy="0"/>
          </a:xfrm>
          <a:custGeom>
            <a:avLst/>
            <a:gdLst/>
            <a:ahLst/>
            <a:cxnLst/>
            <a:rect l="l" t="t" r="r" b="b"/>
            <a:pathLst>
              <a:path w="302260">
                <a:moveTo>
                  <a:pt x="0" y="0"/>
                </a:moveTo>
                <a:lnTo>
                  <a:pt x="301751" y="0"/>
                </a:lnTo>
              </a:path>
            </a:pathLst>
          </a:custGeom>
          <a:ln w="27431">
            <a:solidFill>
              <a:srgbClr val="FFFFFF"/>
            </a:solidFill>
          </a:ln>
        </p:spPr>
        <p:txBody>
          <a:bodyPr wrap="square" lIns="0" tIns="0" rIns="0" bIns="0" rtlCol="0"/>
          <a:lstStyle/>
          <a:p>
            <a:endParaRPr/>
          </a:p>
        </p:txBody>
      </p:sp>
      <p:sp>
        <p:nvSpPr>
          <p:cNvPr id="4" name="object 4"/>
          <p:cNvSpPr/>
          <p:nvPr/>
        </p:nvSpPr>
        <p:spPr>
          <a:xfrm>
            <a:off x="1740154" y="4452492"/>
            <a:ext cx="355600" cy="0"/>
          </a:xfrm>
          <a:custGeom>
            <a:avLst/>
            <a:gdLst/>
            <a:ahLst/>
            <a:cxnLst/>
            <a:rect l="l" t="t" r="r" b="b"/>
            <a:pathLst>
              <a:path w="355600">
                <a:moveTo>
                  <a:pt x="0" y="0"/>
                </a:moveTo>
                <a:lnTo>
                  <a:pt x="355092" y="0"/>
                </a:lnTo>
              </a:path>
            </a:pathLst>
          </a:custGeom>
          <a:ln w="27431">
            <a:solidFill>
              <a:srgbClr val="FFFFFF"/>
            </a:solidFill>
          </a:ln>
        </p:spPr>
        <p:txBody>
          <a:bodyPr wrap="square" lIns="0" tIns="0" rIns="0" bIns="0" rtlCol="0"/>
          <a:lstStyle/>
          <a:p>
            <a:endParaRPr/>
          </a:p>
        </p:txBody>
      </p:sp>
      <p:sp>
        <p:nvSpPr>
          <p:cNvPr id="5" name="object 5"/>
          <p:cNvSpPr txBox="1"/>
          <p:nvPr/>
        </p:nvSpPr>
        <p:spPr>
          <a:xfrm>
            <a:off x="142844" y="1214422"/>
            <a:ext cx="8858312" cy="4737194"/>
          </a:xfrm>
          <a:prstGeom prst="rect">
            <a:avLst/>
          </a:prstGeom>
        </p:spPr>
        <p:txBody>
          <a:bodyPr vert="horz" wrap="square" lIns="0" tIns="12700" rIns="0" bIns="0" rtlCol="0">
            <a:spAutoFit/>
          </a:bodyPr>
          <a:lstStyle/>
          <a:p>
            <a:pPr marL="548640" indent="-536575" algn="just">
              <a:lnSpc>
                <a:spcPct val="100000"/>
              </a:lnSpc>
              <a:spcBef>
                <a:spcPts val="100"/>
              </a:spcBef>
              <a:spcAft>
                <a:spcPts val="600"/>
              </a:spcAft>
              <a:buClr>
                <a:srgbClr val="000066"/>
              </a:buClr>
              <a:buSzPct val="104166"/>
              <a:buFont typeface="Arial"/>
              <a:buChar char="●"/>
              <a:tabLst>
                <a:tab pos="548640" algn="l"/>
                <a:tab pos="549275" algn="l"/>
              </a:tabLst>
            </a:pPr>
            <a:r>
              <a:rPr sz="2400" dirty="0">
                <a:latin typeface="Calibri"/>
                <a:cs typeface="Calibri"/>
              </a:rPr>
              <a:t>Nessuna </a:t>
            </a:r>
            <a:r>
              <a:rPr sz="2400" spc="-15" dirty="0">
                <a:latin typeface="Calibri"/>
                <a:cs typeface="Calibri"/>
              </a:rPr>
              <a:t>distorsione </a:t>
            </a:r>
            <a:r>
              <a:rPr sz="2400" spc="-5" dirty="0">
                <a:latin typeface="Calibri"/>
                <a:cs typeface="Calibri"/>
              </a:rPr>
              <a:t>della </a:t>
            </a:r>
            <a:r>
              <a:rPr sz="2400" spc="-15" dirty="0">
                <a:latin typeface="Calibri"/>
                <a:cs typeface="Calibri"/>
              </a:rPr>
              <a:t>concorrenza </a:t>
            </a:r>
            <a:r>
              <a:rPr sz="2400" spc="-5" dirty="0">
                <a:latin typeface="Calibri"/>
                <a:cs typeface="Calibri"/>
              </a:rPr>
              <a:t>(</a:t>
            </a:r>
            <a:r>
              <a:rPr sz="2400" spc="-5" dirty="0">
                <a:latin typeface="Arial"/>
                <a:cs typeface="Arial"/>
              </a:rPr>
              <a:t>§</a:t>
            </a:r>
            <a:r>
              <a:rPr sz="2400" spc="-5" dirty="0">
                <a:latin typeface="Calibri"/>
                <a:cs typeface="Calibri"/>
              </a:rPr>
              <a:t>188, </a:t>
            </a:r>
            <a:r>
              <a:rPr sz="2400" spc="-10" dirty="0">
                <a:latin typeface="Calibri"/>
                <a:cs typeface="Calibri"/>
              </a:rPr>
              <a:t>NOA)</a:t>
            </a:r>
            <a:r>
              <a:rPr sz="2400" spc="-50" dirty="0">
                <a:latin typeface="Calibri"/>
                <a:cs typeface="Calibri"/>
              </a:rPr>
              <a:t> </a:t>
            </a:r>
            <a:r>
              <a:rPr sz="2400" spc="-5" dirty="0">
                <a:latin typeface="Calibri"/>
                <a:cs typeface="Calibri"/>
              </a:rPr>
              <a:t>se:</a:t>
            </a:r>
            <a:endParaRPr sz="2400">
              <a:latin typeface="Calibri"/>
              <a:cs typeface="Calibri"/>
            </a:endParaRPr>
          </a:p>
          <a:p>
            <a:pPr marL="1018540" lvl="1" indent="-457200" algn="just">
              <a:lnSpc>
                <a:spcPts val="2840"/>
              </a:lnSpc>
              <a:spcBef>
                <a:spcPts val="1764"/>
              </a:spcBef>
              <a:spcAft>
                <a:spcPts val="600"/>
              </a:spcAft>
              <a:buSzPct val="120000"/>
              <a:buAutoNum type="alphaLcParenR"/>
              <a:tabLst>
                <a:tab pos="1017905" algn="l"/>
                <a:tab pos="1018540" algn="l"/>
              </a:tabLst>
            </a:pPr>
            <a:r>
              <a:rPr sz="2400" dirty="0">
                <a:latin typeface="Calibri"/>
                <a:cs typeface="Calibri"/>
              </a:rPr>
              <a:t>Un </a:t>
            </a:r>
            <a:r>
              <a:rPr sz="2400" spc="-10" dirty="0">
                <a:latin typeface="Calibri"/>
                <a:cs typeface="Calibri"/>
              </a:rPr>
              <a:t>servizio/prodotto </a:t>
            </a:r>
            <a:r>
              <a:rPr sz="2400" dirty="0">
                <a:latin typeface="Calibri"/>
                <a:cs typeface="Calibri"/>
              </a:rPr>
              <a:t>è </a:t>
            </a:r>
            <a:r>
              <a:rPr sz="2400" spc="-10" dirty="0">
                <a:latin typeface="Calibri"/>
                <a:cs typeface="Calibri"/>
              </a:rPr>
              <a:t>soggetto </a:t>
            </a:r>
            <a:r>
              <a:rPr sz="2400" dirty="0">
                <a:latin typeface="Calibri"/>
                <a:cs typeface="Calibri"/>
              </a:rPr>
              <a:t>a un </a:t>
            </a:r>
            <a:r>
              <a:rPr sz="2400" b="1" spc="-5" dirty="0">
                <a:latin typeface="Calibri"/>
                <a:cs typeface="Calibri"/>
              </a:rPr>
              <a:t>monopolio </a:t>
            </a:r>
            <a:r>
              <a:rPr sz="2400" b="1" spc="-10" dirty="0">
                <a:latin typeface="Calibri"/>
                <a:cs typeface="Calibri"/>
              </a:rPr>
              <a:t>legale</a:t>
            </a:r>
            <a:r>
              <a:rPr sz="2400" b="1" spc="-35" dirty="0">
                <a:latin typeface="Calibri"/>
                <a:cs typeface="Calibri"/>
              </a:rPr>
              <a:t> </a:t>
            </a:r>
            <a:r>
              <a:rPr sz="2400" spc="-10">
                <a:latin typeface="Calibri"/>
                <a:cs typeface="Calibri"/>
              </a:rPr>
              <a:t>(</a:t>
            </a:r>
            <a:r>
              <a:rPr sz="2400" spc="-10" smtClean="0">
                <a:latin typeface="Calibri"/>
                <a:cs typeface="Calibri"/>
              </a:rPr>
              <a:t>stabilito</a:t>
            </a:r>
            <a:r>
              <a:rPr lang="it-IT" sz="2400" spc="-10" dirty="0" smtClean="0">
                <a:latin typeface="Calibri"/>
                <a:cs typeface="Calibri"/>
              </a:rPr>
              <a:t> </a:t>
            </a:r>
            <a:r>
              <a:rPr sz="2400" smtClean="0">
                <a:latin typeface="Calibri"/>
                <a:cs typeface="Calibri"/>
              </a:rPr>
              <a:t>in </a:t>
            </a:r>
            <a:r>
              <a:rPr sz="2400" spc="-10" dirty="0">
                <a:latin typeface="Calibri"/>
                <a:cs typeface="Calibri"/>
              </a:rPr>
              <a:t>conformità </a:t>
            </a:r>
            <a:r>
              <a:rPr sz="2400" dirty="0">
                <a:latin typeface="Calibri"/>
                <a:cs typeface="Calibri"/>
              </a:rPr>
              <a:t>al </a:t>
            </a:r>
            <a:r>
              <a:rPr sz="2400" spc="-10">
                <a:latin typeface="Calibri"/>
                <a:cs typeface="Calibri"/>
              </a:rPr>
              <a:t>Diritto </a:t>
            </a:r>
            <a:r>
              <a:rPr sz="2400" spc="-5" smtClean="0">
                <a:latin typeface="Calibri"/>
                <a:cs typeface="Calibri"/>
              </a:rPr>
              <a:t>dell’U</a:t>
            </a:r>
            <a:r>
              <a:rPr lang="it-IT" sz="2400" spc="-5" dirty="0" smtClean="0">
                <a:latin typeface="Calibri"/>
                <a:cs typeface="Calibri"/>
              </a:rPr>
              <a:t>E</a:t>
            </a:r>
            <a:r>
              <a:rPr sz="2400" spc="-5" smtClean="0">
                <a:latin typeface="Calibri"/>
                <a:cs typeface="Calibri"/>
              </a:rPr>
              <a:t>, </a:t>
            </a:r>
            <a:r>
              <a:rPr sz="2400" spc="-10" dirty="0">
                <a:latin typeface="Calibri"/>
                <a:cs typeface="Calibri"/>
              </a:rPr>
              <a:t>nota </a:t>
            </a:r>
            <a:r>
              <a:rPr sz="2400" dirty="0">
                <a:latin typeface="Calibri"/>
                <a:cs typeface="Calibri"/>
              </a:rPr>
              <a:t>272</a:t>
            </a:r>
            <a:r>
              <a:rPr sz="2400" spc="-40" dirty="0">
                <a:latin typeface="Calibri"/>
                <a:cs typeface="Calibri"/>
              </a:rPr>
              <a:t> </a:t>
            </a:r>
            <a:r>
              <a:rPr sz="2400" spc="-5" dirty="0">
                <a:latin typeface="Calibri"/>
                <a:cs typeface="Calibri"/>
              </a:rPr>
              <a:t>NOA)</a:t>
            </a:r>
            <a:endParaRPr sz="2400">
              <a:latin typeface="Calibri"/>
              <a:cs typeface="Calibri"/>
            </a:endParaRPr>
          </a:p>
          <a:p>
            <a:pPr marL="1018540" lvl="1" indent="-457200" algn="just">
              <a:lnSpc>
                <a:spcPts val="2840"/>
              </a:lnSpc>
              <a:spcBef>
                <a:spcPts val="800"/>
              </a:spcBef>
              <a:spcAft>
                <a:spcPts val="600"/>
              </a:spcAft>
              <a:buSzPct val="120000"/>
              <a:buAutoNum type="alphaLcParenR" startAt="2"/>
              <a:tabLst>
                <a:tab pos="1017905" algn="l"/>
                <a:tab pos="1018540" algn="l"/>
              </a:tabLst>
            </a:pPr>
            <a:r>
              <a:rPr sz="2400" dirty="0">
                <a:latin typeface="Calibri"/>
                <a:cs typeface="Calibri"/>
              </a:rPr>
              <a:t>Il monopolio </a:t>
            </a:r>
            <a:r>
              <a:rPr sz="2400" spc="-10" dirty="0">
                <a:latin typeface="Calibri"/>
                <a:cs typeface="Calibri"/>
              </a:rPr>
              <a:t>legale </a:t>
            </a:r>
            <a:r>
              <a:rPr sz="2400" dirty="0">
                <a:latin typeface="Calibri"/>
                <a:cs typeface="Calibri"/>
              </a:rPr>
              <a:t>esclude la </a:t>
            </a:r>
            <a:r>
              <a:rPr sz="2400" spc="-10" dirty="0">
                <a:latin typeface="Calibri"/>
                <a:cs typeface="Calibri"/>
              </a:rPr>
              <a:t>concorrenza </a:t>
            </a:r>
            <a:r>
              <a:rPr sz="2400" b="1" dirty="0">
                <a:latin typeface="Calibri"/>
                <a:cs typeface="Calibri"/>
              </a:rPr>
              <a:t>sul </a:t>
            </a:r>
            <a:r>
              <a:rPr sz="2400" spc="-20" dirty="0">
                <a:latin typeface="Calibri"/>
                <a:cs typeface="Calibri"/>
              </a:rPr>
              <a:t>mercato</a:t>
            </a:r>
            <a:r>
              <a:rPr sz="2400" spc="-20">
                <a:latin typeface="Calibri"/>
                <a:cs typeface="Calibri"/>
              </a:rPr>
              <a:t>,</a:t>
            </a:r>
            <a:r>
              <a:rPr sz="2400" spc="-90">
                <a:latin typeface="Calibri"/>
                <a:cs typeface="Calibri"/>
              </a:rPr>
              <a:t> </a:t>
            </a:r>
            <a:r>
              <a:rPr sz="2400" smtClean="0">
                <a:latin typeface="Calibri"/>
                <a:cs typeface="Calibri"/>
              </a:rPr>
              <a:t>nonché</a:t>
            </a:r>
            <a:r>
              <a:rPr lang="it-IT" sz="2400" dirty="0" smtClean="0">
                <a:latin typeface="Calibri"/>
                <a:cs typeface="Calibri"/>
              </a:rPr>
              <a:t> </a:t>
            </a:r>
            <a:r>
              <a:rPr sz="2400" b="1" smtClean="0">
                <a:latin typeface="Calibri"/>
                <a:cs typeface="Calibri"/>
              </a:rPr>
              <a:t>per </a:t>
            </a:r>
            <a:r>
              <a:rPr sz="2400">
                <a:latin typeface="Calibri"/>
                <a:cs typeface="Calibri"/>
              </a:rPr>
              <a:t>il</a:t>
            </a:r>
            <a:r>
              <a:rPr sz="2400" spc="-15">
                <a:latin typeface="Calibri"/>
                <a:cs typeface="Calibri"/>
              </a:rPr>
              <a:t> </a:t>
            </a:r>
            <a:r>
              <a:rPr sz="2400" spc="-15" smtClean="0">
                <a:latin typeface="Calibri"/>
                <a:cs typeface="Calibri"/>
              </a:rPr>
              <a:t>mercato</a:t>
            </a:r>
            <a:r>
              <a:rPr lang="it-IT" sz="2400" spc="-15" dirty="0" smtClean="0">
                <a:latin typeface="Calibri"/>
                <a:cs typeface="Calibri"/>
              </a:rPr>
              <a:t> ossia la concorrenza per la posizione di prestatore esclusivo del servizio in questione </a:t>
            </a:r>
            <a:endParaRPr sz="2400">
              <a:latin typeface="Calibri"/>
              <a:cs typeface="Calibri"/>
            </a:endParaRPr>
          </a:p>
          <a:p>
            <a:pPr marL="1018540" lvl="1" indent="-457200" algn="just">
              <a:lnSpc>
                <a:spcPct val="100000"/>
              </a:lnSpc>
              <a:spcBef>
                <a:spcPts val="805"/>
              </a:spcBef>
              <a:spcAft>
                <a:spcPts val="600"/>
              </a:spcAft>
              <a:buSzPct val="120000"/>
              <a:buAutoNum type="alphaLcParenR" startAt="3"/>
              <a:tabLst>
                <a:tab pos="1017905" algn="l"/>
                <a:tab pos="1018540" algn="l"/>
              </a:tabLst>
            </a:pPr>
            <a:r>
              <a:rPr sz="2400" dirty="0">
                <a:latin typeface="Calibri"/>
                <a:cs typeface="Calibri"/>
              </a:rPr>
              <a:t>Il </a:t>
            </a:r>
            <a:r>
              <a:rPr sz="2400" spc="-5" dirty="0">
                <a:latin typeface="Calibri"/>
                <a:cs typeface="Calibri"/>
              </a:rPr>
              <a:t>servizio/prodotto non </a:t>
            </a:r>
            <a:r>
              <a:rPr sz="2400" dirty="0">
                <a:latin typeface="Calibri"/>
                <a:cs typeface="Calibri"/>
              </a:rPr>
              <a:t>è in </a:t>
            </a:r>
            <a:r>
              <a:rPr sz="2400" spc="-10" dirty="0">
                <a:latin typeface="Calibri"/>
                <a:cs typeface="Calibri"/>
              </a:rPr>
              <a:t>concorrenza </a:t>
            </a:r>
            <a:r>
              <a:rPr sz="2400" spc="-5" dirty="0">
                <a:latin typeface="Calibri"/>
                <a:cs typeface="Calibri"/>
              </a:rPr>
              <a:t>con altri</a:t>
            </a:r>
            <a:r>
              <a:rPr sz="2400" spc="-90" dirty="0">
                <a:latin typeface="Calibri"/>
                <a:cs typeface="Calibri"/>
              </a:rPr>
              <a:t> </a:t>
            </a:r>
            <a:r>
              <a:rPr sz="2400" spc="-10" dirty="0">
                <a:latin typeface="Calibri"/>
                <a:cs typeface="Calibri"/>
              </a:rPr>
              <a:t>prodotti/servizi</a:t>
            </a:r>
            <a:endParaRPr sz="2400">
              <a:latin typeface="Calibri"/>
              <a:cs typeface="Calibri"/>
            </a:endParaRPr>
          </a:p>
          <a:p>
            <a:pPr marL="1017905" marR="283210" lvl="1" indent="-457200" algn="just">
              <a:lnSpc>
                <a:spcPts val="2410"/>
              </a:lnSpc>
              <a:spcBef>
                <a:spcPts val="1190"/>
              </a:spcBef>
              <a:spcAft>
                <a:spcPts val="600"/>
              </a:spcAft>
              <a:buSzPct val="120000"/>
              <a:buAutoNum type="alphaLcParenR" startAt="3"/>
              <a:tabLst>
                <a:tab pos="1017905" algn="l"/>
                <a:tab pos="1018540" algn="l"/>
              </a:tabLst>
            </a:pPr>
            <a:r>
              <a:rPr sz="2400" spc="-5" dirty="0">
                <a:latin typeface="Calibri"/>
                <a:cs typeface="Calibri"/>
              </a:rPr>
              <a:t>Le </a:t>
            </a:r>
            <a:r>
              <a:rPr sz="2400" b="1" spc="-5" dirty="0">
                <a:latin typeface="Calibri"/>
                <a:cs typeface="Calibri"/>
              </a:rPr>
              <a:t>sovvenzioni </a:t>
            </a:r>
            <a:r>
              <a:rPr sz="2400" b="1" spc="-10" dirty="0">
                <a:latin typeface="Calibri"/>
                <a:cs typeface="Calibri"/>
              </a:rPr>
              <a:t>incrociate </a:t>
            </a:r>
            <a:r>
              <a:rPr sz="2400" spc="-5" dirty="0">
                <a:latin typeface="Calibri"/>
                <a:cs typeface="Calibri"/>
              </a:rPr>
              <a:t>sono escluse nel caso </a:t>
            </a:r>
            <a:r>
              <a:rPr sz="2400" dirty="0">
                <a:latin typeface="Calibri"/>
                <a:cs typeface="Calibri"/>
              </a:rPr>
              <a:t>che il </a:t>
            </a:r>
            <a:r>
              <a:rPr sz="2400" spc="-15">
                <a:latin typeface="Calibri"/>
                <a:cs typeface="Calibri"/>
              </a:rPr>
              <a:t>fornitore </a:t>
            </a:r>
            <a:r>
              <a:rPr sz="2400" spc="-15" smtClean="0">
                <a:latin typeface="Calibri"/>
                <a:cs typeface="Calibri"/>
              </a:rPr>
              <a:t>fosse </a:t>
            </a:r>
            <a:r>
              <a:rPr sz="2400" spc="-15" dirty="0">
                <a:latin typeface="Calibri"/>
                <a:cs typeface="Calibri"/>
              </a:rPr>
              <a:t>attivo </a:t>
            </a:r>
            <a:r>
              <a:rPr sz="2400" dirty="0">
                <a:latin typeface="Calibri"/>
                <a:cs typeface="Calibri"/>
              </a:rPr>
              <a:t>in </a:t>
            </a:r>
            <a:r>
              <a:rPr sz="2400" spc="-5" dirty="0">
                <a:latin typeface="Calibri"/>
                <a:cs typeface="Calibri"/>
              </a:rPr>
              <a:t>un </a:t>
            </a:r>
            <a:r>
              <a:rPr sz="2400" spc="-10" dirty="0">
                <a:latin typeface="Calibri"/>
                <a:cs typeface="Calibri"/>
              </a:rPr>
              <a:t>altro </a:t>
            </a:r>
            <a:r>
              <a:rPr sz="2400" spc="-15" dirty="0">
                <a:latin typeface="Calibri"/>
                <a:cs typeface="Calibri"/>
              </a:rPr>
              <a:t>mercato </a:t>
            </a:r>
            <a:r>
              <a:rPr sz="2400" spc="-5" dirty="0">
                <a:latin typeface="Calibri"/>
                <a:cs typeface="Calibri"/>
              </a:rPr>
              <a:t>aperto </a:t>
            </a:r>
            <a:r>
              <a:rPr sz="2400" spc="-5">
                <a:latin typeface="Calibri"/>
                <a:cs typeface="Calibri"/>
              </a:rPr>
              <a:t>alla</a:t>
            </a:r>
            <a:r>
              <a:rPr sz="2400" spc="60">
                <a:latin typeface="Calibri"/>
                <a:cs typeface="Calibri"/>
              </a:rPr>
              <a:t> </a:t>
            </a:r>
            <a:r>
              <a:rPr sz="2400" spc="-10" smtClean="0">
                <a:latin typeface="Calibri"/>
                <a:cs typeface="Calibri"/>
              </a:rPr>
              <a:t>concorrenza</a:t>
            </a:r>
            <a:r>
              <a:rPr lang="it-IT" sz="2400" spc="-10" dirty="0" smtClean="0">
                <a:latin typeface="Calibri"/>
                <a:cs typeface="Calibri"/>
              </a:rPr>
              <a:t> (</a:t>
            </a:r>
            <a:r>
              <a:rPr lang="it-IT" sz="2400" u="sng" spc="-10" dirty="0" smtClean="0">
                <a:latin typeface="Calibri"/>
                <a:cs typeface="Calibri"/>
              </a:rPr>
              <a:t>vedi di seguito</a:t>
            </a:r>
            <a:r>
              <a:rPr lang="it-IT" sz="2400" spc="-10" dirty="0" smtClean="0">
                <a:latin typeface="Calibri"/>
                <a:cs typeface="Calibri"/>
              </a:rPr>
              <a:t>)</a:t>
            </a:r>
            <a:endParaRPr sz="2400">
              <a:latin typeface="Calibri"/>
              <a:cs typeface="Calibri"/>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4282" y="357166"/>
            <a:ext cx="8572560" cy="381515"/>
          </a:xfrm>
          <a:prstGeom prst="rect">
            <a:avLst/>
          </a:prstGeom>
        </p:spPr>
        <p:txBody>
          <a:bodyPr vert="horz" wrap="square" lIns="0" tIns="12065" rIns="0" bIns="0" rtlCol="0">
            <a:spAutoFit/>
          </a:bodyPr>
          <a:lstStyle/>
          <a:p>
            <a:pPr marR="5080" algn="just">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Sovvenzioni incrociate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p:nvPr/>
        </p:nvSpPr>
        <p:spPr>
          <a:xfrm>
            <a:off x="6161278" y="4147692"/>
            <a:ext cx="302260" cy="0"/>
          </a:xfrm>
          <a:custGeom>
            <a:avLst/>
            <a:gdLst/>
            <a:ahLst/>
            <a:cxnLst/>
            <a:rect l="l" t="t" r="r" b="b"/>
            <a:pathLst>
              <a:path w="302260">
                <a:moveTo>
                  <a:pt x="0" y="0"/>
                </a:moveTo>
                <a:lnTo>
                  <a:pt x="301751" y="0"/>
                </a:lnTo>
              </a:path>
            </a:pathLst>
          </a:custGeom>
          <a:ln w="27431">
            <a:solidFill>
              <a:srgbClr val="FFFFFF"/>
            </a:solidFill>
          </a:ln>
        </p:spPr>
        <p:txBody>
          <a:bodyPr wrap="square" lIns="0" tIns="0" rIns="0" bIns="0" rtlCol="0"/>
          <a:lstStyle/>
          <a:p>
            <a:endParaRPr/>
          </a:p>
        </p:txBody>
      </p:sp>
      <p:sp>
        <p:nvSpPr>
          <p:cNvPr id="4" name="object 4"/>
          <p:cNvSpPr/>
          <p:nvPr/>
        </p:nvSpPr>
        <p:spPr>
          <a:xfrm>
            <a:off x="1740154" y="4452492"/>
            <a:ext cx="355600" cy="0"/>
          </a:xfrm>
          <a:custGeom>
            <a:avLst/>
            <a:gdLst/>
            <a:ahLst/>
            <a:cxnLst/>
            <a:rect l="l" t="t" r="r" b="b"/>
            <a:pathLst>
              <a:path w="355600">
                <a:moveTo>
                  <a:pt x="0" y="0"/>
                </a:moveTo>
                <a:lnTo>
                  <a:pt x="355092" y="0"/>
                </a:lnTo>
              </a:path>
            </a:pathLst>
          </a:custGeom>
          <a:ln w="27431">
            <a:solidFill>
              <a:srgbClr val="FFFFFF"/>
            </a:solidFill>
          </a:ln>
        </p:spPr>
        <p:txBody>
          <a:bodyPr wrap="square" lIns="0" tIns="0" rIns="0" bIns="0" rtlCol="0"/>
          <a:lstStyle/>
          <a:p>
            <a:endParaRPr/>
          </a:p>
        </p:txBody>
      </p:sp>
      <p:sp>
        <p:nvSpPr>
          <p:cNvPr id="5" name="object 5"/>
          <p:cNvSpPr txBox="1"/>
          <p:nvPr/>
        </p:nvSpPr>
        <p:spPr>
          <a:xfrm>
            <a:off x="214282" y="928670"/>
            <a:ext cx="8715436" cy="5460469"/>
          </a:xfrm>
          <a:prstGeom prst="rect">
            <a:avLst/>
          </a:prstGeom>
        </p:spPr>
        <p:txBody>
          <a:bodyPr vert="horz" wrap="square" lIns="0" tIns="12700" rIns="0" bIns="0" rtlCol="0">
            <a:spAutoFit/>
          </a:bodyPr>
          <a:lstStyle/>
          <a:p>
            <a:pPr marL="0" marR="283210" lvl="1" algn="just">
              <a:lnSpc>
                <a:spcPct val="150000"/>
              </a:lnSpc>
              <a:spcBef>
                <a:spcPts val="1190"/>
              </a:spcBef>
              <a:spcAft>
                <a:spcPts val="600"/>
              </a:spcAft>
              <a:buSzPct val="120000"/>
              <a:tabLst>
                <a:tab pos="1017905" algn="l"/>
                <a:tab pos="1018540" algn="l"/>
              </a:tabLst>
            </a:pPr>
            <a:r>
              <a:rPr sz="2400" spc="-5" smtClean="0">
                <a:latin typeface="Calibri"/>
                <a:cs typeface="Calibri"/>
              </a:rPr>
              <a:t>Le </a:t>
            </a:r>
            <a:r>
              <a:rPr sz="2400" b="1" spc="-5" dirty="0">
                <a:latin typeface="Calibri"/>
                <a:cs typeface="Calibri"/>
              </a:rPr>
              <a:t>sovvenzioni </a:t>
            </a:r>
            <a:r>
              <a:rPr sz="2400" b="1" spc="-10" dirty="0">
                <a:latin typeface="Calibri"/>
                <a:cs typeface="Calibri"/>
              </a:rPr>
              <a:t>incrociate </a:t>
            </a:r>
            <a:r>
              <a:rPr sz="2400" spc="-5" dirty="0">
                <a:latin typeface="Calibri"/>
                <a:cs typeface="Calibri"/>
              </a:rPr>
              <a:t>sono escluse nel caso </a:t>
            </a:r>
            <a:r>
              <a:rPr sz="2400" dirty="0">
                <a:latin typeface="Calibri"/>
                <a:cs typeface="Calibri"/>
              </a:rPr>
              <a:t>che il </a:t>
            </a:r>
            <a:r>
              <a:rPr sz="2400" spc="-15">
                <a:latin typeface="Calibri"/>
                <a:cs typeface="Calibri"/>
              </a:rPr>
              <a:t>fornitore </a:t>
            </a:r>
            <a:r>
              <a:rPr sz="2400" spc="-15" smtClean="0">
                <a:latin typeface="Calibri"/>
                <a:cs typeface="Calibri"/>
              </a:rPr>
              <a:t>fosse </a:t>
            </a:r>
            <a:r>
              <a:rPr sz="2400" spc="-15" dirty="0">
                <a:latin typeface="Calibri"/>
                <a:cs typeface="Calibri"/>
              </a:rPr>
              <a:t>attivo </a:t>
            </a:r>
            <a:r>
              <a:rPr sz="2400" dirty="0">
                <a:latin typeface="Calibri"/>
                <a:cs typeface="Calibri"/>
              </a:rPr>
              <a:t>in </a:t>
            </a:r>
            <a:r>
              <a:rPr sz="2400" spc="-5" dirty="0">
                <a:latin typeface="Calibri"/>
                <a:cs typeface="Calibri"/>
              </a:rPr>
              <a:t>un </a:t>
            </a:r>
            <a:r>
              <a:rPr sz="2400" spc="-10" dirty="0">
                <a:latin typeface="Calibri"/>
                <a:cs typeface="Calibri"/>
              </a:rPr>
              <a:t>altro </a:t>
            </a:r>
            <a:r>
              <a:rPr sz="2400" spc="-15" dirty="0">
                <a:latin typeface="Calibri"/>
                <a:cs typeface="Calibri"/>
              </a:rPr>
              <a:t>mercato </a:t>
            </a:r>
            <a:r>
              <a:rPr sz="2400" spc="-5" dirty="0">
                <a:latin typeface="Calibri"/>
                <a:cs typeface="Calibri"/>
              </a:rPr>
              <a:t>aperto </a:t>
            </a:r>
            <a:r>
              <a:rPr sz="2400" spc="-5">
                <a:latin typeface="Calibri"/>
                <a:cs typeface="Calibri"/>
              </a:rPr>
              <a:t>alla</a:t>
            </a:r>
            <a:r>
              <a:rPr sz="2400" spc="60">
                <a:latin typeface="Calibri"/>
                <a:cs typeface="Calibri"/>
              </a:rPr>
              <a:t> </a:t>
            </a:r>
            <a:r>
              <a:rPr sz="2400" spc="-10" smtClean="0">
                <a:latin typeface="Calibri"/>
                <a:cs typeface="Calibri"/>
              </a:rPr>
              <a:t>concorrenza</a:t>
            </a:r>
            <a:r>
              <a:rPr lang="it-IT" sz="2400" spc="-10" dirty="0" smtClean="0">
                <a:latin typeface="Calibri"/>
                <a:cs typeface="Calibri"/>
              </a:rPr>
              <a:t>: </a:t>
            </a:r>
          </a:p>
          <a:p>
            <a:pPr marL="0" marR="283210" lvl="1" algn="just">
              <a:lnSpc>
                <a:spcPct val="150000"/>
              </a:lnSpc>
              <a:spcBef>
                <a:spcPts val="1190"/>
              </a:spcBef>
              <a:spcAft>
                <a:spcPts val="600"/>
              </a:spcAft>
              <a:buSzPct val="120000"/>
              <a:buFont typeface="Wingdings" pitchFamily="2" charset="2"/>
              <a:buChar char="ü"/>
              <a:tabLst>
                <a:tab pos="1017905" algn="l"/>
                <a:tab pos="1018540" algn="l"/>
              </a:tabLst>
            </a:pPr>
            <a:r>
              <a:rPr lang="it-IT" sz="2400" dirty="0" smtClean="0">
                <a:latin typeface="Calibri"/>
                <a:cs typeface="Calibri"/>
              </a:rPr>
              <a:t> se il prestatore del servizio opera in un altro mercato (geografico o del prodotto) aperto alla concorrenza, si deve escludere che vi sia una sovvenzione </a:t>
            </a:r>
            <a:r>
              <a:rPr lang="it-IT" sz="2400" dirty="0" smtClean="0">
                <a:latin typeface="Calibri"/>
                <a:cs typeface="Calibri"/>
              </a:rPr>
              <a:t>trasversale</a:t>
            </a:r>
            <a:endParaRPr lang="it-IT" sz="2400" dirty="0" smtClean="0">
              <a:latin typeface="Calibri"/>
              <a:cs typeface="Calibri"/>
            </a:endParaRPr>
          </a:p>
          <a:p>
            <a:pPr marL="0" marR="283210" lvl="1" algn="just">
              <a:lnSpc>
                <a:spcPct val="150000"/>
              </a:lnSpc>
              <a:spcBef>
                <a:spcPts val="1190"/>
              </a:spcBef>
              <a:spcAft>
                <a:spcPts val="600"/>
              </a:spcAft>
              <a:buSzPct val="120000"/>
              <a:buFont typeface="Wingdings" pitchFamily="2" charset="2"/>
              <a:buChar char="ü"/>
              <a:tabLst>
                <a:tab pos="1017905" algn="l"/>
                <a:tab pos="1018540" algn="l"/>
              </a:tabLst>
            </a:pPr>
            <a:r>
              <a:rPr lang="it-IT" sz="2400" dirty="0" smtClean="0">
                <a:latin typeface="Calibri"/>
                <a:cs typeface="Calibri"/>
              </a:rPr>
              <a:t> ciò presuppone che si utilizzino conti separati, che i costi e i ricavi siano imputati correttamente e che i fondi pubblici stanziati per il servizio soggetto al monopolio legale non possano andare a vantaggio di altre attività</a:t>
            </a:r>
            <a:endParaRPr sz="2400">
              <a:latin typeface="Calibri"/>
              <a:cs typeface="Calibri"/>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57158" y="357166"/>
            <a:ext cx="8229600" cy="381515"/>
          </a:xfrm>
          <a:prstGeom prst="rect">
            <a:avLst/>
          </a:prstGeom>
        </p:spPr>
        <p:txBody>
          <a:bodyPr vert="horz" wrap="square" lIns="0" tIns="12065" rIns="0" bIns="0" rtlCol="0">
            <a:spAutoFit/>
          </a:bodyPr>
          <a:lstStyle/>
          <a:p>
            <a:pPr marR="508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Nessun effetto su scambi </a:t>
            </a:r>
            <a:r>
              <a:rPr lang="it-IT" altLang="it-IT" sz="2400" kern="1200" dirty="0" err="1" smtClean="0">
                <a:solidFill>
                  <a:schemeClr val="tx1"/>
                </a:solidFill>
                <a:latin typeface="Arial" panose="020B0604020202020204" pitchFamily="34" charset="0"/>
                <a:ea typeface="MS PGothic" panose="020B0600070205080204" pitchFamily="34" charset="-128"/>
                <a:cs typeface="+mn-cs"/>
              </a:rPr>
              <a:t>intra-UE</a:t>
            </a:r>
            <a:r>
              <a:rPr lang="it-IT" altLang="it-IT" sz="2400" kern="1200" dirty="0" smtClean="0">
                <a:solidFill>
                  <a:schemeClr val="tx1"/>
                </a:solidFill>
                <a:latin typeface="Arial" panose="020B0604020202020204" pitchFamily="34" charset="0"/>
                <a:ea typeface="MS PGothic" panose="020B0600070205080204" pitchFamily="34" charset="-128"/>
                <a:cs typeface="+mn-cs"/>
              </a:rPr>
              <a:t> servizi locali</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357158" y="1214422"/>
            <a:ext cx="8429684" cy="4221669"/>
          </a:xfrm>
          <a:prstGeom prst="rect">
            <a:avLst/>
          </a:prstGeom>
        </p:spPr>
        <p:txBody>
          <a:bodyPr vert="horz" wrap="square" lIns="0" tIns="12700" rIns="0" bIns="0" rtlCol="0">
            <a:spAutoFit/>
          </a:bodyPr>
          <a:lstStyle/>
          <a:p>
            <a:pPr marL="548640" marR="5080" indent="-536575" algn="just">
              <a:lnSpc>
                <a:spcPct val="100000"/>
              </a:lnSpc>
              <a:spcBef>
                <a:spcPts val="100"/>
              </a:spcBef>
              <a:buClr>
                <a:srgbClr val="000066"/>
              </a:buClr>
              <a:buSzPct val="104166"/>
              <a:buFont typeface="Arial"/>
              <a:buChar char="●"/>
              <a:tabLst>
                <a:tab pos="549275" algn="l"/>
              </a:tabLst>
            </a:pPr>
            <a:r>
              <a:rPr sz="2400" spc="-15" dirty="0">
                <a:latin typeface="+mn-lt"/>
                <a:cs typeface="Calibri"/>
              </a:rPr>
              <a:t>Conferma </a:t>
            </a:r>
            <a:r>
              <a:rPr sz="2400" spc="-5" dirty="0">
                <a:latin typeface="+mn-lt"/>
                <a:cs typeface="Calibri"/>
              </a:rPr>
              <a:t>della </a:t>
            </a:r>
            <a:r>
              <a:rPr sz="2400" spc="-10" dirty="0">
                <a:latin typeface="+mn-lt"/>
                <a:cs typeface="Calibri"/>
              </a:rPr>
              <a:t>prassi </a:t>
            </a:r>
            <a:r>
              <a:rPr sz="2400" spc="-5" dirty="0">
                <a:latin typeface="+mn-lt"/>
                <a:cs typeface="Calibri"/>
              </a:rPr>
              <a:t>decisionale della Commissione </a:t>
            </a:r>
            <a:r>
              <a:rPr sz="2400" dirty="0">
                <a:latin typeface="+mn-lt"/>
                <a:cs typeface="Calibri"/>
              </a:rPr>
              <a:t>che </a:t>
            </a:r>
            <a:r>
              <a:rPr sz="2400">
                <a:latin typeface="+mn-lt"/>
                <a:cs typeface="Calibri"/>
              </a:rPr>
              <a:t>i </a:t>
            </a:r>
            <a:r>
              <a:rPr sz="2400" spc="-10" smtClean="0">
                <a:latin typeface="+mn-lt"/>
                <a:cs typeface="Calibri"/>
              </a:rPr>
              <a:t>piccoli </a:t>
            </a:r>
            <a:r>
              <a:rPr sz="2400" dirty="0">
                <a:latin typeface="+mn-lt"/>
                <a:cs typeface="Calibri"/>
              </a:rPr>
              <a:t>servizi </a:t>
            </a:r>
            <a:r>
              <a:rPr sz="2400" spc="-10">
                <a:latin typeface="+mn-lt"/>
                <a:cs typeface="Calibri"/>
              </a:rPr>
              <a:t>locali </a:t>
            </a:r>
            <a:r>
              <a:rPr sz="2400" spc="-5" smtClean="0">
                <a:latin typeface="+mn-lt"/>
                <a:cs typeface="Calibri"/>
              </a:rPr>
              <a:t>non </a:t>
            </a:r>
            <a:r>
              <a:rPr sz="2400" spc="-5" dirty="0">
                <a:latin typeface="+mn-lt"/>
                <a:cs typeface="Calibri"/>
              </a:rPr>
              <a:t>incidono sugli scambi </a:t>
            </a:r>
            <a:r>
              <a:rPr sz="2400" spc="-20" dirty="0">
                <a:latin typeface="+mn-lt"/>
                <a:cs typeface="Calibri"/>
              </a:rPr>
              <a:t>tra </a:t>
            </a:r>
            <a:r>
              <a:rPr sz="2400" spc="-15" dirty="0">
                <a:latin typeface="+mn-lt"/>
                <a:cs typeface="Calibri"/>
              </a:rPr>
              <a:t>Stati  </a:t>
            </a:r>
            <a:r>
              <a:rPr sz="2400" spc="-5" dirty="0">
                <a:latin typeface="+mn-lt"/>
                <a:cs typeface="Calibri"/>
              </a:rPr>
              <a:t>membri,</a:t>
            </a:r>
            <a:r>
              <a:rPr sz="2400" spc="-35" dirty="0">
                <a:latin typeface="+mn-lt"/>
                <a:cs typeface="Calibri"/>
              </a:rPr>
              <a:t> </a:t>
            </a:r>
            <a:r>
              <a:rPr sz="2400" spc="-5" dirty="0">
                <a:latin typeface="+mn-lt"/>
                <a:cs typeface="Calibri"/>
              </a:rPr>
              <a:t>se:</a:t>
            </a:r>
            <a:endParaRPr sz="2400">
              <a:latin typeface="+mn-lt"/>
              <a:cs typeface="Calibri"/>
            </a:endParaRPr>
          </a:p>
          <a:p>
            <a:pPr marL="561340" algn="just">
              <a:lnSpc>
                <a:spcPts val="2640"/>
              </a:lnSpc>
              <a:spcBef>
                <a:spcPts val="229"/>
              </a:spcBef>
            </a:pPr>
            <a:r>
              <a:rPr sz="2400" dirty="0">
                <a:latin typeface="+mn-lt"/>
                <a:cs typeface="Calibri"/>
              </a:rPr>
              <a:t>₋ </a:t>
            </a:r>
            <a:r>
              <a:rPr sz="2400" b="1" dirty="0">
                <a:latin typeface="+mn-lt"/>
                <a:cs typeface="Calibri"/>
              </a:rPr>
              <a:t>poco </a:t>
            </a:r>
            <a:r>
              <a:rPr sz="2400" b="1" spc="-5" dirty="0">
                <a:latin typeface="+mn-lt"/>
                <a:cs typeface="Calibri"/>
              </a:rPr>
              <a:t>probabile </a:t>
            </a:r>
            <a:r>
              <a:rPr sz="2400" b="1" dirty="0">
                <a:latin typeface="+mn-lt"/>
                <a:cs typeface="Calibri"/>
              </a:rPr>
              <a:t>che </a:t>
            </a:r>
            <a:r>
              <a:rPr sz="2400" b="1" spc="-10" dirty="0">
                <a:latin typeface="+mn-lt"/>
                <a:cs typeface="Calibri"/>
              </a:rPr>
              <a:t>attirino </a:t>
            </a:r>
            <a:r>
              <a:rPr sz="2400" b="1" spc="-5" dirty="0">
                <a:latin typeface="+mn-lt"/>
                <a:cs typeface="Calibri"/>
              </a:rPr>
              <a:t>clienti </a:t>
            </a:r>
            <a:r>
              <a:rPr sz="2400" b="1" dirty="0">
                <a:latin typeface="+mn-lt"/>
                <a:cs typeface="Calibri"/>
              </a:rPr>
              <a:t>da </a:t>
            </a:r>
            <a:r>
              <a:rPr sz="2400" b="1" spc="-5" dirty="0">
                <a:latin typeface="+mn-lt"/>
                <a:cs typeface="Calibri"/>
              </a:rPr>
              <a:t>altri </a:t>
            </a:r>
            <a:r>
              <a:rPr sz="2400" b="1" spc="-10" dirty="0">
                <a:latin typeface="+mn-lt"/>
                <a:cs typeface="Calibri"/>
              </a:rPr>
              <a:t>Stati </a:t>
            </a:r>
            <a:r>
              <a:rPr sz="2400" b="1" spc="-5" dirty="0">
                <a:latin typeface="+mn-lt"/>
                <a:cs typeface="Calibri"/>
              </a:rPr>
              <a:t>membri</a:t>
            </a:r>
            <a:r>
              <a:rPr sz="2400" b="1" spc="120" dirty="0">
                <a:latin typeface="+mn-lt"/>
                <a:cs typeface="Calibri"/>
              </a:rPr>
              <a:t> </a:t>
            </a:r>
            <a:r>
              <a:rPr sz="2400" b="1" dirty="0">
                <a:latin typeface="+mn-lt"/>
                <a:cs typeface="Calibri"/>
              </a:rPr>
              <a:t>e</a:t>
            </a:r>
            <a:endParaRPr sz="2400">
              <a:latin typeface="+mn-lt"/>
              <a:cs typeface="Calibri"/>
            </a:endParaRPr>
          </a:p>
          <a:p>
            <a:pPr marL="561340" algn="just">
              <a:lnSpc>
                <a:spcPts val="2600"/>
              </a:lnSpc>
            </a:pPr>
            <a:r>
              <a:rPr sz="2400">
                <a:latin typeface="+mn-lt"/>
                <a:cs typeface="Calibri"/>
              </a:rPr>
              <a:t>₋ </a:t>
            </a:r>
            <a:r>
              <a:rPr sz="2400" smtClean="0">
                <a:latin typeface="+mn-lt"/>
                <a:cs typeface="Calibri"/>
              </a:rPr>
              <a:t>è </a:t>
            </a:r>
            <a:r>
              <a:rPr sz="2400" spc="-10" dirty="0">
                <a:latin typeface="+mn-lt"/>
                <a:cs typeface="Calibri"/>
              </a:rPr>
              <a:t>prevedibile </a:t>
            </a:r>
            <a:r>
              <a:rPr sz="2400" dirty="0">
                <a:latin typeface="+mn-lt"/>
                <a:cs typeface="Calibri"/>
              </a:rPr>
              <a:t>che abbiano </a:t>
            </a:r>
            <a:r>
              <a:rPr sz="2400" spc="-5" dirty="0">
                <a:latin typeface="+mn-lt"/>
                <a:cs typeface="Calibri"/>
              </a:rPr>
              <a:t>un’incidenza più </a:t>
            </a:r>
            <a:r>
              <a:rPr sz="2400" dirty="0">
                <a:latin typeface="+mn-lt"/>
                <a:cs typeface="Calibri"/>
              </a:rPr>
              <a:t>che </a:t>
            </a:r>
            <a:r>
              <a:rPr sz="2400" b="1" spc="-10">
                <a:latin typeface="+mn-lt"/>
                <a:cs typeface="Calibri"/>
              </a:rPr>
              <a:t>marginale</a:t>
            </a:r>
            <a:r>
              <a:rPr sz="2400" b="1" spc="-305">
                <a:latin typeface="+mn-lt"/>
                <a:cs typeface="Calibri"/>
              </a:rPr>
              <a:t> </a:t>
            </a:r>
            <a:r>
              <a:rPr sz="2400" b="1" smtClean="0">
                <a:latin typeface="+mn-lt"/>
                <a:cs typeface="Calibri"/>
              </a:rPr>
              <a:t>su</a:t>
            </a:r>
            <a:r>
              <a:rPr lang="it-IT" sz="2400" b="1" dirty="0" smtClean="0">
                <a:latin typeface="+mn-lt"/>
                <a:cs typeface="Calibri"/>
              </a:rPr>
              <a:t> </a:t>
            </a:r>
            <a:r>
              <a:rPr sz="2400" b="1" smtClean="0">
                <a:latin typeface="+mn-lt"/>
                <a:cs typeface="Calibri"/>
              </a:rPr>
              <a:t>decisioni </a:t>
            </a:r>
            <a:r>
              <a:rPr sz="2400" b="1" dirty="0">
                <a:latin typeface="+mn-lt"/>
                <a:cs typeface="Calibri"/>
              </a:rPr>
              <a:t>di </a:t>
            </a:r>
            <a:r>
              <a:rPr sz="2400" b="1" spc="-10" dirty="0">
                <a:latin typeface="+mn-lt"/>
                <a:cs typeface="Calibri"/>
              </a:rPr>
              <a:t>investimenti </a:t>
            </a:r>
            <a:r>
              <a:rPr sz="2400" dirty="0">
                <a:latin typeface="+mn-lt"/>
                <a:cs typeface="Calibri"/>
              </a:rPr>
              <a:t>o </a:t>
            </a:r>
            <a:r>
              <a:rPr sz="2400" spc="-5" dirty="0">
                <a:latin typeface="+mn-lt"/>
                <a:cs typeface="Calibri"/>
              </a:rPr>
              <a:t>di </a:t>
            </a:r>
            <a:r>
              <a:rPr sz="2400" spc="-10" dirty="0">
                <a:latin typeface="+mn-lt"/>
                <a:cs typeface="Calibri"/>
              </a:rPr>
              <a:t>stabilimenti</a:t>
            </a:r>
            <a:r>
              <a:rPr sz="2400" spc="-85" dirty="0">
                <a:latin typeface="+mn-lt"/>
                <a:cs typeface="Calibri"/>
              </a:rPr>
              <a:t> </a:t>
            </a:r>
            <a:r>
              <a:rPr sz="2400" spc="-10" dirty="0">
                <a:latin typeface="+mn-lt"/>
                <a:cs typeface="Calibri"/>
              </a:rPr>
              <a:t>transfrontalieri</a:t>
            </a:r>
            <a:endParaRPr sz="2400">
              <a:latin typeface="+mn-lt"/>
              <a:cs typeface="Calibri"/>
            </a:endParaRPr>
          </a:p>
          <a:p>
            <a:pPr algn="just">
              <a:lnSpc>
                <a:spcPct val="100000"/>
              </a:lnSpc>
              <a:spcBef>
                <a:spcPts val="40"/>
              </a:spcBef>
            </a:pPr>
            <a:endParaRPr sz="2400">
              <a:latin typeface="+mn-lt"/>
              <a:cs typeface="Calibri"/>
            </a:endParaRPr>
          </a:p>
          <a:p>
            <a:pPr marL="548640" indent="-536575" algn="just">
              <a:lnSpc>
                <a:spcPts val="2695"/>
              </a:lnSpc>
              <a:buClr>
                <a:srgbClr val="000066"/>
              </a:buClr>
              <a:buSzPct val="104166"/>
              <a:buFont typeface="Arial"/>
              <a:buChar char="●"/>
              <a:tabLst>
                <a:tab pos="548640" algn="l"/>
                <a:tab pos="549275" algn="l"/>
              </a:tabLst>
            </a:pPr>
            <a:r>
              <a:rPr sz="2400" spc="-5" dirty="0">
                <a:latin typeface="+mn-lt"/>
                <a:cs typeface="Calibri"/>
              </a:rPr>
              <a:t>Indicazioni più </a:t>
            </a:r>
            <a:r>
              <a:rPr sz="2400" spc="-15" dirty="0">
                <a:latin typeface="+mn-lt"/>
                <a:cs typeface="Calibri"/>
              </a:rPr>
              <a:t>dettagliate </a:t>
            </a:r>
            <a:r>
              <a:rPr sz="2400" spc="-5" dirty="0">
                <a:latin typeface="+mn-lt"/>
                <a:cs typeface="Calibri"/>
              </a:rPr>
              <a:t>per </a:t>
            </a:r>
            <a:r>
              <a:rPr sz="2400" spc="-10" dirty="0">
                <a:latin typeface="+mn-lt"/>
                <a:cs typeface="Calibri"/>
              </a:rPr>
              <a:t>numerosi</a:t>
            </a:r>
            <a:r>
              <a:rPr sz="2400" spc="-75" dirty="0">
                <a:latin typeface="+mn-lt"/>
                <a:cs typeface="Calibri"/>
              </a:rPr>
              <a:t> </a:t>
            </a:r>
            <a:r>
              <a:rPr sz="2400" spc="-15" dirty="0">
                <a:latin typeface="+mn-lt"/>
                <a:cs typeface="Calibri"/>
              </a:rPr>
              <a:t>settori:</a:t>
            </a:r>
            <a:endParaRPr sz="2400">
              <a:latin typeface="+mn-lt"/>
              <a:cs typeface="Calibri"/>
            </a:endParaRPr>
          </a:p>
          <a:p>
            <a:pPr marL="561340" algn="just">
              <a:lnSpc>
                <a:spcPts val="2655"/>
              </a:lnSpc>
            </a:pPr>
            <a:r>
              <a:rPr sz="2400" dirty="0">
                <a:latin typeface="+mn-lt"/>
                <a:cs typeface="Calibri"/>
              </a:rPr>
              <a:t>₋ </a:t>
            </a:r>
            <a:r>
              <a:rPr sz="2400" spc="-5" dirty="0">
                <a:latin typeface="+mn-lt"/>
                <a:cs typeface="Calibri"/>
              </a:rPr>
              <a:t>Impianti sportivi </a:t>
            </a:r>
            <a:r>
              <a:rPr sz="2400" dirty="0">
                <a:latin typeface="+mn-lt"/>
                <a:cs typeface="Calibri"/>
              </a:rPr>
              <a:t>e </a:t>
            </a:r>
            <a:r>
              <a:rPr sz="2400" spc="-10" dirty="0">
                <a:latin typeface="+mn-lt"/>
                <a:cs typeface="Calibri"/>
              </a:rPr>
              <a:t>ricreativi, </a:t>
            </a:r>
            <a:r>
              <a:rPr sz="2400" spc="-5" dirty="0">
                <a:latin typeface="+mn-lt"/>
                <a:cs typeface="Calibri"/>
              </a:rPr>
              <a:t>ospedali, piccoli </a:t>
            </a:r>
            <a:r>
              <a:rPr sz="2400" spc="-10" dirty="0">
                <a:latin typeface="+mn-lt"/>
                <a:cs typeface="Calibri"/>
              </a:rPr>
              <a:t>aeroporti, </a:t>
            </a:r>
            <a:r>
              <a:rPr sz="2400" spc="-5">
                <a:latin typeface="+mn-lt"/>
                <a:cs typeface="Calibri"/>
              </a:rPr>
              <a:t>porti</a:t>
            </a:r>
            <a:r>
              <a:rPr sz="2400" spc="-229">
                <a:latin typeface="+mn-lt"/>
                <a:cs typeface="Calibri"/>
              </a:rPr>
              <a:t> </a:t>
            </a:r>
            <a:r>
              <a:rPr sz="2400" spc="-5" smtClean="0">
                <a:latin typeface="+mn-lt"/>
                <a:cs typeface="Calibri"/>
              </a:rPr>
              <a:t>di</a:t>
            </a:r>
            <a:r>
              <a:rPr lang="it-IT" sz="2400" spc="-5" dirty="0" smtClean="0">
                <a:latin typeface="+mn-lt"/>
                <a:cs typeface="Calibri"/>
              </a:rPr>
              <a:t> </a:t>
            </a:r>
            <a:r>
              <a:rPr sz="2400" spc="-5" smtClean="0">
                <a:latin typeface="+mn-lt"/>
                <a:cs typeface="Calibri"/>
              </a:rPr>
              <a:t>dimensioni </a:t>
            </a:r>
            <a:r>
              <a:rPr sz="2400" spc="-10" dirty="0">
                <a:latin typeface="+mn-lt"/>
                <a:cs typeface="Calibri"/>
              </a:rPr>
              <a:t>ridotte,</a:t>
            </a:r>
            <a:r>
              <a:rPr sz="2400" spc="-25" dirty="0">
                <a:latin typeface="+mn-lt"/>
                <a:cs typeface="Calibri"/>
              </a:rPr>
              <a:t> </a:t>
            </a:r>
            <a:r>
              <a:rPr sz="2400" dirty="0">
                <a:latin typeface="+mn-lt"/>
                <a:cs typeface="Calibri"/>
              </a:rPr>
              <a:t>ecc.</a:t>
            </a:r>
            <a:endParaRPr sz="2400">
              <a:latin typeface="+mn-lt"/>
              <a:cs typeface="Calibri"/>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71472" y="357166"/>
            <a:ext cx="8143932"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Comunicazione NOA, Capitolo 7 - Infrastrutture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428596" y="1357298"/>
            <a:ext cx="8429684" cy="3046730"/>
          </a:xfrm>
          <a:prstGeom prst="rect">
            <a:avLst/>
          </a:prstGeom>
        </p:spPr>
        <p:txBody>
          <a:bodyPr vert="horz" wrap="square" lIns="0" tIns="12700" rIns="0" bIns="0" rtlCol="0">
            <a:spAutoFit/>
          </a:bodyPr>
          <a:lstStyle/>
          <a:p>
            <a:pPr marL="548640" marR="131445" indent="-536575" algn="just">
              <a:lnSpc>
                <a:spcPct val="100000"/>
              </a:lnSpc>
              <a:spcBef>
                <a:spcPts val="100"/>
              </a:spcBef>
              <a:buClr>
                <a:srgbClr val="000066"/>
              </a:buClr>
              <a:buSzPct val="104166"/>
              <a:buFont typeface="Arial"/>
              <a:buChar char="●"/>
              <a:tabLst>
                <a:tab pos="549275" algn="l"/>
              </a:tabLst>
            </a:pPr>
            <a:r>
              <a:rPr sz="2400" spc="-5" dirty="0">
                <a:latin typeface="+mn-lt"/>
                <a:cs typeface="Calibri"/>
              </a:rPr>
              <a:t>Necessità di chiarimenti specifici; </a:t>
            </a:r>
            <a:r>
              <a:rPr sz="2400" spc="-10" dirty="0">
                <a:latin typeface="+mn-lt"/>
                <a:cs typeface="Calibri"/>
              </a:rPr>
              <a:t>richiesta </a:t>
            </a:r>
            <a:r>
              <a:rPr sz="2400" spc="-5" dirty="0">
                <a:latin typeface="+mn-lt"/>
                <a:cs typeface="Calibri"/>
              </a:rPr>
              <a:t>esplicita</a:t>
            </a:r>
            <a:r>
              <a:rPr sz="2400" spc="-155" dirty="0">
                <a:latin typeface="+mn-lt"/>
                <a:cs typeface="Calibri"/>
              </a:rPr>
              <a:t> </a:t>
            </a:r>
            <a:r>
              <a:rPr sz="2400" spc="-5" dirty="0">
                <a:latin typeface="+mn-lt"/>
                <a:cs typeface="Calibri"/>
              </a:rPr>
              <a:t>degli  </a:t>
            </a:r>
            <a:r>
              <a:rPr sz="2400" spc="-15" dirty="0">
                <a:latin typeface="+mn-lt"/>
                <a:cs typeface="Calibri"/>
              </a:rPr>
              <a:t>Stati </a:t>
            </a:r>
            <a:r>
              <a:rPr sz="2400" spc="-5" dirty="0">
                <a:latin typeface="+mn-lt"/>
                <a:cs typeface="Calibri"/>
              </a:rPr>
              <a:t>membri </a:t>
            </a:r>
            <a:r>
              <a:rPr sz="2400" dirty="0">
                <a:latin typeface="+mn-lt"/>
                <a:cs typeface="Calibri"/>
              </a:rPr>
              <a:t>e </a:t>
            </a:r>
            <a:r>
              <a:rPr sz="2400" spc="-5" dirty="0">
                <a:latin typeface="+mn-lt"/>
                <a:cs typeface="Calibri"/>
              </a:rPr>
              <a:t>di </a:t>
            </a:r>
            <a:r>
              <a:rPr sz="2400" dirty="0">
                <a:latin typeface="+mn-lt"/>
                <a:cs typeface="Calibri"/>
              </a:rPr>
              <a:t>molti </a:t>
            </a:r>
            <a:r>
              <a:rPr sz="2400" spc="-10" dirty="0">
                <a:latin typeface="+mn-lt"/>
                <a:cs typeface="Calibri"/>
              </a:rPr>
              <a:t>soggetti</a:t>
            </a:r>
            <a:r>
              <a:rPr sz="2400" spc="-120" dirty="0">
                <a:latin typeface="+mn-lt"/>
                <a:cs typeface="Calibri"/>
              </a:rPr>
              <a:t> </a:t>
            </a:r>
            <a:r>
              <a:rPr sz="2400" spc="-10" dirty="0">
                <a:latin typeface="+mn-lt"/>
                <a:cs typeface="Calibri"/>
              </a:rPr>
              <a:t>interessati</a:t>
            </a:r>
            <a:endParaRPr sz="2400">
              <a:latin typeface="+mn-lt"/>
              <a:cs typeface="Calibri"/>
            </a:endParaRPr>
          </a:p>
          <a:p>
            <a:pPr marL="548640" indent="-536575" algn="just">
              <a:lnSpc>
                <a:spcPct val="100000"/>
              </a:lnSpc>
              <a:spcBef>
                <a:spcPts val="1200"/>
              </a:spcBef>
              <a:buClr>
                <a:srgbClr val="000066"/>
              </a:buClr>
              <a:buSzPct val="104166"/>
              <a:buFont typeface="Arial"/>
              <a:buChar char="●"/>
              <a:tabLst>
                <a:tab pos="549275" algn="l"/>
              </a:tabLst>
            </a:pPr>
            <a:r>
              <a:rPr sz="2400" spc="-10" dirty="0">
                <a:latin typeface="+mn-lt"/>
                <a:cs typeface="Calibri"/>
              </a:rPr>
              <a:t>Grande rilevanza </a:t>
            </a:r>
            <a:r>
              <a:rPr sz="2400" spc="-15">
                <a:latin typeface="+mn-lt"/>
                <a:cs typeface="Calibri"/>
              </a:rPr>
              <a:t>pratica </a:t>
            </a:r>
            <a:r>
              <a:rPr sz="2400" smtClean="0">
                <a:latin typeface="+mn-lt"/>
                <a:cs typeface="Calibri"/>
              </a:rPr>
              <a:t>(</a:t>
            </a:r>
            <a:r>
              <a:rPr lang="it-IT" sz="2400" dirty="0" smtClean="0">
                <a:latin typeface="+mn-lt"/>
                <a:cs typeface="Calibri"/>
              </a:rPr>
              <a:t>ad </a:t>
            </a:r>
            <a:r>
              <a:rPr lang="it-IT" sz="2400" dirty="0" err="1" smtClean="0">
                <a:latin typeface="+mn-lt"/>
                <a:cs typeface="Calibri"/>
              </a:rPr>
              <a:t>es</a:t>
            </a:r>
            <a:r>
              <a:rPr sz="2400" smtClean="0">
                <a:latin typeface="+mn-lt"/>
                <a:cs typeface="Calibri"/>
              </a:rPr>
              <a:t>. </a:t>
            </a:r>
            <a:r>
              <a:rPr sz="2400" spc="-5" dirty="0">
                <a:latin typeface="+mn-lt"/>
                <a:cs typeface="Calibri"/>
              </a:rPr>
              <a:t>nei </a:t>
            </a:r>
            <a:r>
              <a:rPr sz="2400" spc="-15" dirty="0">
                <a:latin typeface="+mn-lt"/>
                <a:cs typeface="Calibri"/>
              </a:rPr>
              <a:t>fondi</a:t>
            </a:r>
            <a:r>
              <a:rPr sz="2400" spc="-75" dirty="0">
                <a:latin typeface="+mn-lt"/>
                <a:cs typeface="Calibri"/>
              </a:rPr>
              <a:t> </a:t>
            </a:r>
            <a:r>
              <a:rPr sz="2400" spc="-10" dirty="0">
                <a:latin typeface="+mn-lt"/>
                <a:cs typeface="Calibri"/>
              </a:rPr>
              <a:t>strutturali)</a:t>
            </a:r>
            <a:endParaRPr sz="2400">
              <a:latin typeface="+mn-lt"/>
              <a:cs typeface="Calibri"/>
            </a:endParaRPr>
          </a:p>
          <a:p>
            <a:pPr marL="548640" marR="5080" indent="-536575" algn="just">
              <a:lnSpc>
                <a:spcPct val="100000"/>
              </a:lnSpc>
              <a:spcBef>
                <a:spcPts val="1200"/>
              </a:spcBef>
              <a:buClr>
                <a:srgbClr val="000066"/>
              </a:buClr>
              <a:buSzPct val="104166"/>
              <a:buFont typeface="Arial"/>
              <a:buChar char="●"/>
              <a:tabLst>
                <a:tab pos="549275" algn="l"/>
              </a:tabLst>
            </a:pPr>
            <a:r>
              <a:rPr sz="2400" spc="-15" dirty="0">
                <a:latin typeface="+mn-lt"/>
                <a:cs typeface="Calibri"/>
              </a:rPr>
              <a:t>Evoluzione: </a:t>
            </a:r>
            <a:r>
              <a:rPr sz="2400" spc="-5" dirty="0">
                <a:latin typeface="+mn-lt"/>
                <a:cs typeface="Calibri"/>
              </a:rPr>
              <a:t>da </a:t>
            </a:r>
            <a:r>
              <a:rPr sz="2400" spc="-10" dirty="0">
                <a:latin typeface="+mn-lt"/>
                <a:cs typeface="Calibri"/>
              </a:rPr>
              <a:t>«misure generali </a:t>
            </a:r>
            <a:r>
              <a:rPr sz="2400" spc="-5" dirty="0">
                <a:latin typeface="+mn-lt"/>
                <a:cs typeface="Calibri"/>
              </a:rPr>
              <a:t>di </a:t>
            </a:r>
            <a:r>
              <a:rPr sz="2400" spc="-10" dirty="0">
                <a:latin typeface="+mn-lt"/>
                <a:cs typeface="Calibri"/>
              </a:rPr>
              <a:t>intervento pubblico» </a:t>
            </a:r>
            <a:r>
              <a:rPr sz="2400" dirty="0">
                <a:latin typeface="+mn-lt"/>
                <a:cs typeface="Calibri"/>
              </a:rPr>
              <a:t>a  </a:t>
            </a:r>
            <a:r>
              <a:rPr sz="2400" spc="-10" dirty="0">
                <a:latin typeface="+mn-lt"/>
                <a:cs typeface="Calibri"/>
              </a:rPr>
              <a:t>misure </a:t>
            </a:r>
            <a:r>
              <a:rPr sz="2400" spc="-15" dirty="0">
                <a:latin typeface="+mn-lt"/>
                <a:cs typeface="Calibri"/>
              </a:rPr>
              <a:t>oggetto </a:t>
            </a:r>
            <a:r>
              <a:rPr sz="2400" spc="-5" dirty="0">
                <a:latin typeface="+mn-lt"/>
                <a:cs typeface="Calibri"/>
              </a:rPr>
              <a:t>del </a:t>
            </a:r>
            <a:r>
              <a:rPr sz="2400" spc="-15" dirty="0">
                <a:latin typeface="+mn-lt"/>
                <a:cs typeface="Calibri"/>
              </a:rPr>
              <a:t>controllo </a:t>
            </a:r>
            <a:r>
              <a:rPr sz="2400" spc="-5" dirty="0">
                <a:latin typeface="+mn-lt"/>
                <a:cs typeface="Calibri"/>
              </a:rPr>
              <a:t>sugli </a:t>
            </a:r>
            <a:r>
              <a:rPr sz="2400" dirty="0">
                <a:latin typeface="+mn-lt"/>
                <a:cs typeface="Calibri"/>
              </a:rPr>
              <a:t>aiuti </a:t>
            </a:r>
            <a:r>
              <a:rPr sz="2400" spc="-5" dirty="0">
                <a:latin typeface="+mn-lt"/>
                <a:cs typeface="Calibri"/>
              </a:rPr>
              <a:t>di </a:t>
            </a:r>
            <a:r>
              <a:rPr sz="2400" spc="-20" dirty="0">
                <a:latin typeface="+mn-lt"/>
                <a:cs typeface="Calibri"/>
              </a:rPr>
              <a:t>Stato </a:t>
            </a:r>
            <a:r>
              <a:rPr sz="2400" spc="-15" dirty="0">
                <a:latin typeface="+mn-lt"/>
                <a:cs typeface="Calibri"/>
              </a:rPr>
              <a:t>(sentenze  </a:t>
            </a:r>
            <a:r>
              <a:rPr sz="2400" i="1" dirty="0">
                <a:latin typeface="+mn-lt"/>
                <a:cs typeface="Calibri"/>
              </a:rPr>
              <a:t>Aéroports </a:t>
            </a:r>
            <a:r>
              <a:rPr sz="2400" i="1" spc="-5" dirty="0">
                <a:latin typeface="+mn-lt"/>
                <a:cs typeface="Calibri"/>
              </a:rPr>
              <a:t>de </a:t>
            </a:r>
            <a:r>
              <a:rPr sz="2400" i="1" spc="-10" dirty="0">
                <a:latin typeface="+mn-lt"/>
                <a:cs typeface="Calibri"/>
              </a:rPr>
              <a:t>Paris</a:t>
            </a:r>
            <a:r>
              <a:rPr sz="2400" spc="-10" dirty="0">
                <a:latin typeface="+mn-lt"/>
                <a:cs typeface="Calibri"/>
              </a:rPr>
              <a:t>; </a:t>
            </a:r>
            <a:r>
              <a:rPr sz="2400" i="1" spc="-5" dirty="0">
                <a:latin typeface="+mn-lt"/>
                <a:cs typeface="Calibri"/>
              </a:rPr>
              <a:t>aeroporto di</a:t>
            </a:r>
            <a:r>
              <a:rPr sz="2400" i="1" spc="-60" dirty="0">
                <a:latin typeface="+mn-lt"/>
                <a:cs typeface="Calibri"/>
              </a:rPr>
              <a:t> </a:t>
            </a:r>
            <a:r>
              <a:rPr sz="2400" i="1" spc="-5" dirty="0">
                <a:latin typeface="+mn-lt"/>
                <a:cs typeface="Calibri"/>
              </a:rPr>
              <a:t>Lipsia/Halle)</a:t>
            </a:r>
            <a:endParaRPr sz="2400">
              <a:latin typeface="+mn-lt"/>
              <a:cs typeface="Calibri"/>
            </a:endParaRPr>
          </a:p>
          <a:p>
            <a:pPr marL="548640" indent="-536575" algn="just">
              <a:lnSpc>
                <a:spcPct val="100000"/>
              </a:lnSpc>
              <a:spcBef>
                <a:spcPts val="1205"/>
              </a:spcBef>
              <a:buClr>
                <a:srgbClr val="000066"/>
              </a:buClr>
              <a:buSzPct val="104166"/>
              <a:buFont typeface="Arial"/>
              <a:buChar char="●"/>
              <a:tabLst>
                <a:tab pos="549275" algn="l"/>
              </a:tabLst>
            </a:pPr>
            <a:r>
              <a:rPr sz="2400" spc="-20" dirty="0">
                <a:latin typeface="+mn-lt"/>
                <a:cs typeface="Calibri"/>
              </a:rPr>
              <a:t>L’incertezza </a:t>
            </a:r>
            <a:r>
              <a:rPr sz="2400" spc="-5" dirty="0">
                <a:latin typeface="+mn-lt"/>
                <a:cs typeface="Calibri"/>
              </a:rPr>
              <a:t>giuridica </a:t>
            </a:r>
            <a:r>
              <a:rPr sz="2400" dirty="0">
                <a:latin typeface="+mn-lt"/>
                <a:cs typeface="Calibri"/>
              </a:rPr>
              <a:t>a </a:t>
            </a:r>
            <a:r>
              <a:rPr sz="2400" spc="-10" dirty="0">
                <a:latin typeface="+mn-lt"/>
                <a:cs typeface="Calibri"/>
              </a:rPr>
              <a:t>seguito </a:t>
            </a:r>
            <a:r>
              <a:rPr sz="2400" spc="-5" dirty="0">
                <a:latin typeface="+mn-lt"/>
                <a:cs typeface="Calibri"/>
              </a:rPr>
              <a:t>di </a:t>
            </a:r>
            <a:r>
              <a:rPr sz="2400" spc="-15" dirty="0">
                <a:latin typeface="+mn-lt"/>
                <a:cs typeface="Calibri"/>
              </a:rPr>
              <a:t>sentenze </a:t>
            </a:r>
            <a:r>
              <a:rPr sz="2400" spc="-5" dirty="0">
                <a:latin typeface="+mn-lt"/>
                <a:cs typeface="Calibri"/>
              </a:rPr>
              <a:t>su</a:t>
            </a:r>
            <a:r>
              <a:rPr sz="2400" spc="-60" dirty="0">
                <a:latin typeface="+mn-lt"/>
                <a:cs typeface="Calibri"/>
              </a:rPr>
              <a:t> </a:t>
            </a:r>
            <a:r>
              <a:rPr sz="2400" spc="-10" dirty="0">
                <a:latin typeface="+mn-lt"/>
                <a:cs typeface="Calibri"/>
              </a:rPr>
              <a:t>Lipsia/Halle</a:t>
            </a:r>
            <a:endParaRPr sz="2400">
              <a:latin typeface="+mn-lt"/>
              <a:cs typeface="Calibri"/>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71472" y="357166"/>
            <a:ext cx="8143932"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Comunicazione NOA, Capitolo 7 - Infrastrutture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85720" y="1357298"/>
            <a:ext cx="8572560" cy="2254463"/>
          </a:xfrm>
          <a:prstGeom prst="rect">
            <a:avLst/>
          </a:prstGeom>
        </p:spPr>
        <p:txBody>
          <a:bodyPr vert="horz" wrap="square" lIns="0" tIns="12700" rIns="0" bIns="0" rtlCol="0">
            <a:spAutoFit/>
          </a:bodyPr>
          <a:lstStyle/>
          <a:p>
            <a:pPr marR="131445" algn="just">
              <a:lnSpc>
                <a:spcPct val="100000"/>
              </a:lnSpc>
              <a:spcBef>
                <a:spcPts val="100"/>
              </a:spcBef>
              <a:buClr>
                <a:srgbClr val="000066"/>
              </a:buClr>
              <a:buSzPct val="104166"/>
              <a:tabLst>
                <a:tab pos="549275" algn="l"/>
              </a:tabLst>
            </a:pPr>
            <a:r>
              <a:rPr lang="it-IT" sz="2400" dirty="0" smtClean="0">
                <a:latin typeface="+mn-lt"/>
                <a:cs typeface="Calibri"/>
              </a:rPr>
              <a:t>Le indicazioni in merito alla nozione di aiuto di Stato contenute nella presente comunicazione si applicano al finanziamento pubblico delle infrastrutture aventi un uso economico (NOA 199)</a:t>
            </a:r>
          </a:p>
          <a:p>
            <a:pPr marR="131445" algn="just">
              <a:lnSpc>
                <a:spcPct val="100000"/>
              </a:lnSpc>
              <a:spcBef>
                <a:spcPts val="100"/>
              </a:spcBef>
              <a:buClr>
                <a:srgbClr val="000066"/>
              </a:buClr>
              <a:buSzPct val="104166"/>
              <a:tabLst>
                <a:tab pos="549275" algn="l"/>
              </a:tabLst>
            </a:pPr>
            <a:endParaRPr lang="it-IT" sz="2400" dirty="0" smtClean="0">
              <a:latin typeface="+mn-lt"/>
              <a:cs typeface="Calibri"/>
            </a:endParaRPr>
          </a:p>
          <a:p>
            <a:pPr marR="131445" algn="just">
              <a:lnSpc>
                <a:spcPct val="100000"/>
              </a:lnSpc>
              <a:spcBef>
                <a:spcPts val="100"/>
              </a:spcBef>
              <a:buClr>
                <a:srgbClr val="000066"/>
              </a:buClr>
              <a:buSzPct val="104166"/>
              <a:tabLst>
                <a:tab pos="549275" algn="l"/>
              </a:tabLst>
            </a:pPr>
            <a:r>
              <a:rPr lang="it-IT" sz="2400" b="1" dirty="0" smtClean="0">
                <a:cs typeface="Calibri"/>
              </a:rPr>
              <a:t>infrastrutture </a:t>
            </a:r>
            <a:r>
              <a:rPr lang="it-IT" sz="2400" b="1" dirty="0" smtClean="0"/>
              <a:t>suscettibili di sfruttamento economico</a:t>
            </a:r>
            <a:endParaRPr lang="it-IT" sz="2400" b="1" dirty="0" smtClean="0">
              <a:latin typeface="+mn-lt"/>
              <a:cs typeface="Calibri"/>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71472" y="357166"/>
            <a:ext cx="8143932"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Comunicazione NOA, Capitolo 7 - Infrastrutture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142844" y="923042"/>
            <a:ext cx="8786874" cy="5604098"/>
          </a:xfrm>
          <a:prstGeom prst="rect">
            <a:avLst/>
          </a:prstGeom>
        </p:spPr>
        <p:txBody>
          <a:bodyPr vert="horz" wrap="square" lIns="0" tIns="12700" rIns="0" bIns="0" rtlCol="0">
            <a:spAutoFit/>
          </a:bodyPr>
          <a:lstStyle/>
          <a:p>
            <a:pPr marR="131445" algn="just">
              <a:lnSpc>
                <a:spcPct val="100000"/>
              </a:lnSpc>
              <a:spcBef>
                <a:spcPts val="100"/>
              </a:spcBef>
              <a:buClr>
                <a:srgbClr val="000066"/>
              </a:buClr>
              <a:buSzPct val="104166"/>
              <a:tabLst>
                <a:tab pos="549275" algn="l"/>
              </a:tabLst>
            </a:pPr>
            <a:r>
              <a:rPr lang="it-IT" sz="2400" dirty="0" smtClean="0">
                <a:latin typeface="+mn-lt"/>
                <a:cs typeface="Calibri"/>
              </a:rPr>
              <a:t>I progetti infrastrutturali spesso coinvolgono diverse categorie di soggetti e qualsiasi tipo di aiuto di Stato interessato può potenzialmente andare a vantaggio della </a:t>
            </a:r>
            <a:r>
              <a:rPr lang="it-IT" sz="2400" u="sng" dirty="0" smtClean="0">
                <a:latin typeface="+mn-lt"/>
                <a:cs typeface="Calibri"/>
              </a:rPr>
              <a:t>costruzione</a:t>
            </a:r>
            <a:r>
              <a:rPr lang="it-IT" sz="2400" dirty="0" smtClean="0">
                <a:latin typeface="+mn-lt"/>
                <a:cs typeface="Calibri"/>
              </a:rPr>
              <a:t> (compreso l'ampliamento o il miglioramento), della </a:t>
            </a:r>
            <a:r>
              <a:rPr lang="it-IT" sz="2400" u="sng" dirty="0" smtClean="0">
                <a:latin typeface="+mn-lt"/>
                <a:cs typeface="Calibri"/>
              </a:rPr>
              <a:t>gestione</a:t>
            </a:r>
            <a:r>
              <a:rPr lang="it-IT" sz="2400" dirty="0" smtClean="0">
                <a:latin typeface="+mn-lt"/>
                <a:cs typeface="Calibri"/>
              </a:rPr>
              <a:t> o dell'</a:t>
            </a:r>
            <a:r>
              <a:rPr lang="it-IT" sz="2400" u="sng" dirty="0" smtClean="0">
                <a:latin typeface="+mn-lt"/>
                <a:cs typeface="Calibri"/>
              </a:rPr>
              <a:t>utilizzo</a:t>
            </a:r>
            <a:r>
              <a:rPr lang="it-IT" sz="2400" dirty="0" smtClean="0">
                <a:latin typeface="+mn-lt"/>
                <a:cs typeface="Calibri"/>
              </a:rPr>
              <a:t> dell'infrastruttura (NOA 200)</a:t>
            </a:r>
          </a:p>
          <a:p>
            <a:pPr marR="131445" algn="just">
              <a:lnSpc>
                <a:spcPct val="100000"/>
              </a:lnSpc>
              <a:spcBef>
                <a:spcPts val="100"/>
              </a:spcBef>
              <a:buClr>
                <a:srgbClr val="000066"/>
              </a:buClr>
              <a:buSzPct val="104166"/>
              <a:tabLst>
                <a:tab pos="549275" algn="l"/>
              </a:tabLst>
            </a:pPr>
            <a:r>
              <a:rPr lang="it-IT" sz="2400" dirty="0" smtClean="0">
                <a:latin typeface="+mn-lt"/>
                <a:cs typeface="Calibri"/>
              </a:rPr>
              <a:t>È quindi utile distinguere (</a:t>
            </a:r>
            <a:r>
              <a:rPr lang="it-IT" sz="2400" dirty="0" smtClean="0">
                <a:cs typeface="Calibri"/>
              </a:rPr>
              <a:t>sebbene tali funzioni possano in alcuni casi sovrapporsi</a:t>
            </a:r>
            <a:r>
              <a:rPr lang="it-IT" sz="2400" dirty="0" smtClean="0">
                <a:latin typeface="+mn-lt"/>
                <a:cs typeface="Calibri"/>
              </a:rPr>
              <a:t>) tra:</a:t>
            </a:r>
          </a:p>
          <a:p>
            <a:pPr marR="131445" algn="just">
              <a:lnSpc>
                <a:spcPct val="100000"/>
              </a:lnSpc>
              <a:spcBef>
                <a:spcPts val="100"/>
              </a:spcBef>
              <a:buClr>
                <a:srgbClr val="000066"/>
              </a:buClr>
              <a:buSzPct val="104166"/>
              <a:buFont typeface="Wingdings" pitchFamily="2" charset="2"/>
              <a:buChar char="ü"/>
              <a:tabLst>
                <a:tab pos="549275" algn="l"/>
              </a:tabLst>
            </a:pPr>
            <a:r>
              <a:rPr lang="it-IT" sz="2400" dirty="0" smtClean="0">
                <a:latin typeface="+mn-lt"/>
                <a:cs typeface="Calibri"/>
              </a:rPr>
              <a:t> </a:t>
            </a:r>
            <a:r>
              <a:rPr lang="it-IT" sz="2400" b="1" dirty="0" smtClean="0">
                <a:latin typeface="+mn-lt"/>
                <a:cs typeface="Calibri"/>
              </a:rPr>
              <a:t>promotore e/o proprietario</a:t>
            </a:r>
            <a:r>
              <a:rPr lang="it-IT" sz="2400" dirty="0" smtClean="0">
                <a:latin typeface="+mn-lt"/>
                <a:cs typeface="Calibri"/>
              </a:rPr>
              <a:t> di un'infrastruttura</a:t>
            </a:r>
          </a:p>
          <a:p>
            <a:pPr marR="131445" algn="just">
              <a:lnSpc>
                <a:spcPct val="100000"/>
              </a:lnSpc>
              <a:spcBef>
                <a:spcPts val="100"/>
              </a:spcBef>
              <a:buClr>
                <a:srgbClr val="000066"/>
              </a:buClr>
              <a:buSzPct val="104166"/>
              <a:buFont typeface="Wingdings" pitchFamily="2" charset="2"/>
              <a:buChar char="ü"/>
              <a:tabLst>
                <a:tab pos="549275" algn="l"/>
              </a:tabLst>
            </a:pPr>
            <a:r>
              <a:rPr lang="it-IT" sz="2400" dirty="0" smtClean="0">
                <a:latin typeface="+mn-lt"/>
                <a:cs typeface="Calibri"/>
              </a:rPr>
              <a:t> </a:t>
            </a:r>
            <a:r>
              <a:rPr lang="it-IT" sz="2400" b="1" dirty="0" smtClean="0">
                <a:latin typeface="+mn-lt"/>
                <a:cs typeface="Calibri"/>
              </a:rPr>
              <a:t>gestori/operatori</a:t>
            </a:r>
            <a:r>
              <a:rPr lang="it-IT" sz="2400" dirty="0" smtClean="0">
                <a:latin typeface="+mn-lt"/>
                <a:cs typeface="Calibri"/>
              </a:rPr>
              <a:t>, vale a dire le imprese che utilizzano direttamente l'infrastruttura per fornire servizi agli utenti finali, comprese le imprese che acquisiscono l'infrastruttura dal promotore/proprietario per sfruttarla economicamente o che ottengono una concessione o locazione per l'utilizzo e la gestione dell'infrastruttura </a:t>
            </a:r>
          </a:p>
          <a:p>
            <a:pPr marR="131445" algn="just">
              <a:lnSpc>
                <a:spcPct val="100000"/>
              </a:lnSpc>
              <a:spcBef>
                <a:spcPts val="100"/>
              </a:spcBef>
              <a:buClr>
                <a:srgbClr val="000066"/>
              </a:buClr>
              <a:buSzPct val="104166"/>
              <a:buFont typeface="Wingdings" pitchFamily="2" charset="2"/>
              <a:buChar char="ü"/>
              <a:tabLst>
                <a:tab pos="549275" algn="l"/>
              </a:tabLst>
            </a:pPr>
            <a:r>
              <a:rPr lang="it-IT" sz="2400" dirty="0" smtClean="0">
                <a:latin typeface="+mn-lt"/>
                <a:cs typeface="Calibri"/>
              </a:rPr>
              <a:t> </a:t>
            </a:r>
            <a:r>
              <a:rPr lang="it-IT" sz="2400" b="1" dirty="0" smtClean="0">
                <a:latin typeface="+mn-lt"/>
                <a:cs typeface="Calibri"/>
              </a:rPr>
              <a:t>utilizzatori finali</a:t>
            </a:r>
            <a:r>
              <a:rPr lang="it-IT" sz="2400" dirty="0" smtClean="0">
                <a:latin typeface="+mn-lt"/>
                <a:cs typeface="Calibri"/>
              </a:rPr>
              <a:t> dell'infrastruttura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7"/>
          <p:cNvSpPr>
            <a:spLocks noChangeArrowheads="1"/>
          </p:cNvSpPr>
          <p:nvPr/>
        </p:nvSpPr>
        <p:spPr bwMode="auto">
          <a:xfrm>
            <a:off x="609600" y="1066800"/>
            <a:ext cx="7924800" cy="1425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lvl="1">
              <a:spcAft>
                <a:spcPts val="600"/>
              </a:spcAft>
              <a:buFont typeface="Wingdings" panose="05000000000000000000" pitchFamily="2" charset="2"/>
              <a:buChar char="v"/>
            </a:pPr>
            <a:endParaRPr lang="it-IT" altLang="it-IT" sz="2300" b="1">
              <a:solidFill>
                <a:srgbClr val="003399"/>
              </a:solidFill>
              <a:latin typeface="Times New Roman" panose="02020603050405020304" pitchFamily="18" charset="0"/>
            </a:endParaRPr>
          </a:p>
          <a:p>
            <a:pPr lvl="1">
              <a:buFontTx/>
              <a:buNone/>
            </a:pPr>
            <a:endParaRPr lang="it-IT" altLang="it-IT" sz="2400" b="1">
              <a:solidFill>
                <a:srgbClr val="003399"/>
              </a:solidFill>
              <a:latin typeface="Times New Roman" panose="02020603050405020304" pitchFamily="18" charset="0"/>
            </a:endParaRPr>
          </a:p>
          <a:p>
            <a:pPr lvl="1">
              <a:buFontTx/>
              <a:buNone/>
            </a:pPr>
            <a:r>
              <a:rPr lang="it-IT" altLang="it-IT" sz="2400" b="1">
                <a:solidFill>
                  <a:srgbClr val="003399"/>
                </a:solidFill>
                <a:latin typeface="Times New Roman" panose="02020603050405020304" pitchFamily="18" charset="0"/>
              </a:rPr>
              <a:t> </a:t>
            </a:r>
            <a:endParaRPr lang="it-IT" altLang="it-IT" sz="2400" b="1">
              <a:solidFill>
                <a:srgbClr val="004070"/>
              </a:solidFill>
              <a:latin typeface="Times New Roman" panose="02020603050405020304" pitchFamily="18" charset="0"/>
            </a:endParaRPr>
          </a:p>
        </p:txBody>
      </p:sp>
      <p:sp>
        <p:nvSpPr>
          <p:cNvPr id="4100" name="Titolo 1"/>
          <p:cNvSpPr txBox="1">
            <a:spLocks/>
          </p:cNvSpPr>
          <p:nvPr/>
        </p:nvSpPr>
        <p:spPr bwMode="auto">
          <a:xfrm>
            <a:off x="642910" y="1857364"/>
            <a:ext cx="7632848" cy="2357454"/>
          </a:xfrm>
          <a:prstGeom prst="rect">
            <a:avLst/>
          </a:prstGeom>
          <a:solidFill>
            <a:srgbClr val="FFC000"/>
          </a:solidFill>
          <a:ln>
            <a:noFill/>
          </a:ln>
          <a:extLst/>
        </p:spPr>
        <p:txBody>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buNone/>
            </a:pPr>
            <a:endParaRPr lang="it-IT" sz="2400" b="1" dirty="0" smtClean="0"/>
          </a:p>
          <a:p>
            <a:pPr algn="ctr">
              <a:buNone/>
            </a:pPr>
            <a:endParaRPr lang="it-IT" sz="2400" b="1" dirty="0" smtClean="0"/>
          </a:p>
          <a:p>
            <a:pPr algn="ctr">
              <a:buNone/>
            </a:pPr>
            <a:r>
              <a:rPr lang="it-IT" sz="2400" b="1" dirty="0" smtClean="0"/>
              <a:t>Il Processo </a:t>
            </a:r>
            <a:r>
              <a:rPr lang="it-IT" sz="2400" b="1" dirty="0"/>
              <a:t>di modernizzazione degli aiuti di Stato (SAM</a:t>
            </a:r>
            <a:r>
              <a:rPr lang="it-IT" sz="2400" b="1" dirty="0" smtClean="0"/>
              <a:t>)</a:t>
            </a:r>
            <a:endParaRPr lang="it-IT" sz="2400" b="1" dirty="0"/>
          </a:p>
        </p:txBody>
      </p:sp>
    </p:spTree>
    <p:extLst>
      <p:ext uri="{BB962C8B-B14F-4D97-AF65-F5344CB8AC3E}">
        <p14:creationId xmlns:p14="http://schemas.microsoft.com/office/powerpoint/2010/main" xmlns="" val="2732781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71472" y="357166"/>
            <a:ext cx="8143932"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Comunicazione NOA, Capitolo 7 - Infrastrutture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142844" y="1071546"/>
            <a:ext cx="8786874" cy="4126771"/>
          </a:xfrm>
          <a:prstGeom prst="rect">
            <a:avLst/>
          </a:prstGeom>
        </p:spPr>
        <p:txBody>
          <a:bodyPr vert="horz" wrap="square" lIns="0" tIns="12700" rIns="0" bIns="0" rtlCol="0">
            <a:spAutoFit/>
          </a:bodyPr>
          <a:lstStyle/>
          <a:p>
            <a:pPr marR="131445" algn="just">
              <a:lnSpc>
                <a:spcPct val="100000"/>
              </a:lnSpc>
              <a:spcBef>
                <a:spcPts val="100"/>
              </a:spcBef>
              <a:buClr>
                <a:srgbClr val="000066"/>
              </a:buClr>
              <a:buSzPct val="104166"/>
              <a:tabLst>
                <a:tab pos="549275" algn="l"/>
              </a:tabLst>
            </a:pPr>
            <a:r>
              <a:rPr lang="it-IT" sz="2400" dirty="0" smtClean="0">
                <a:latin typeface="+mn-lt"/>
                <a:cs typeface="Calibri"/>
              </a:rPr>
              <a:t>(NOA nota 298) </a:t>
            </a:r>
          </a:p>
          <a:p>
            <a:pPr marR="131445" algn="just">
              <a:lnSpc>
                <a:spcPct val="100000"/>
              </a:lnSpc>
              <a:spcBef>
                <a:spcPts val="100"/>
              </a:spcBef>
              <a:buClr>
                <a:srgbClr val="000066"/>
              </a:buClr>
              <a:buSzPct val="104166"/>
              <a:tabLst>
                <a:tab pos="549275" algn="l"/>
              </a:tabLst>
            </a:pPr>
            <a:endParaRPr lang="it-IT" sz="2400" dirty="0" smtClean="0">
              <a:latin typeface="+mn-lt"/>
              <a:cs typeface="Calibri"/>
            </a:endParaRPr>
          </a:p>
          <a:p>
            <a:pPr marR="131445" algn="just">
              <a:lnSpc>
                <a:spcPct val="100000"/>
              </a:lnSpc>
              <a:spcBef>
                <a:spcPts val="100"/>
              </a:spcBef>
              <a:buClr>
                <a:srgbClr val="000066"/>
              </a:buClr>
              <a:buSzPct val="104166"/>
              <a:tabLst>
                <a:tab pos="549275" algn="l"/>
              </a:tabLst>
            </a:pPr>
            <a:r>
              <a:rPr lang="it-IT" sz="2400" dirty="0" smtClean="0">
                <a:latin typeface="+mn-lt"/>
                <a:cs typeface="Calibri"/>
              </a:rPr>
              <a:t>Per «proprietario» si intende qualsiasi soggetto che esercita effettivi diritti di proprietà sull'infrastruttura e gode dei vantaggi economici che ne derivano</a:t>
            </a:r>
          </a:p>
          <a:p>
            <a:pPr marR="131445" algn="just">
              <a:lnSpc>
                <a:spcPct val="100000"/>
              </a:lnSpc>
              <a:spcBef>
                <a:spcPts val="100"/>
              </a:spcBef>
              <a:buClr>
                <a:srgbClr val="000066"/>
              </a:buClr>
              <a:buSzPct val="104166"/>
              <a:tabLst>
                <a:tab pos="549275" algn="l"/>
              </a:tabLst>
            </a:pPr>
            <a:endParaRPr lang="it-IT" sz="2400" dirty="0" smtClean="0">
              <a:latin typeface="+mn-lt"/>
              <a:cs typeface="Calibri"/>
            </a:endParaRPr>
          </a:p>
          <a:p>
            <a:pPr marR="131445" algn="just">
              <a:lnSpc>
                <a:spcPct val="100000"/>
              </a:lnSpc>
              <a:spcBef>
                <a:spcPts val="100"/>
              </a:spcBef>
              <a:buClr>
                <a:srgbClr val="000066"/>
              </a:buClr>
              <a:buSzPct val="104166"/>
              <a:tabLst>
                <a:tab pos="549275" algn="l"/>
              </a:tabLst>
            </a:pPr>
            <a:r>
              <a:rPr lang="it-IT" sz="2400" dirty="0" smtClean="0">
                <a:latin typeface="+mn-lt"/>
                <a:cs typeface="Calibri"/>
              </a:rPr>
              <a:t>Ad esempio, se il proprietario delega i propri diritti di proprietà a soggetto distinto (come un'autorità portuale) che gestisce l'infrastruttura per conto del proprietario, ai fini del controllo degli aiuti di Stato si considera che questo soggetto sostituisca il proprietario</a:t>
            </a:r>
            <a:endParaRPr sz="2400">
              <a:latin typeface="+mn-lt"/>
              <a:cs typeface="Calibri"/>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14480" y="214290"/>
            <a:ext cx="5962650"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Infrastrutture — Attività economica</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14282" y="928670"/>
            <a:ext cx="8715436" cy="5279009"/>
          </a:xfrm>
          <a:prstGeom prst="rect">
            <a:avLst/>
          </a:prstGeom>
        </p:spPr>
        <p:txBody>
          <a:bodyPr vert="horz" wrap="square" lIns="0" tIns="13335" rIns="0" bIns="0" rtlCol="0">
            <a:spAutoFit/>
          </a:bodyPr>
          <a:lstStyle/>
          <a:p>
            <a:pPr marL="548640" indent="-536575" algn="just">
              <a:lnSpc>
                <a:spcPct val="100000"/>
              </a:lnSpc>
              <a:spcBef>
                <a:spcPts val="105"/>
              </a:spcBef>
              <a:spcAft>
                <a:spcPts val="1200"/>
              </a:spcAft>
              <a:buClr>
                <a:srgbClr val="000066"/>
              </a:buClr>
              <a:buSzPct val="105000"/>
              <a:buFont typeface="Arial"/>
              <a:buChar char="●"/>
              <a:tabLst>
                <a:tab pos="548640" algn="l"/>
                <a:tab pos="549275" algn="l"/>
              </a:tabLst>
            </a:pPr>
            <a:r>
              <a:rPr sz="2400" b="1" spc="-5" dirty="0">
                <a:latin typeface="+mn-lt"/>
                <a:cs typeface="Calibri"/>
              </a:rPr>
              <a:t>Legittimo </a:t>
            </a:r>
            <a:r>
              <a:rPr sz="2400" b="1" spc="-10" dirty="0">
                <a:latin typeface="+mn-lt"/>
                <a:cs typeface="Calibri"/>
              </a:rPr>
              <a:t>affidamento </a:t>
            </a:r>
            <a:r>
              <a:rPr sz="2400" spc="-5" dirty="0">
                <a:latin typeface="+mn-lt"/>
                <a:cs typeface="Calibri"/>
              </a:rPr>
              <a:t>prima </a:t>
            </a:r>
            <a:r>
              <a:rPr sz="2400" dirty="0">
                <a:latin typeface="+mn-lt"/>
                <a:cs typeface="Calibri"/>
              </a:rPr>
              <a:t>di </a:t>
            </a:r>
            <a:r>
              <a:rPr sz="2400" i="1" spc="-5" dirty="0">
                <a:latin typeface="+mn-lt"/>
                <a:cs typeface="Calibri"/>
              </a:rPr>
              <a:t>Aéroports de </a:t>
            </a:r>
            <a:r>
              <a:rPr sz="2400" i="1" spc="-15" dirty="0">
                <a:latin typeface="+mn-lt"/>
                <a:cs typeface="Calibri"/>
              </a:rPr>
              <a:t>Paris</a:t>
            </a:r>
            <a:r>
              <a:rPr sz="2400" i="1" spc="-80" dirty="0">
                <a:latin typeface="+mn-lt"/>
                <a:cs typeface="Calibri"/>
              </a:rPr>
              <a:t> </a:t>
            </a:r>
            <a:r>
              <a:rPr sz="2400" dirty="0">
                <a:latin typeface="+mn-lt"/>
                <a:cs typeface="Calibri"/>
              </a:rPr>
              <a:t>(2000)</a:t>
            </a:r>
            <a:endParaRPr sz="2400">
              <a:latin typeface="+mn-lt"/>
              <a:cs typeface="Calibri"/>
            </a:endParaRPr>
          </a:p>
          <a:p>
            <a:pPr marL="548640" indent="-536575" algn="just">
              <a:lnSpc>
                <a:spcPct val="100000"/>
              </a:lnSpc>
              <a:spcAft>
                <a:spcPts val="1200"/>
              </a:spcAft>
              <a:buClr>
                <a:srgbClr val="000066"/>
              </a:buClr>
              <a:buSzPct val="105000"/>
              <a:buFont typeface="Arial"/>
              <a:buChar char="●"/>
              <a:tabLst>
                <a:tab pos="548640" algn="l"/>
                <a:tab pos="549275" algn="l"/>
              </a:tabLst>
            </a:pPr>
            <a:r>
              <a:rPr sz="2400" spc="-5" dirty="0">
                <a:latin typeface="+mn-lt"/>
                <a:cs typeface="Calibri"/>
              </a:rPr>
              <a:t>Uso </a:t>
            </a:r>
            <a:r>
              <a:rPr sz="2400" dirty="0">
                <a:latin typeface="+mn-lt"/>
                <a:cs typeface="Calibri"/>
              </a:rPr>
              <a:t>a </a:t>
            </a:r>
            <a:r>
              <a:rPr sz="2400" spc="-5" dirty="0">
                <a:latin typeface="+mn-lt"/>
                <a:cs typeface="Calibri"/>
              </a:rPr>
              <a:t>fini economici </a:t>
            </a:r>
            <a:r>
              <a:rPr sz="2400" dirty="0">
                <a:latin typeface="+mn-lt"/>
                <a:cs typeface="Calibri"/>
              </a:rPr>
              <a:t>= </a:t>
            </a:r>
            <a:r>
              <a:rPr sz="2400" spc="-10" dirty="0">
                <a:latin typeface="+mn-lt"/>
                <a:cs typeface="Calibri"/>
              </a:rPr>
              <a:t>attività </a:t>
            </a:r>
            <a:r>
              <a:rPr sz="2400" spc="-5" dirty="0">
                <a:latin typeface="+mn-lt"/>
                <a:cs typeface="Calibri"/>
              </a:rPr>
              <a:t>economica </a:t>
            </a:r>
            <a:r>
              <a:rPr sz="2400" spc="-5">
                <a:latin typeface="+mn-lt"/>
                <a:cs typeface="Calibri"/>
              </a:rPr>
              <a:t>(</a:t>
            </a:r>
            <a:r>
              <a:rPr sz="2400" spc="-5" smtClean="0">
                <a:latin typeface="+mn-lt"/>
                <a:cs typeface="Calibri"/>
              </a:rPr>
              <a:t>Lipsia/Halle</a:t>
            </a:r>
            <a:r>
              <a:rPr lang="it-IT" sz="2400" spc="-5" dirty="0" smtClean="0">
                <a:latin typeface="+mn-lt"/>
                <a:cs typeface="Calibri"/>
              </a:rPr>
              <a:t> </a:t>
            </a:r>
            <a:r>
              <a:rPr sz="2400" smtClean="0">
                <a:latin typeface="+mn-lt"/>
                <a:cs typeface="Calibri"/>
              </a:rPr>
              <a:t>2012</a:t>
            </a:r>
            <a:r>
              <a:rPr sz="2400" dirty="0">
                <a:latin typeface="+mn-lt"/>
                <a:cs typeface="Calibri"/>
              </a:rPr>
              <a:t>)</a:t>
            </a:r>
            <a:endParaRPr sz="2400">
              <a:latin typeface="+mn-lt"/>
              <a:cs typeface="Calibri"/>
            </a:endParaRPr>
          </a:p>
          <a:p>
            <a:pPr marL="548640" indent="-536575" algn="just">
              <a:lnSpc>
                <a:spcPts val="2265"/>
              </a:lnSpc>
              <a:spcAft>
                <a:spcPts val="1200"/>
              </a:spcAft>
              <a:buClr>
                <a:srgbClr val="000066"/>
              </a:buClr>
              <a:buSzPct val="105000"/>
              <a:buFont typeface="Arial"/>
              <a:buChar char="●"/>
              <a:tabLst>
                <a:tab pos="548640" algn="l"/>
                <a:tab pos="549275" algn="l"/>
              </a:tabLst>
            </a:pPr>
            <a:r>
              <a:rPr sz="2400" spc="-5" dirty="0">
                <a:latin typeface="+mn-lt"/>
                <a:cs typeface="Calibri"/>
              </a:rPr>
              <a:t>Nessuna </a:t>
            </a:r>
            <a:r>
              <a:rPr sz="2400" spc="-10" dirty="0">
                <a:latin typeface="+mn-lt"/>
                <a:cs typeface="Calibri"/>
              </a:rPr>
              <a:t>attività </a:t>
            </a:r>
            <a:r>
              <a:rPr sz="2400" spc="-5" dirty="0">
                <a:latin typeface="+mn-lt"/>
                <a:cs typeface="Calibri"/>
              </a:rPr>
              <a:t>economica </a:t>
            </a:r>
            <a:r>
              <a:rPr sz="2400" dirty="0">
                <a:latin typeface="+mn-lt"/>
                <a:cs typeface="Calibri"/>
              </a:rPr>
              <a:t>in </a:t>
            </a:r>
            <a:r>
              <a:rPr sz="2400" spc="-5" dirty="0">
                <a:latin typeface="+mn-lt"/>
                <a:cs typeface="Calibri"/>
              </a:rPr>
              <a:t>assenza di uso</a:t>
            </a:r>
            <a:r>
              <a:rPr sz="2400" spc="-30" dirty="0">
                <a:latin typeface="+mn-lt"/>
                <a:cs typeface="Calibri"/>
              </a:rPr>
              <a:t> </a:t>
            </a:r>
            <a:r>
              <a:rPr sz="2400" spc="-5" dirty="0">
                <a:latin typeface="+mn-lt"/>
                <a:cs typeface="Calibri"/>
              </a:rPr>
              <a:t>economico</a:t>
            </a:r>
            <a:endParaRPr sz="2400">
              <a:latin typeface="+mn-lt"/>
              <a:cs typeface="Calibri"/>
            </a:endParaRPr>
          </a:p>
          <a:p>
            <a:pPr marL="911225" marR="5080" indent="-350520" algn="just">
              <a:lnSpc>
                <a:spcPts val="1920"/>
              </a:lnSpc>
              <a:spcBef>
                <a:spcPts val="225"/>
              </a:spcBef>
              <a:spcAft>
                <a:spcPts val="1200"/>
              </a:spcAft>
              <a:tabLst>
                <a:tab pos="911225" algn="l"/>
              </a:tabLst>
            </a:pPr>
            <a:r>
              <a:rPr sz="2400" spc="5" dirty="0">
                <a:latin typeface="+mn-lt"/>
                <a:cs typeface="Calibri"/>
              </a:rPr>
              <a:t>₋	</a:t>
            </a:r>
            <a:r>
              <a:rPr sz="2400" i="1" spc="-5" dirty="0">
                <a:latin typeface="+mn-lt"/>
                <a:cs typeface="Calibri"/>
              </a:rPr>
              <a:t>Esercizio di </a:t>
            </a:r>
            <a:r>
              <a:rPr sz="2400" i="1" spc="-10" dirty="0">
                <a:latin typeface="+mn-lt"/>
                <a:cs typeface="Calibri"/>
              </a:rPr>
              <a:t>pubblici poteri </a:t>
            </a:r>
            <a:r>
              <a:rPr sz="2400" i="1" spc="-15" dirty="0">
                <a:latin typeface="+mn-lt"/>
                <a:cs typeface="Calibri"/>
              </a:rPr>
              <a:t>(competenza </a:t>
            </a:r>
            <a:r>
              <a:rPr sz="2400" i="1" spc="-10" dirty="0">
                <a:latin typeface="+mn-lt"/>
                <a:cs typeface="Calibri"/>
              </a:rPr>
              <a:t>pubblica: </a:t>
            </a:r>
            <a:r>
              <a:rPr sz="2400" i="1" spc="-5" dirty="0">
                <a:latin typeface="+mn-lt"/>
                <a:cs typeface="Calibri"/>
              </a:rPr>
              <a:t>polizia, militare, </a:t>
            </a:r>
            <a:r>
              <a:rPr sz="2400" i="1" spc="-10" dirty="0">
                <a:latin typeface="+mn-lt"/>
                <a:cs typeface="Calibri"/>
              </a:rPr>
              <a:t>dogana, difesa </a:t>
            </a:r>
            <a:r>
              <a:rPr sz="2400" i="1" spc="-5" dirty="0">
                <a:latin typeface="+mn-lt"/>
                <a:cs typeface="Calibri"/>
              </a:rPr>
              <a:t>e  </a:t>
            </a:r>
            <a:r>
              <a:rPr sz="2400" i="1" spc="-10" dirty="0">
                <a:latin typeface="+mn-lt"/>
                <a:cs typeface="Calibri"/>
              </a:rPr>
              <a:t>sicurezza)</a:t>
            </a:r>
            <a:endParaRPr sz="2400">
              <a:latin typeface="+mn-lt"/>
              <a:cs typeface="Calibri"/>
            </a:endParaRPr>
          </a:p>
          <a:p>
            <a:pPr marL="911225" marR="521970" indent="-350520" algn="just">
              <a:lnSpc>
                <a:spcPts val="1920"/>
              </a:lnSpc>
              <a:spcAft>
                <a:spcPts val="1200"/>
              </a:spcAft>
              <a:tabLst>
                <a:tab pos="911225" algn="l"/>
              </a:tabLst>
            </a:pPr>
            <a:r>
              <a:rPr sz="2400" spc="5" dirty="0">
                <a:latin typeface="+mn-lt"/>
                <a:cs typeface="Calibri"/>
              </a:rPr>
              <a:t>₋	</a:t>
            </a:r>
            <a:r>
              <a:rPr sz="2400" i="1" spc="-5" dirty="0">
                <a:latin typeface="+mn-lt"/>
                <a:cs typeface="Calibri"/>
              </a:rPr>
              <a:t>Non </a:t>
            </a:r>
            <a:r>
              <a:rPr sz="2400" i="1" spc="-10" dirty="0">
                <a:latin typeface="+mn-lt"/>
                <a:cs typeface="Calibri"/>
              </a:rPr>
              <a:t>utilizzati per </a:t>
            </a:r>
            <a:r>
              <a:rPr sz="2400" i="1" spc="-20" dirty="0">
                <a:latin typeface="+mn-lt"/>
                <a:cs typeface="Calibri"/>
              </a:rPr>
              <a:t>l’offerta </a:t>
            </a:r>
            <a:r>
              <a:rPr sz="2400" i="1" spc="-5" dirty="0">
                <a:latin typeface="+mn-lt"/>
                <a:cs typeface="Calibri"/>
              </a:rPr>
              <a:t>di </a:t>
            </a:r>
            <a:r>
              <a:rPr sz="2400" i="1" spc="-10" dirty="0">
                <a:latin typeface="+mn-lt"/>
                <a:cs typeface="Calibri"/>
              </a:rPr>
              <a:t>beni </a:t>
            </a:r>
            <a:r>
              <a:rPr sz="2400" i="1" spc="-5" dirty="0">
                <a:latin typeface="+mn-lt"/>
                <a:cs typeface="Calibri"/>
              </a:rPr>
              <a:t>o </a:t>
            </a:r>
            <a:r>
              <a:rPr sz="2400" i="1" dirty="0">
                <a:latin typeface="+mn-lt"/>
                <a:cs typeface="Calibri"/>
              </a:rPr>
              <a:t>servizi </a:t>
            </a:r>
            <a:r>
              <a:rPr sz="2400" i="1" spc="-5" dirty="0">
                <a:latin typeface="+mn-lt"/>
                <a:cs typeface="Calibri"/>
              </a:rPr>
              <a:t>su un </a:t>
            </a:r>
            <a:r>
              <a:rPr sz="2400" i="1" spc="-10" dirty="0">
                <a:latin typeface="+mn-lt"/>
                <a:cs typeface="Calibri"/>
              </a:rPr>
              <a:t>mercato </a:t>
            </a:r>
            <a:r>
              <a:rPr sz="2400" i="1" spc="-5" dirty="0">
                <a:latin typeface="+mn-lt"/>
                <a:cs typeface="Calibri"/>
              </a:rPr>
              <a:t>libero (strade di </a:t>
            </a:r>
            <a:r>
              <a:rPr sz="2400" i="1" spc="-10" dirty="0">
                <a:latin typeface="+mn-lt"/>
                <a:cs typeface="Calibri"/>
              </a:rPr>
              <a:t>uso  pubblico)</a:t>
            </a:r>
            <a:endParaRPr sz="2400">
              <a:latin typeface="+mn-lt"/>
              <a:cs typeface="Calibri"/>
            </a:endParaRPr>
          </a:p>
          <a:p>
            <a:pPr marL="548640" indent="-536575" algn="just">
              <a:lnSpc>
                <a:spcPts val="2110"/>
              </a:lnSpc>
              <a:spcAft>
                <a:spcPts val="1200"/>
              </a:spcAft>
              <a:buClr>
                <a:srgbClr val="000066"/>
              </a:buClr>
              <a:buSzPct val="105000"/>
              <a:buFont typeface="Arial"/>
              <a:buChar char="●"/>
              <a:tabLst>
                <a:tab pos="548640" algn="l"/>
                <a:tab pos="549275" algn="l"/>
              </a:tabLst>
            </a:pPr>
            <a:r>
              <a:rPr sz="2400" dirty="0">
                <a:latin typeface="+mn-lt"/>
                <a:cs typeface="Calibri"/>
              </a:rPr>
              <a:t>Uso </a:t>
            </a:r>
            <a:r>
              <a:rPr sz="2400" spc="-15" dirty="0">
                <a:latin typeface="+mn-lt"/>
                <a:cs typeface="Calibri"/>
              </a:rPr>
              <a:t>misto </a:t>
            </a:r>
            <a:r>
              <a:rPr sz="2400" spc="-5" dirty="0">
                <a:latin typeface="+mn-lt"/>
                <a:cs typeface="Calibri"/>
              </a:rPr>
              <a:t>di </a:t>
            </a:r>
            <a:r>
              <a:rPr sz="2400" spc="-10" dirty="0">
                <a:latin typeface="+mn-lt"/>
                <a:cs typeface="Calibri"/>
              </a:rPr>
              <a:t>un'infrastruttura </a:t>
            </a:r>
            <a:r>
              <a:rPr sz="2400" dirty="0">
                <a:latin typeface="+mn-lt"/>
                <a:cs typeface="Calibri"/>
              </a:rPr>
              <a:t>non</a:t>
            </a:r>
            <a:r>
              <a:rPr sz="2400" spc="-45" dirty="0">
                <a:latin typeface="+mn-lt"/>
                <a:cs typeface="Calibri"/>
              </a:rPr>
              <a:t> </a:t>
            </a:r>
            <a:r>
              <a:rPr sz="2400" spc="-5" dirty="0">
                <a:latin typeface="+mn-lt"/>
                <a:cs typeface="Calibri"/>
              </a:rPr>
              <a:t>economica:</a:t>
            </a:r>
            <a:endParaRPr sz="2400">
              <a:latin typeface="+mn-lt"/>
              <a:cs typeface="Calibri"/>
            </a:endParaRPr>
          </a:p>
          <a:p>
            <a:pPr marL="911225" marR="526415" indent="-350520" algn="just">
              <a:lnSpc>
                <a:spcPts val="2400"/>
              </a:lnSpc>
              <a:spcBef>
                <a:spcPts val="280"/>
              </a:spcBef>
              <a:spcAft>
                <a:spcPts val="1200"/>
              </a:spcAft>
              <a:tabLst>
                <a:tab pos="911225" algn="l"/>
              </a:tabLst>
            </a:pPr>
            <a:r>
              <a:rPr sz="2400" dirty="0">
                <a:latin typeface="+mn-lt"/>
                <a:cs typeface="Calibri"/>
              </a:rPr>
              <a:t>₋	</a:t>
            </a:r>
            <a:r>
              <a:rPr sz="2400" spc="-10" dirty="0">
                <a:latin typeface="+mn-lt"/>
                <a:cs typeface="Calibri"/>
              </a:rPr>
              <a:t>concetto </a:t>
            </a:r>
            <a:r>
              <a:rPr sz="2400" spc="-5">
                <a:latin typeface="+mn-lt"/>
                <a:cs typeface="Calibri"/>
              </a:rPr>
              <a:t>di </a:t>
            </a:r>
            <a:r>
              <a:rPr sz="2400" smtClean="0">
                <a:latin typeface="+mn-lt"/>
                <a:cs typeface="Calibri"/>
              </a:rPr>
              <a:t>«</a:t>
            </a:r>
            <a:r>
              <a:rPr sz="2400" spc="-10" smtClean="0">
                <a:latin typeface="+mn-lt"/>
                <a:cs typeface="Calibri"/>
              </a:rPr>
              <a:t>attività </a:t>
            </a:r>
            <a:r>
              <a:rPr sz="2400" spc="-5">
                <a:latin typeface="+mn-lt"/>
                <a:cs typeface="Calibri"/>
              </a:rPr>
              <a:t>economica </a:t>
            </a:r>
            <a:r>
              <a:rPr sz="2400" spc="-5" smtClean="0">
                <a:latin typeface="+mn-lt"/>
                <a:cs typeface="Calibri"/>
              </a:rPr>
              <a:t>accessoria</a:t>
            </a:r>
            <a:r>
              <a:rPr sz="2400" smtClean="0">
                <a:latin typeface="+mn-lt"/>
                <a:cs typeface="Calibri"/>
              </a:rPr>
              <a:t>» </a:t>
            </a:r>
            <a:r>
              <a:rPr sz="2400">
                <a:latin typeface="+mn-lt"/>
                <a:cs typeface="Calibri"/>
              </a:rPr>
              <a:t>– </a:t>
            </a:r>
            <a:r>
              <a:rPr sz="2400" i="1" spc="-5" smtClean="0">
                <a:latin typeface="+mn-lt"/>
                <a:cs typeface="Calibri"/>
              </a:rPr>
              <a:t>ancillarity</a:t>
            </a:r>
            <a:r>
              <a:rPr lang="it-IT" sz="2400" i="1" spc="-5" dirty="0" smtClean="0">
                <a:latin typeface="+mn-lt"/>
                <a:cs typeface="Calibri"/>
              </a:rPr>
              <a:t>, </a:t>
            </a:r>
            <a:r>
              <a:rPr sz="2400" spc="-5" smtClean="0">
                <a:latin typeface="+mn-lt"/>
                <a:cs typeface="Calibri"/>
              </a:rPr>
              <a:t>fino </a:t>
            </a:r>
            <a:r>
              <a:rPr sz="2400" dirty="0">
                <a:latin typeface="+mn-lt"/>
                <a:cs typeface="Calibri"/>
              </a:rPr>
              <a:t>al 20 % </a:t>
            </a:r>
            <a:r>
              <a:rPr sz="2400" spc="-5">
                <a:latin typeface="+mn-lt"/>
                <a:cs typeface="Calibri"/>
              </a:rPr>
              <a:t>della </a:t>
            </a:r>
            <a:r>
              <a:rPr sz="2400" spc="-5" smtClean="0">
                <a:latin typeface="+mn-lt"/>
                <a:cs typeface="Calibri"/>
              </a:rPr>
              <a:t>capacità</a:t>
            </a:r>
            <a:r>
              <a:rPr lang="it-IT" sz="2400" spc="-5" dirty="0" smtClean="0">
                <a:latin typeface="+mn-lt"/>
                <a:cs typeface="Calibri"/>
              </a:rPr>
              <a:t> </a:t>
            </a:r>
            <a:r>
              <a:rPr sz="2400" spc="-10" smtClean="0">
                <a:latin typeface="+mn-lt"/>
                <a:cs typeface="Calibri"/>
              </a:rPr>
              <a:t>complessiva</a:t>
            </a:r>
            <a:r>
              <a:rPr sz="2400" spc="-50" smtClean="0">
                <a:latin typeface="+mn-lt"/>
                <a:cs typeface="Calibri"/>
              </a:rPr>
              <a:t> </a:t>
            </a:r>
            <a:r>
              <a:rPr sz="2400" smtClean="0">
                <a:latin typeface="+mn-lt"/>
                <a:cs typeface="Calibri"/>
              </a:rPr>
              <a:t>annua</a:t>
            </a:r>
            <a:endParaRPr sz="2400">
              <a:latin typeface="+mn-lt"/>
              <a:cs typeface="Calibri"/>
            </a:endParaRPr>
          </a:p>
          <a:p>
            <a:pPr marL="561340" algn="just">
              <a:lnSpc>
                <a:spcPts val="2360"/>
              </a:lnSpc>
              <a:spcAft>
                <a:spcPts val="1200"/>
              </a:spcAft>
              <a:tabLst>
                <a:tab pos="911225" algn="l"/>
              </a:tabLst>
            </a:pPr>
            <a:r>
              <a:rPr sz="2400" dirty="0">
                <a:latin typeface="+mn-lt"/>
                <a:cs typeface="Calibri"/>
              </a:rPr>
              <a:t>₋	</a:t>
            </a:r>
            <a:r>
              <a:rPr sz="2400" spc="-5" dirty="0">
                <a:latin typeface="+mn-lt"/>
                <a:cs typeface="Calibri"/>
              </a:rPr>
              <a:t>«servizi </a:t>
            </a:r>
            <a:r>
              <a:rPr sz="2400" spc="-10" dirty="0">
                <a:latin typeface="+mn-lt"/>
                <a:cs typeface="Calibri"/>
              </a:rPr>
              <a:t>comunemente </a:t>
            </a:r>
            <a:r>
              <a:rPr sz="2400" dirty="0">
                <a:latin typeface="+mn-lt"/>
                <a:cs typeface="Calibri"/>
              </a:rPr>
              <a:t>aggiuntivi» </a:t>
            </a:r>
            <a:r>
              <a:rPr sz="2400" spc="-5" dirty="0">
                <a:latin typeface="+mn-lt"/>
                <a:cs typeface="Calibri"/>
              </a:rPr>
              <a:t>(</a:t>
            </a:r>
            <a:r>
              <a:rPr sz="2400" u="heavy" spc="-5" dirty="0">
                <a:uFill>
                  <a:solidFill>
                    <a:srgbClr val="000000"/>
                  </a:solidFill>
                </a:uFill>
                <a:latin typeface="+mn-lt"/>
                <a:cs typeface="Calibri"/>
              </a:rPr>
              <a:t>cultura</a:t>
            </a:r>
            <a:r>
              <a:rPr sz="2400" spc="-5" dirty="0">
                <a:latin typeface="+mn-lt"/>
                <a:cs typeface="Calibri"/>
              </a:rPr>
              <a:t>: </a:t>
            </a:r>
            <a:r>
              <a:rPr sz="2400" spc="-20" dirty="0">
                <a:latin typeface="+mn-lt"/>
                <a:cs typeface="Calibri"/>
              </a:rPr>
              <a:t>caffè</a:t>
            </a:r>
            <a:r>
              <a:rPr sz="2400" spc="-20">
                <a:latin typeface="+mn-lt"/>
                <a:cs typeface="Calibri"/>
              </a:rPr>
              <a:t>,</a:t>
            </a:r>
            <a:r>
              <a:rPr sz="2400" spc="-25">
                <a:latin typeface="+mn-lt"/>
                <a:cs typeface="Calibri"/>
              </a:rPr>
              <a:t> </a:t>
            </a:r>
            <a:r>
              <a:rPr lang="it-IT" sz="2400" spc="-25" dirty="0" smtClean="0">
                <a:latin typeface="+mn-lt"/>
                <a:cs typeface="Calibri"/>
              </a:rPr>
              <a:t>	</a:t>
            </a:r>
            <a:r>
              <a:rPr sz="2400" spc="-15" smtClean="0">
                <a:latin typeface="+mn-lt"/>
                <a:cs typeface="Calibri"/>
              </a:rPr>
              <a:t>ristoranti,</a:t>
            </a:r>
            <a:r>
              <a:rPr lang="it-IT" sz="2400" spc="-15" dirty="0" smtClean="0">
                <a:latin typeface="+mn-lt"/>
                <a:cs typeface="Calibri"/>
              </a:rPr>
              <a:t> </a:t>
            </a:r>
            <a:r>
              <a:rPr sz="2400" spc="-10" smtClean="0">
                <a:latin typeface="+mn-lt"/>
                <a:cs typeface="Calibri"/>
              </a:rPr>
              <a:t>negozi</a:t>
            </a:r>
            <a:r>
              <a:rPr sz="2400" spc="-10" dirty="0">
                <a:latin typeface="+mn-lt"/>
                <a:cs typeface="Calibri"/>
              </a:rPr>
              <a:t>): </a:t>
            </a:r>
            <a:r>
              <a:rPr sz="2400" spc="-5" dirty="0">
                <a:latin typeface="+mn-lt"/>
                <a:cs typeface="Calibri"/>
              </a:rPr>
              <a:t>di norma nessun </a:t>
            </a:r>
            <a:r>
              <a:rPr sz="2400" spc="-25" dirty="0">
                <a:latin typeface="+mn-lt"/>
                <a:cs typeface="Calibri"/>
              </a:rPr>
              <a:t>effetto </a:t>
            </a:r>
            <a:r>
              <a:rPr sz="2400" spc="-5" dirty="0">
                <a:latin typeface="+mn-lt"/>
                <a:cs typeface="Calibri"/>
              </a:rPr>
              <a:t>sugli </a:t>
            </a:r>
            <a:r>
              <a:rPr sz="2400" spc="-5">
                <a:latin typeface="+mn-lt"/>
                <a:cs typeface="Calibri"/>
              </a:rPr>
              <a:t>scambi </a:t>
            </a:r>
            <a:r>
              <a:rPr lang="it-IT" sz="2400" spc="-5" dirty="0" smtClean="0">
                <a:latin typeface="+mn-lt"/>
                <a:cs typeface="Calibri"/>
              </a:rPr>
              <a:t>	</a:t>
            </a:r>
            <a:r>
              <a:rPr sz="2400" spc="-15" smtClean="0">
                <a:latin typeface="+mn-lt"/>
                <a:cs typeface="Calibri"/>
              </a:rPr>
              <a:t>tra </a:t>
            </a:r>
            <a:r>
              <a:rPr sz="2400" dirty="0">
                <a:latin typeface="+mn-lt"/>
                <a:cs typeface="Calibri"/>
              </a:rPr>
              <a:t>gli </a:t>
            </a:r>
            <a:r>
              <a:rPr sz="2400" spc="-10" dirty="0">
                <a:latin typeface="+mn-lt"/>
                <a:cs typeface="Calibri"/>
              </a:rPr>
              <a:t>Stati</a:t>
            </a:r>
            <a:r>
              <a:rPr sz="2400" spc="10" dirty="0">
                <a:latin typeface="+mn-lt"/>
                <a:cs typeface="Calibri"/>
              </a:rPr>
              <a:t> </a:t>
            </a:r>
            <a:r>
              <a:rPr sz="2400" spc="-5" dirty="0">
                <a:latin typeface="+mn-lt"/>
                <a:cs typeface="Calibri"/>
              </a:rPr>
              <a:t>membri</a:t>
            </a:r>
            <a:endParaRPr sz="2400">
              <a:latin typeface="+mn-lt"/>
              <a:cs typeface="Calibri"/>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28596" y="142852"/>
            <a:ext cx="8215370" cy="750847"/>
          </a:xfrm>
          <a:prstGeom prst="rect">
            <a:avLst/>
          </a:prstGeom>
        </p:spPr>
        <p:txBody>
          <a:bodyPr vert="horz" wrap="square" lIns="0" tIns="12065" rIns="0" bIns="0" rtlCol="0">
            <a:spAutoFit/>
          </a:bodyPr>
          <a:lstStyle/>
          <a:p>
            <a:pPr marL="12700" marR="5080" indent="-2129790" algn="just">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Infrastrutture, distorsione della concorrenza e incidenza sugli scambi</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4" name="object 4"/>
          <p:cNvSpPr txBox="1"/>
          <p:nvPr/>
        </p:nvSpPr>
        <p:spPr>
          <a:xfrm>
            <a:off x="214282" y="1142984"/>
            <a:ext cx="8643998" cy="5320046"/>
          </a:xfrm>
          <a:prstGeom prst="rect">
            <a:avLst/>
          </a:prstGeom>
        </p:spPr>
        <p:txBody>
          <a:bodyPr vert="horz" wrap="square" lIns="0" tIns="13335" rIns="0" bIns="0" rtlCol="0">
            <a:spAutoFit/>
          </a:bodyPr>
          <a:lstStyle/>
          <a:p>
            <a:pPr marL="535940" marR="513715" indent="-535940" algn="just">
              <a:lnSpc>
                <a:spcPct val="100000"/>
              </a:lnSpc>
              <a:spcBef>
                <a:spcPts val="105"/>
              </a:spcBef>
              <a:buClr>
                <a:srgbClr val="000066"/>
              </a:buClr>
              <a:buSzPct val="105000"/>
              <a:buFont typeface="Arial"/>
              <a:buChar char="●"/>
              <a:tabLst>
                <a:tab pos="535940" algn="l"/>
                <a:tab pos="536575" algn="l"/>
              </a:tabLst>
            </a:pPr>
            <a:r>
              <a:rPr sz="2400" spc="-5" dirty="0">
                <a:latin typeface="Calibri"/>
                <a:cs typeface="Calibri"/>
              </a:rPr>
              <a:t>Casi locali </a:t>
            </a:r>
            <a:r>
              <a:rPr sz="2400" dirty="0">
                <a:latin typeface="Calibri"/>
                <a:cs typeface="Calibri"/>
              </a:rPr>
              <a:t>(«Nessuna </a:t>
            </a:r>
            <a:r>
              <a:rPr sz="2400" spc="-5" dirty="0">
                <a:latin typeface="Calibri"/>
                <a:cs typeface="Calibri"/>
              </a:rPr>
              <a:t>incidenza sugli scambi» </a:t>
            </a:r>
            <a:r>
              <a:rPr sz="2400" dirty="0">
                <a:latin typeface="Calibri"/>
                <a:cs typeface="Calibri"/>
              </a:rPr>
              <a:t>- </a:t>
            </a:r>
            <a:r>
              <a:rPr sz="2400" spc="-10" dirty="0">
                <a:latin typeface="Calibri"/>
                <a:cs typeface="Calibri"/>
              </a:rPr>
              <a:t>prassi</a:t>
            </a:r>
            <a:r>
              <a:rPr sz="2400" spc="-5" dirty="0">
                <a:latin typeface="Calibri"/>
                <a:cs typeface="Calibri"/>
              </a:rPr>
              <a:t> decisionale)</a:t>
            </a:r>
            <a:endParaRPr sz="2400">
              <a:latin typeface="Calibri"/>
              <a:cs typeface="Calibri"/>
            </a:endParaRPr>
          </a:p>
          <a:p>
            <a:pPr algn="just">
              <a:lnSpc>
                <a:spcPct val="100000"/>
              </a:lnSpc>
              <a:spcBef>
                <a:spcPts val="70"/>
              </a:spcBef>
              <a:buClr>
                <a:srgbClr val="000066"/>
              </a:buClr>
              <a:buFont typeface="Arial"/>
              <a:buChar char="●"/>
            </a:pPr>
            <a:endParaRPr sz="2400">
              <a:latin typeface="Calibri"/>
              <a:cs typeface="Calibri"/>
            </a:endParaRPr>
          </a:p>
          <a:p>
            <a:pPr marL="535940" marR="562610" indent="-535940" algn="just">
              <a:lnSpc>
                <a:spcPct val="100000"/>
              </a:lnSpc>
              <a:spcAft>
                <a:spcPts val="600"/>
              </a:spcAft>
              <a:buClr>
                <a:srgbClr val="000066"/>
              </a:buClr>
              <a:buSzPct val="105000"/>
              <a:buFont typeface="Arial"/>
              <a:buChar char="●"/>
              <a:tabLst>
                <a:tab pos="535940" algn="l"/>
                <a:tab pos="536575" algn="l"/>
              </a:tabLst>
            </a:pPr>
            <a:r>
              <a:rPr sz="2400" spc="-5" dirty="0">
                <a:latin typeface="Calibri"/>
                <a:cs typeface="Calibri"/>
              </a:rPr>
              <a:t>Condizioni </a:t>
            </a:r>
            <a:r>
              <a:rPr sz="2400" spc="-10" dirty="0">
                <a:latin typeface="Calibri"/>
                <a:cs typeface="Calibri"/>
              </a:rPr>
              <a:t>intese </a:t>
            </a:r>
            <a:r>
              <a:rPr sz="2400" dirty="0">
                <a:latin typeface="Calibri"/>
                <a:cs typeface="Calibri"/>
              </a:rPr>
              <a:t>ad </a:t>
            </a:r>
            <a:r>
              <a:rPr sz="2400" spc="-5" dirty="0">
                <a:latin typeface="Calibri"/>
                <a:cs typeface="Calibri"/>
              </a:rPr>
              <a:t>escludere un'incidenza sugli scambi </a:t>
            </a:r>
            <a:r>
              <a:rPr sz="2400" spc="-15">
                <a:latin typeface="Calibri"/>
                <a:cs typeface="Calibri"/>
              </a:rPr>
              <a:t>tra</a:t>
            </a:r>
            <a:r>
              <a:rPr sz="2400" spc="-45">
                <a:latin typeface="Calibri"/>
                <a:cs typeface="Calibri"/>
              </a:rPr>
              <a:t> </a:t>
            </a:r>
            <a:r>
              <a:rPr sz="2400" spc="-10" smtClean="0">
                <a:latin typeface="Calibri"/>
                <a:cs typeface="Calibri"/>
              </a:rPr>
              <a:t>Stati</a:t>
            </a:r>
            <a:r>
              <a:rPr lang="it-IT" sz="2400" spc="-10" dirty="0" smtClean="0">
                <a:latin typeface="Calibri"/>
                <a:cs typeface="Calibri"/>
              </a:rPr>
              <a:t> </a:t>
            </a:r>
            <a:r>
              <a:rPr sz="2400" smtClean="0">
                <a:latin typeface="Calibri"/>
                <a:cs typeface="Calibri"/>
              </a:rPr>
              <a:t>membri </a:t>
            </a:r>
            <a:r>
              <a:rPr sz="2400" dirty="0">
                <a:latin typeface="Calibri"/>
                <a:cs typeface="Calibri"/>
              </a:rPr>
              <a:t>o </a:t>
            </a:r>
            <a:r>
              <a:rPr sz="2400" spc="-5" dirty="0">
                <a:latin typeface="Calibri"/>
                <a:cs typeface="Calibri"/>
              </a:rPr>
              <a:t>una </a:t>
            </a:r>
            <a:r>
              <a:rPr sz="2400" spc="-15" dirty="0">
                <a:latin typeface="Calibri"/>
                <a:cs typeface="Calibri"/>
              </a:rPr>
              <a:t>distorsione </a:t>
            </a:r>
            <a:r>
              <a:rPr sz="2400" spc="-5" dirty="0">
                <a:latin typeface="Calibri"/>
                <a:cs typeface="Calibri"/>
              </a:rPr>
              <a:t>della </a:t>
            </a:r>
            <a:r>
              <a:rPr sz="2400" spc="-10" dirty="0">
                <a:latin typeface="Calibri"/>
                <a:cs typeface="Calibri"/>
              </a:rPr>
              <a:t>concorrenza </a:t>
            </a:r>
            <a:r>
              <a:rPr sz="2400" spc="-5" dirty="0">
                <a:latin typeface="Calibri"/>
                <a:cs typeface="Calibri"/>
              </a:rPr>
              <a:t>(criteri </a:t>
            </a:r>
            <a:r>
              <a:rPr sz="2400" dirty="0">
                <a:latin typeface="Arial"/>
                <a:cs typeface="Arial"/>
              </a:rPr>
              <a:t>§ </a:t>
            </a:r>
            <a:r>
              <a:rPr sz="2400" dirty="0">
                <a:latin typeface="Calibri"/>
                <a:cs typeface="Calibri"/>
              </a:rPr>
              <a:t>211</a:t>
            </a:r>
            <a:r>
              <a:rPr sz="2400" spc="-70" dirty="0">
                <a:latin typeface="Calibri"/>
                <a:cs typeface="Calibri"/>
              </a:rPr>
              <a:t> </a:t>
            </a:r>
            <a:r>
              <a:rPr sz="2400" spc="-5" dirty="0">
                <a:latin typeface="Calibri"/>
                <a:cs typeface="Calibri"/>
              </a:rPr>
              <a:t>NOA):</a:t>
            </a:r>
            <a:endParaRPr sz="2400">
              <a:latin typeface="Calibri"/>
              <a:cs typeface="Calibri"/>
            </a:endParaRPr>
          </a:p>
          <a:p>
            <a:pPr marL="911225" marR="5080" lvl="1" indent="-350520" algn="just">
              <a:lnSpc>
                <a:spcPts val="2160"/>
              </a:lnSpc>
              <a:spcBef>
                <a:spcPts val="245"/>
              </a:spcBef>
              <a:spcAft>
                <a:spcPts val="600"/>
              </a:spcAft>
              <a:buSzPct val="119444"/>
              <a:buAutoNum type="arabicPeriod"/>
              <a:tabLst>
                <a:tab pos="911225" algn="l"/>
                <a:tab pos="911860" algn="l"/>
              </a:tabLst>
            </a:pPr>
            <a:r>
              <a:rPr sz="2400" spc="-5" dirty="0">
                <a:latin typeface="Calibri"/>
                <a:cs typeface="Calibri"/>
              </a:rPr>
              <a:t>Si </a:t>
            </a:r>
            <a:r>
              <a:rPr sz="2400" spc="-25" dirty="0">
                <a:latin typeface="Calibri"/>
                <a:cs typeface="Calibri"/>
              </a:rPr>
              <a:t>tratta </a:t>
            </a:r>
            <a:r>
              <a:rPr sz="2400" spc="-5" dirty="0">
                <a:latin typeface="Calibri"/>
                <a:cs typeface="Calibri"/>
              </a:rPr>
              <a:t>di </a:t>
            </a:r>
            <a:r>
              <a:rPr sz="2400" b="1" spc="-10" dirty="0">
                <a:latin typeface="Calibri"/>
                <a:cs typeface="Calibri"/>
              </a:rPr>
              <a:t>infrastrutture </a:t>
            </a:r>
            <a:r>
              <a:rPr sz="2400" b="1" dirty="0">
                <a:latin typeface="Calibri"/>
                <a:cs typeface="Calibri"/>
              </a:rPr>
              <a:t>non </a:t>
            </a:r>
            <a:r>
              <a:rPr sz="2400" b="1" spc="-15" dirty="0">
                <a:latin typeface="Calibri"/>
                <a:cs typeface="Calibri"/>
              </a:rPr>
              <a:t>soggette </a:t>
            </a:r>
            <a:r>
              <a:rPr sz="2400" b="1" spc="-5" dirty="0">
                <a:latin typeface="Calibri"/>
                <a:cs typeface="Calibri"/>
              </a:rPr>
              <a:t>alla </a:t>
            </a:r>
            <a:r>
              <a:rPr sz="2400" b="1" spc="-10" dirty="0">
                <a:latin typeface="Calibri"/>
                <a:cs typeface="Calibri"/>
              </a:rPr>
              <a:t>concorrenza </a:t>
            </a:r>
            <a:r>
              <a:rPr sz="2400" b="1" spc="-15" dirty="0">
                <a:latin typeface="Calibri"/>
                <a:cs typeface="Calibri"/>
              </a:rPr>
              <a:t>diretta </a:t>
            </a:r>
            <a:r>
              <a:rPr sz="2400" spc="-5">
                <a:latin typeface="Calibri"/>
                <a:cs typeface="Calibri"/>
              </a:rPr>
              <a:t>di </a:t>
            </a:r>
            <a:r>
              <a:rPr sz="2400" spc="-10" smtClean="0">
                <a:latin typeface="Calibri"/>
                <a:cs typeface="Calibri"/>
              </a:rPr>
              <a:t>altre </a:t>
            </a:r>
            <a:r>
              <a:rPr sz="2400" spc="-15" dirty="0">
                <a:latin typeface="Calibri"/>
                <a:cs typeface="Calibri"/>
              </a:rPr>
              <a:t>infrastrutture </a:t>
            </a:r>
            <a:r>
              <a:rPr sz="2400" spc="-5" dirty="0">
                <a:latin typeface="Calibri"/>
                <a:cs typeface="Calibri"/>
              </a:rPr>
              <a:t>dello </a:t>
            </a:r>
            <a:r>
              <a:rPr sz="2400" spc="-10" dirty="0">
                <a:latin typeface="Calibri"/>
                <a:cs typeface="Calibri"/>
              </a:rPr>
              <a:t>stesso </a:t>
            </a:r>
            <a:r>
              <a:rPr sz="2400" spc="-5" dirty="0">
                <a:latin typeface="Calibri"/>
                <a:cs typeface="Calibri"/>
              </a:rPr>
              <a:t>tipo </a:t>
            </a:r>
            <a:r>
              <a:rPr sz="2400" spc="-5">
                <a:latin typeface="Calibri"/>
                <a:cs typeface="Calibri"/>
              </a:rPr>
              <a:t>(</a:t>
            </a:r>
            <a:r>
              <a:rPr sz="2400" spc="-5" smtClean="0">
                <a:latin typeface="Calibri"/>
                <a:cs typeface="Calibri"/>
              </a:rPr>
              <a:t>o</a:t>
            </a:r>
            <a:r>
              <a:rPr lang="it-IT" sz="2400" spc="-5" dirty="0" smtClean="0">
                <a:latin typeface="Calibri"/>
                <a:cs typeface="Calibri"/>
              </a:rPr>
              <a:t> </a:t>
            </a:r>
            <a:r>
              <a:rPr sz="2400" spc="-15" smtClean="0">
                <a:latin typeface="Calibri"/>
                <a:cs typeface="Calibri"/>
              </a:rPr>
              <a:t>infrastrutture </a:t>
            </a:r>
            <a:r>
              <a:rPr sz="2400" dirty="0">
                <a:latin typeface="Calibri"/>
                <a:cs typeface="Calibri"/>
              </a:rPr>
              <a:t>di </a:t>
            </a:r>
            <a:r>
              <a:rPr sz="2400" spc="-10" dirty="0">
                <a:latin typeface="Calibri"/>
                <a:cs typeface="Calibri"/>
              </a:rPr>
              <a:t>diversa natura</a:t>
            </a:r>
            <a:r>
              <a:rPr sz="2400" spc="-10">
                <a:latin typeface="Calibri"/>
                <a:cs typeface="Calibri"/>
              </a:rPr>
              <a:t>) </a:t>
            </a:r>
            <a:r>
              <a:rPr sz="2400" spc="-10" smtClean="0">
                <a:latin typeface="Calibri"/>
                <a:cs typeface="Calibri"/>
              </a:rPr>
              <a:t>che </a:t>
            </a:r>
            <a:r>
              <a:rPr sz="2400" spc="-10" dirty="0">
                <a:latin typeface="Calibri"/>
                <a:cs typeface="Calibri"/>
              </a:rPr>
              <a:t>offrano </a:t>
            </a:r>
            <a:r>
              <a:rPr sz="2400" spc="-5" dirty="0">
                <a:latin typeface="Calibri"/>
                <a:cs typeface="Calibri"/>
              </a:rPr>
              <a:t>servizi </a:t>
            </a:r>
            <a:r>
              <a:rPr sz="2400" spc="-10" dirty="0">
                <a:latin typeface="Calibri"/>
                <a:cs typeface="Calibri"/>
              </a:rPr>
              <a:t>aventi </a:t>
            </a:r>
            <a:r>
              <a:rPr sz="2400" spc="-5" dirty="0">
                <a:latin typeface="Calibri"/>
                <a:cs typeface="Calibri"/>
              </a:rPr>
              <a:t>un </a:t>
            </a:r>
            <a:r>
              <a:rPr sz="2400" spc="-15" dirty="0">
                <a:latin typeface="Calibri"/>
                <a:cs typeface="Calibri"/>
              </a:rPr>
              <a:t>rilevante </a:t>
            </a:r>
            <a:r>
              <a:rPr sz="2400" spc="-10" dirty="0">
                <a:latin typeface="Calibri"/>
                <a:cs typeface="Calibri"/>
              </a:rPr>
              <a:t>grado </a:t>
            </a:r>
            <a:r>
              <a:rPr sz="2400" spc="-5" dirty="0">
                <a:latin typeface="Calibri"/>
                <a:cs typeface="Calibri"/>
              </a:rPr>
              <a:t>di </a:t>
            </a:r>
            <a:r>
              <a:rPr sz="2400" spc="-10" dirty="0">
                <a:latin typeface="Calibri"/>
                <a:cs typeface="Calibri"/>
              </a:rPr>
              <a:t>sostituibilità con </a:t>
            </a:r>
            <a:r>
              <a:rPr sz="2400" dirty="0">
                <a:latin typeface="Calibri"/>
                <a:cs typeface="Calibri"/>
              </a:rPr>
              <a:t>i </a:t>
            </a:r>
            <a:r>
              <a:rPr sz="2400" spc="-5">
                <a:latin typeface="Calibri"/>
                <a:cs typeface="Calibri"/>
              </a:rPr>
              <a:t>servizi</a:t>
            </a:r>
            <a:r>
              <a:rPr sz="2400" spc="160">
                <a:latin typeface="Calibri"/>
                <a:cs typeface="Calibri"/>
              </a:rPr>
              <a:t> </a:t>
            </a:r>
            <a:r>
              <a:rPr sz="2400" spc="-10" smtClean="0">
                <a:latin typeface="Calibri"/>
                <a:cs typeface="Calibri"/>
              </a:rPr>
              <a:t>offerti</a:t>
            </a:r>
            <a:r>
              <a:rPr lang="it-IT" sz="2400" spc="-10" dirty="0" smtClean="0">
                <a:latin typeface="Calibri"/>
                <a:cs typeface="Calibri"/>
              </a:rPr>
              <a:t>: </a:t>
            </a:r>
            <a:r>
              <a:rPr sz="2400" spc="-10" smtClean="0">
                <a:latin typeface="Calibri"/>
                <a:cs typeface="Calibri"/>
              </a:rPr>
              <a:t>condizione </a:t>
            </a:r>
            <a:r>
              <a:rPr sz="2400" spc="-10" dirty="0">
                <a:latin typeface="Calibri"/>
                <a:cs typeface="Calibri"/>
              </a:rPr>
              <a:t>tipicamente </a:t>
            </a:r>
            <a:r>
              <a:rPr sz="2400" spc="-15" dirty="0">
                <a:latin typeface="Calibri"/>
                <a:cs typeface="Calibri"/>
              </a:rPr>
              <a:t>soddisfatta </a:t>
            </a:r>
            <a:r>
              <a:rPr sz="2400" spc="-5" dirty="0">
                <a:latin typeface="Calibri"/>
                <a:cs typeface="Calibri"/>
              </a:rPr>
              <a:t>per </a:t>
            </a:r>
            <a:r>
              <a:rPr sz="2400" u="sng" spc="-15">
                <a:latin typeface="Calibri"/>
                <a:cs typeface="Calibri"/>
              </a:rPr>
              <a:t>infrastrutture </a:t>
            </a:r>
            <a:r>
              <a:rPr sz="2400" u="sng" smtClean="0">
                <a:latin typeface="Calibri"/>
                <a:cs typeface="Calibri"/>
              </a:rPr>
              <a:t>di</a:t>
            </a:r>
            <a:r>
              <a:rPr lang="it-IT" sz="2400" u="sng" dirty="0" smtClean="0">
                <a:latin typeface="Calibri"/>
                <a:cs typeface="Calibri"/>
              </a:rPr>
              <a:t> </a:t>
            </a:r>
            <a:r>
              <a:rPr sz="2400" u="sng" spc="-20" smtClean="0">
                <a:latin typeface="Calibri"/>
                <a:cs typeface="Calibri"/>
              </a:rPr>
              <a:t>rete </a:t>
            </a:r>
            <a:r>
              <a:rPr sz="2400" u="sng" dirty="0">
                <a:latin typeface="Calibri"/>
                <a:cs typeface="Calibri"/>
              </a:rPr>
              <a:t>globali </a:t>
            </a:r>
            <a:r>
              <a:rPr sz="2400" u="sng" spc="-10">
                <a:latin typeface="Calibri"/>
                <a:cs typeface="Calibri"/>
              </a:rPr>
              <a:t>che </a:t>
            </a:r>
            <a:r>
              <a:rPr sz="2400" u="sng" spc="-10" smtClean="0">
                <a:latin typeface="Calibri"/>
                <a:cs typeface="Calibri"/>
              </a:rPr>
              <a:t>rappresentano </a:t>
            </a:r>
            <a:r>
              <a:rPr sz="2400" u="sng" spc="-5">
                <a:latin typeface="Calibri"/>
                <a:cs typeface="Calibri"/>
              </a:rPr>
              <a:t>monopoli</a:t>
            </a:r>
            <a:r>
              <a:rPr sz="2400" u="sng">
                <a:latin typeface="Calibri"/>
                <a:cs typeface="Calibri"/>
              </a:rPr>
              <a:t> </a:t>
            </a:r>
            <a:r>
              <a:rPr sz="2400" u="sng" spc="-10" smtClean="0">
                <a:latin typeface="Calibri"/>
                <a:cs typeface="Calibri"/>
              </a:rPr>
              <a:t>naturali</a:t>
            </a:r>
            <a:r>
              <a:rPr lang="it-IT" sz="2400" spc="-10" dirty="0" smtClean="0">
                <a:latin typeface="Calibri"/>
                <a:cs typeface="Calibri"/>
              </a:rPr>
              <a:t> (</a:t>
            </a:r>
            <a:r>
              <a:rPr lang="it-IT" sz="2400" b="1" spc="-10" dirty="0" smtClean="0">
                <a:solidFill>
                  <a:srgbClr val="FF0000"/>
                </a:solidFill>
                <a:latin typeface="Calibri"/>
                <a:cs typeface="Calibri"/>
              </a:rPr>
              <a:t>non è economico replicarli, ad es. </a:t>
            </a:r>
            <a:r>
              <a:rPr lang="it-IT" sz="2400" b="1" u="sng" spc="-10" dirty="0" smtClean="0">
                <a:solidFill>
                  <a:srgbClr val="FF0000"/>
                </a:solidFill>
                <a:latin typeface="Calibri"/>
                <a:cs typeface="Calibri"/>
              </a:rPr>
              <a:t>ferrovia</a:t>
            </a:r>
            <a:r>
              <a:rPr lang="it-IT" sz="2400" spc="-10" dirty="0" smtClean="0">
                <a:latin typeface="Calibri"/>
                <a:cs typeface="Calibri"/>
              </a:rPr>
              <a:t>)</a:t>
            </a:r>
            <a:endParaRPr sz="2400">
              <a:latin typeface="Calibri"/>
              <a:cs typeface="Calibri"/>
            </a:endParaRPr>
          </a:p>
          <a:p>
            <a:pPr marL="911225" marR="244475" lvl="1" indent="-350520" algn="just">
              <a:lnSpc>
                <a:spcPts val="2160"/>
              </a:lnSpc>
              <a:spcAft>
                <a:spcPts val="600"/>
              </a:spcAft>
              <a:buSzPct val="119444"/>
              <a:buAutoNum type="arabicPeriod" startAt="2"/>
              <a:tabLst>
                <a:tab pos="911225" algn="l"/>
                <a:tab pos="911860" algn="l"/>
              </a:tabLst>
            </a:pPr>
            <a:r>
              <a:rPr sz="2400" dirty="0">
                <a:latin typeface="Calibri"/>
                <a:cs typeface="Calibri"/>
              </a:rPr>
              <a:t>Un </a:t>
            </a:r>
            <a:r>
              <a:rPr sz="2400" b="1" spc="-10" dirty="0">
                <a:latin typeface="Calibri"/>
                <a:cs typeface="Calibri"/>
              </a:rPr>
              <a:t>finanziamento privato insignificante </a:t>
            </a:r>
            <a:r>
              <a:rPr sz="2400" spc="-5" dirty="0">
                <a:latin typeface="Calibri"/>
                <a:cs typeface="Calibri"/>
              </a:rPr>
              <a:t>nel </a:t>
            </a:r>
            <a:r>
              <a:rPr sz="2400" spc="-15" dirty="0">
                <a:latin typeface="Calibri"/>
                <a:cs typeface="Calibri"/>
              </a:rPr>
              <a:t>settore </a:t>
            </a:r>
            <a:r>
              <a:rPr sz="2400" spc="-10" dirty="0">
                <a:latin typeface="Calibri"/>
                <a:cs typeface="Calibri"/>
              </a:rPr>
              <a:t>interessato </a:t>
            </a:r>
            <a:r>
              <a:rPr sz="2400">
                <a:latin typeface="Calibri"/>
                <a:cs typeface="Calibri"/>
              </a:rPr>
              <a:t>a </a:t>
            </a:r>
            <a:r>
              <a:rPr sz="2400" spc="-5" smtClean="0">
                <a:latin typeface="Calibri"/>
                <a:cs typeface="Calibri"/>
              </a:rPr>
              <a:t>livello </a:t>
            </a:r>
            <a:r>
              <a:rPr sz="2400" spc="-5" dirty="0">
                <a:latin typeface="Calibri"/>
                <a:cs typeface="Calibri"/>
              </a:rPr>
              <a:t>dello </a:t>
            </a:r>
            <a:r>
              <a:rPr sz="2400" spc="-15" dirty="0">
                <a:latin typeface="Calibri"/>
                <a:cs typeface="Calibri"/>
              </a:rPr>
              <a:t>Stato</a:t>
            </a:r>
            <a:r>
              <a:rPr sz="2400" spc="-10" dirty="0">
                <a:latin typeface="Calibri"/>
                <a:cs typeface="Calibri"/>
              </a:rPr>
              <a:t> </a:t>
            </a:r>
            <a:r>
              <a:rPr sz="2400" spc="-5" dirty="0">
                <a:latin typeface="Calibri"/>
                <a:cs typeface="Calibri"/>
              </a:rPr>
              <a:t>membro</a:t>
            </a:r>
            <a:endParaRPr sz="2400">
              <a:latin typeface="Calibri"/>
              <a:cs typeface="Calibri"/>
            </a:endParaRPr>
          </a:p>
          <a:p>
            <a:pPr marL="911860" lvl="1" indent="-350520" algn="just">
              <a:lnSpc>
                <a:spcPts val="2160"/>
              </a:lnSpc>
              <a:spcAft>
                <a:spcPts val="600"/>
              </a:spcAft>
              <a:buSzPct val="119444"/>
              <a:buAutoNum type="arabicPeriod" startAt="2"/>
              <a:tabLst>
                <a:tab pos="911225" algn="l"/>
                <a:tab pos="911860" algn="l"/>
              </a:tabLst>
            </a:pPr>
            <a:r>
              <a:rPr sz="2400" spc="-5" dirty="0">
                <a:latin typeface="Calibri"/>
                <a:cs typeface="Calibri"/>
              </a:rPr>
              <a:t>Le </a:t>
            </a:r>
            <a:r>
              <a:rPr sz="2400" b="1" spc="-10" dirty="0">
                <a:latin typeface="Calibri"/>
                <a:cs typeface="Calibri"/>
              </a:rPr>
              <a:t>infrastrutture </a:t>
            </a:r>
            <a:r>
              <a:rPr sz="2400" b="1" dirty="0">
                <a:latin typeface="Calibri"/>
                <a:cs typeface="Calibri"/>
              </a:rPr>
              <a:t>non </a:t>
            </a:r>
            <a:r>
              <a:rPr sz="2400" spc="-10" dirty="0">
                <a:latin typeface="Calibri"/>
                <a:cs typeface="Calibri"/>
              </a:rPr>
              <a:t>devono </a:t>
            </a:r>
            <a:r>
              <a:rPr sz="2400" spc="-5">
                <a:latin typeface="Calibri"/>
                <a:cs typeface="Calibri"/>
              </a:rPr>
              <a:t>essere</a:t>
            </a:r>
            <a:r>
              <a:rPr sz="2400" spc="-35">
                <a:latin typeface="Calibri"/>
                <a:cs typeface="Calibri"/>
              </a:rPr>
              <a:t> </a:t>
            </a:r>
            <a:r>
              <a:rPr sz="2400" b="1" spc="-10" smtClean="0">
                <a:latin typeface="Calibri"/>
                <a:cs typeface="Calibri"/>
              </a:rPr>
              <a:t>dedicate</a:t>
            </a:r>
            <a:r>
              <a:rPr lang="it-IT" sz="2400" b="1" spc="-10" dirty="0" smtClean="0">
                <a:latin typeface="Calibri"/>
                <a:cs typeface="Calibri"/>
              </a:rPr>
              <a:t> a singole imprese o singolo settore</a:t>
            </a:r>
            <a:endParaRPr sz="2400">
              <a:latin typeface="Calibri"/>
              <a:cs typeface="Calibri"/>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0034" y="357166"/>
            <a:ext cx="7858180"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Infrastrutture - sovvenzioni incrociate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357158" y="1071546"/>
            <a:ext cx="8429684" cy="4258858"/>
          </a:xfrm>
          <a:prstGeom prst="rect">
            <a:avLst/>
          </a:prstGeom>
        </p:spPr>
        <p:txBody>
          <a:bodyPr vert="horz" wrap="square" lIns="0" tIns="26670" rIns="0" bIns="0" rtlCol="0">
            <a:spAutoFit/>
          </a:bodyPr>
          <a:lstStyle/>
          <a:p>
            <a:pPr marL="548640" marR="5080" indent="-536575" algn="just">
              <a:lnSpc>
                <a:spcPts val="2860"/>
              </a:lnSpc>
              <a:spcBef>
                <a:spcPts val="210"/>
              </a:spcBef>
              <a:spcAft>
                <a:spcPts val="600"/>
              </a:spcAft>
              <a:buClr>
                <a:srgbClr val="000066"/>
              </a:buClr>
              <a:buSzPct val="104166"/>
              <a:buFont typeface="Arial"/>
              <a:buChar char="●"/>
              <a:tabLst>
                <a:tab pos="548640" algn="l"/>
                <a:tab pos="549275" algn="l"/>
              </a:tabLst>
            </a:pPr>
            <a:r>
              <a:rPr sz="2400" spc="-5" dirty="0">
                <a:latin typeface="+mn-lt"/>
                <a:cs typeface="Calibri"/>
              </a:rPr>
              <a:t>Criteri </a:t>
            </a:r>
            <a:r>
              <a:rPr sz="2400" spc="-5" dirty="0">
                <a:latin typeface="+mn-lt"/>
                <a:cs typeface="Arial"/>
              </a:rPr>
              <a:t>§ </a:t>
            </a:r>
            <a:r>
              <a:rPr sz="2400" spc="-5" dirty="0">
                <a:latin typeface="+mn-lt"/>
                <a:cs typeface="Calibri"/>
              </a:rPr>
              <a:t>211 </a:t>
            </a:r>
            <a:r>
              <a:rPr sz="2400" spc="-10" dirty="0">
                <a:latin typeface="+mn-lt"/>
                <a:cs typeface="Calibri"/>
              </a:rPr>
              <a:t>NOA </a:t>
            </a:r>
            <a:r>
              <a:rPr sz="2400" spc="-20" dirty="0">
                <a:latin typeface="+mn-lt"/>
                <a:cs typeface="Calibri"/>
              </a:rPr>
              <a:t>soddisfatti </a:t>
            </a:r>
            <a:r>
              <a:rPr sz="2400" dirty="0">
                <a:latin typeface="+mn-lt"/>
                <a:cs typeface="Calibri"/>
              </a:rPr>
              <a:t>= </a:t>
            </a:r>
            <a:r>
              <a:rPr sz="2400" spc="-10" dirty="0">
                <a:latin typeface="+mn-lt"/>
                <a:cs typeface="Calibri"/>
              </a:rPr>
              <a:t>generalmente </a:t>
            </a:r>
            <a:r>
              <a:rPr sz="2400" spc="-5" dirty="0">
                <a:latin typeface="+mn-lt"/>
                <a:cs typeface="Calibri"/>
              </a:rPr>
              <a:t>nessun</a:t>
            </a:r>
            <a:r>
              <a:rPr sz="2400" spc="-200" dirty="0">
                <a:latin typeface="+mn-lt"/>
                <a:cs typeface="Calibri"/>
              </a:rPr>
              <a:t> </a:t>
            </a:r>
            <a:r>
              <a:rPr sz="2400" spc="-5" dirty="0">
                <a:latin typeface="+mn-lt"/>
                <a:cs typeface="Calibri"/>
              </a:rPr>
              <a:t>aiuto  di </a:t>
            </a:r>
            <a:r>
              <a:rPr sz="2400" spc="-20" dirty="0">
                <a:latin typeface="+mn-lt"/>
                <a:cs typeface="Calibri"/>
              </a:rPr>
              <a:t>Stato </a:t>
            </a:r>
            <a:r>
              <a:rPr sz="2400" dirty="0">
                <a:latin typeface="+mn-lt"/>
                <a:cs typeface="Calibri"/>
              </a:rPr>
              <a:t>a </a:t>
            </a:r>
            <a:r>
              <a:rPr sz="2400" spc="-5" dirty="0">
                <a:latin typeface="+mn-lt"/>
                <a:cs typeface="Calibri"/>
              </a:rPr>
              <a:t>livello </a:t>
            </a:r>
            <a:r>
              <a:rPr sz="2400" spc="-5">
                <a:latin typeface="+mn-lt"/>
                <a:cs typeface="Calibri"/>
              </a:rPr>
              <a:t>di</a:t>
            </a:r>
            <a:r>
              <a:rPr sz="2400" spc="-50">
                <a:latin typeface="+mn-lt"/>
                <a:cs typeface="Calibri"/>
              </a:rPr>
              <a:t> </a:t>
            </a:r>
            <a:r>
              <a:rPr sz="2400" b="1" spc="-5" smtClean="0">
                <a:latin typeface="+mn-lt"/>
                <a:cs typeface="Calibri"/>
              </a:rPr>
              <a:t>costruzione</a:t>
            </a:r>
            <a:r>
              <a:rPr lang="it-IT" sz="2400" b="1" spc="-5" dirty="0" smtClean="0">
                <a:latin typeface="+mn-lt"/>
                <a:cs typeface="Calibri"/>
              </a:rPr>
              <a:t> delle infrastrutture</a:t>
            </a:r>
            <a:endParaRPr sz="2400">
              <a:latin typeface="+mn-lt"/>
              <a:cs typeface="Calibri"/>
            </a:endParaRPr>
          </a:p>
          <a:p>
            <a:pPr marL="548640" marR="109855" indent="-536575" algn="just">
              <a:lnSpc>
                <a:spcPts val="2880"/>
              </a:lnSpc>
              <a:spcBef>
                <a:spcPts val="5"/>
              </a:spcBef>
              <a:spcAft>
                <a:spcPts val="600"/>
              </a:spcAft>
              <a:buClr>
                <a:srgbClr val="000066"/>
              </a:buClr>
              <a:buSzPct val="104166"/>
              <a:buFont typeface="Arial"/>
              <a:buChar char="●"/>
              <a:tabLst>
                <a:tab pos="548640" algn="l"/>
                <a:tab pos="549275" algn="l"/>
              </a:tabLst>
            </a:pPr>
            <a:r>
              <a:rPr sz="2400" spc="-15" dirty="0">
                <a:latin typeface="+mn-lt"/>
                <a:cs typeface="Calibri"/>
              </a:rPr>
              <a:t>Intero </a:t>
            </a:r>
            <a:r>
              <a:rPr sz="2400" spc="-10" dirty="0">
                <a:latin typeface="+mn-lt"/>
                <a:cs typeface="Calibri"/>
              </a:rPr>
              <a:t>finanziamento </a:t>
            </a:r>
            <a:r>
              <a:rPr sz="2400" spc="-5" dirty="0">
                <a:latin typeface="+mn-lt"/>
                <a:cs typeface="Calibri"/>
              </a:rPr>
              <a:t>non ricade nelle norme sugli </a:t>
            </a:r>
            <a:r>
              <a:rPr sz="2400" dirty="0">
                <a:latin typeface="+mn-lt"/>
                <a:cs typeface="Calibri"/>
              </a:rPr>
              <a:t>aiuti </a:t>
            </a:r>
            <a:r>
              <a:rPr sz="2400" spc="-5" dirty="0">
                <a:latin typeface="+mn-lt"/>
                <a:cs typeface="Calibri"/>
              </a:rPr>
              <a:t>di  </a:t>
            </a:r>
            <a:r>
              <a:rPr sz="2400" spc="-20" dirty="0">
                <a:latin typeface="+mn-lt"/>
                <a:cs typeface="Calibri"/>
              </a:rPr>
              <a:t>Stato </a:t>
            </a:r>
            <a:r>
              <a:rPr sz="2400" spc="-15" dirty="0">
                <a:latin typeface="+mn-lt"/>
                <a:cs typeface="Calibri"/>
              </a:rPr>
              <a:t>soltanto </a:t>
            </a:r>
            <a:r>
              <a:rPr sz="2400" spc="-5" dirty="0">
                <a:latin typeface="+mn-lt"/>
                <a:cs typeface="Calibri"/>
              </a:rPr>
              <a:t>se si </a:t>
            </a:r>
            <a:r>
              <a:rPr sz="2400" dirty="0">
                <a:latin typeface="+mn-lt"/>
                <a:cs typeface="Calibri"/>
              </a:rPr>
              <a:t>escludono </a:t>
            </a:r>
            <a:r>
              <a:rPr sz="2400" spc="-5" dirty="0">
                <a:latin typeface="+mn-lt"/>
                <a:cs typeface="Calibri"/>
              </a:rPr>
              <a:t>sovvenzioni </a:t>
            </a:r>
            <a:r>
              <a:rPr sz="2400" spc="-10">
                <a:latin typeface="+mn-lt"/>
                <a:cs typeface="Calibri"/>
              </a:rPr>
              <a:t>incrociate</a:t>
            </a:r>
            <a:r>
              <a:rPr sz="2400" spc="-110">
                <a:latin typeface="+mn-lt"/>
                <a:cs typeface="Calibri"/>
              </a:rPr>
              <a:t> </a:t>
            </a:r>
            <a:r>
              <a:rPr sz="2400" smtClean="0">
                <a:latin typeface="+mn-lt"/>
                <a:cs typeface="Calibri"/>
              </a:rPr>
              <a:t>o</a:t>
            </a:r>
            <a:r>
              <a:rPr lang="it-IT" sz="2400" dirty="0" smtClean="0">
                <a:latin typeface="+mn-lt"/>
                <a:cs typeface="Calibri"/>
              </a:rPr>
              <a:t> </a:t>
            </a:r>
            <a:r>
              <a:rPr sz="2400" spc="-5" smtClean="0">
                <a:latin typeface="+mn-lt"/>
                <a:cs typeface="Calibri"/>
              </a:rPr>
              <a:t>sovvenzioni </a:t>
            </a:r>
            <a:r>
              <a:rPr sz="2400" spc="-15" dirty="0">
                <a:latin typeface="+mn-lt"/>
                <a:cs typeface="Calibri"/>
              </a:rPr>
              <a:t>indirette </a:t>
            </a:r>
            <a:r>
              <a:rPr sz="2400" spc="-5" dirty="0">
                <a:latin typeface="+mn-lt"/>
                <a:cs typeface="Calibri"/>
              </a:rPr>
              <a:t>di </a:t>
            </a:r>
            <a:r>
              <a:rPr sz="2400" spc="-10" dirty="0">
                <a:latin typeface="+mn-lt"/>
                <a:cs typeface="Calibri"/>
              </a:rPr>
              <a:t>altre </a:t>
            </a:r>
            <a:r>
              <a:rPr sz="2400" spc="-15" dirty="0">
                <a:latin typeface="+mn-lt"/>
                <a:cs typeface="Calibri"/>
              </a:rPr>
              <a:t>attività </a:t>
            </a:r>
            <a:r>
              <a:rPr sz="2400" spc="-5" dirty="0">
                <a:latin typeface="+mn-lt"/>
                <a:cs typeface="Calibri"/>
              </a:rPr>
              <a:t>economiche (</a:t>
            </a:r>
            <a:r>
              <a:rPr sz="2400" spc="-5" dirty="0">
                <a:latin typeface="+mn-lt"/>
                <a:cs typeface="Arial"/>
              </a:rPr>
              <a:t>§</a:t>
            </a:r>
            <a:r>
              <a:rPr sz="2400" spc="-170" dirty="0">
                <a:latin typeface="+mn-lt"/>
                <a:cs typeface="Arial"/>
              </a:rPr>
              <a:t> </a:t>
            </a:r>
            <a:r>
              <a:rPr sz="2400" spc="-5" dirty="0">
                <a:latin typeface="+mn-lt"/>
                <a:cs typeface="Calibri"/>
              </a:rPr>
              <a:t>212  </a:t>
            </a:r>
            <a:r>
              <a:rPr sz="2400" spc="-10" dirty="0">
                <a:latin typeface="+mn-lt"/>
                <a:cs typeface="Calibri"/>
              </a:rPr>
              <a:t>NOA) </a:t>
            </a:r>
            <a:r>
              <a:rPr sz="2400" dirty="0">
                <a:latin typeface="+mn-lt"/>
                <a:cs typeface="Calibri"/>
              </a:rPr>
              <a:t>ad</a:t>
            </a:r>
            <a:r>
              <a:rPr sz="2400" spc="-20" dirty="0">
                <a:latin typeface="+mn-lt"/>
                <a:cs typeface="Calibri"/>
              </a:rPr>
              <a:t> </a:t>
            </a:r>
            <a:r>
              <a:rPr sz="2400" dirty="0">
                <a:latin typeface="+mn-lt"/>
                <a:cs typeface="Calibri"/>
              </a:rPr>
              <a:t>esempio:</a:t>
            </a:r>
            <a:endParaRPr sz="2400">
              <a:latin typeface="+mn-lt"/>
              <a:cs typeface="Calibri"/>
            </a:endParaRPr>
          </a:p>
          <a:p>
            <a:pPr marL="911225" marR="214629" indent="-350520" algn="just">
              <a:lnSpc>
                <a:spcPts val="2400"/>
              </a:lnSpc>
              <a:spcBef>
                <a:spcPts val="615"/>
              </a:spcBef>
              <a:spcAft>
                <a:spcPts val="600"/>
              </a:spcAft>
              <a:tabLst>
                <a:tab pos="911225" algn="l"/>
              </a:tabLst>
            </a:pPr>
            <a:r>
              <a:rPr sz="2400" dirty="0">
                <a:latin typeface="+mn-lt"/>
                <a:cs typeface="Calibri"/>
              </a:rPr>
              <a:t>₋</a:t>
            </a:r>
            <a:r>
              <a:rPr sz="2400">
                <a:latin typeface="+mn-lt"/>
                <a:cs typeface="Calibri"/>
              </a:rPr>
              <a:t>	</a:t>
            </a:r>
            <a:r>
              <a:rPr lang="it-IT" sz="2400" dirty="0" smtClean="0">
                <a:latin typeface="+mn-lt"/>
                <a:cs typeface="Calibri"/>
              </a:rPr>
              <a:t>se il p</a:t>
            </a:r>
            <a:r>
              <a:rPr sz="2400" spc="-10" smtClean="0">
                <a:latin typeface="+mn-lt"/>
                <a:cs typeface="Calibri"/>
              </a:rPr>
              <a:t>roprietario </a:t>
            </a:r>
            <a:r>
              <a:rPr sz="2400" spc="-5">
                <a:latin typeface="+mn-lt"/>
                <a:cs typeface="Calibri"/>
              </a:rPr>
              <a:t>non </a:t>
            </a:r>
            <a:r>
              <a:rPr lang="it-IT" sz="2400" spc="-5" dirty="0" smtClean="0">
                <a:latin typeface="+mn-lt"/>
                <a:cs typeface="Calibri"/>
              </a:rPr>
              <a:t>è </a:t>
            </a:r>
            <a:r>
              <a:rPr sz="2400" spc="-15" smtClean="0">
                <a:latin typeface="+mn-lt"/>
                <a:cs typeface="Calibri"/>
              </a:rPr>
              <a:t>attivo </a:t>
            </a:r>
            <a:r>
              <a:rPr sz="2400" dirty="0">
                <a:latin typeface="+mn-lt"/>
                <a:cs typeface="Calibri"/>
              </a:rPr>
              <a:t>in </a:t>
            </a:r>
            <a:r>
              <a:rPr sz="2400" spc="-10" dirty="0">
                <a:latin typeface="+mn-lt"/>
                <a:cs typeface="Calibri"/>
              </a:rPr>
              <a:t>(altre) attività </a:t>
            </a:r>
            <a:r>
              <a:rPr sz="2400" spc="-5" dirty="0">
                <a:latin typeface="+mn-lt"/>
                <a:cs typeface="Calibri"/>
              </a:rPr>
              <a:t>economiche </a:t>
            </a:r>
            <a:r>
              <a:rPr sz="2400" spc="-5">
                <a:latin typeface="+mn-lt"/>
                <a:cs typeface="Calibri"/>
              </a:rPr>
              <a:t>OPPURE </a:t>
            </a:r>
            <a:r>
              <a:rPr lang="it-IT" sz="2400" spc="-5" dirty="0" smtClean="0">
                <a:latin typeface="+mn-lt"/>
                <a:cs typeface="Calibri"/>
              </a:rPr>
              <a:t>se vi è una </a:t>
            </a:r>
            <a:r>
              <a:rPr sz="2400" spc="-5" smtClean="0">
                <a:latin typeface="+mn-lt"/>
                <a:cs typeface="Calibri"/>
              </a:rPr>
              <a:t>separazione </a:t>
            </a:r>
            <a:r>
              <a:rPr sz="2400" spc="-5" dirty="0">
                <a:latin typeface="+mn-lt"/>
                <a:cs typeface="Calibri"/>
              </a:rPr>
              <a:t>dei </a:t>
            </a:r>
            <a:r>
              <a:rPr sz="2400" spc="-10" dirty="0">
                <a:latin typeface="+mn-lt"/>
                <a:cs typeface="Calibri"/>
              </a:rPr>
              <a:t>conti </a:t>
            </a:r>
            <a:r>
              <a:rPr sz="2400" dirty="0">
                <a:latin typeface="+mn-lt"/>
                <a:cs typeface="Calibri"/>
              </a:rPr>
              <a:t>+ </a:t>
            </a:r>
            <a:r>
              <a:rPr sz="2400" spc="-10" dirty="0">
                <a:latin typeface="+mn-lt"/>
                <a:cs typeface="Calibri"/>
              </a:rPr>
              <a:t>garanzia </a:t>
            </a:r>
            <a:r>
              <a:rPr sz="2400" spc="-5" dirty="0">
                <a:latin typeface="+mn-lt"/>
                <a:cs typeface="Calibri"/>
              </a:rPr>
              <a:t>di non vantaggio di </a:t>
            </a:r>
            <a:r>
              <a:rPr sz="2400" spc="-10" dirty="0">
                <a:latin typeface="+mn-lt"/>
                <a:cs typeface="Calibri"/>
              </a:rPr>
              <a:t>altre</a:t>
            </a:r>
            <a:r>
              <a:rPr sz="2400" spc="-80" dirty="0">
                <a:latin typeface="+mn-lt"/>
                <a:cs typeface="Calibri"/>
              </a:rPr>
              <a:t> </a:t>
            </a:r>
            <a:r>
              <a:rPr sz="2400" spc="-10" dirty="0">
                <a:latin typeface="+mn-lt"/>
                <a:cs typeface="Calibri"/>
              </a:rPr>
              <a:t>attività</a:t>
            </a:r>
            <a:endParaRPr sz="2400">
              <a:latin typeface="+mn-lt"/>
              <a:cs typeface="Calibri"/>
            </a:endParaRPr>
          </a:p>
          <a:p>
            <a:pPr marL="911225" marR="412115" indent="-350520" algn="just">
              <a:lnSpc>
                <a:spcPts val="2400"/>
              </a:lnSpc>
              <a:spcBef>
                <a:spcPts val="600"/>
              </a:spcBef>
              <a:spcAft>
                <a:spcPts val="600"/>
              </a:spcAft>
              <a:tabLst>
                <a:tab pos="911225" algn="l"/>
              </a:tabLst>
            </a:pPr>
            <a:r>
              <a:rPr sz="2400" dirty="0">
                <a:latin typeface="+mn-lt"/>
                <a:cs typeface="Calibri"/>
              </a:rPr>
              <a:t>₋</a:t>
            </a:r>
            <a:r>
              <a:rPr sz="2400">
                <a:latin typeface="+mn-lt"/>
                <a:cs typeface="Calibri"/>
              </a:rPr>
              <a:t>	</a:t>
            </a:r>
            <a:r>
              <a:rPr lang="it-IT" sz="2400" dirty="0" smtClean="0">
                <a:latin typeface="+mn-lt"/>
                <a:cs typeface="Calibri"/>
              </a:rPr>
              <a:t>una g</a:t>
            </a:r>
            <a:r>
              <a:rPr sz="2400" spc="-10" smtClean="0">
                <a:latin typeface="+mn-lt"/>
                <a:cs typeface="Calibri"/>
              </a:rPr>
              <a:t>ara </a:t>
            </a:r>
            <a:r>
              <a:rPr sz="2400" spc="-5" dirty="0">
                <a:latin typeface="+mn-lt"/>
                <a:cs typeface="Calibri"/>
              </a:rPr>
              <a:t>d'appalto per </a:t>
            </a:r>
            <a:r>
              <a:rPr sz="2400" dirty="0">
                <a:latin typeface="+mn-lt"/>
                <a:cs typeface="Calibri"/>
              </a:rPr>
              <a:t>la </a:t>
            </a:r>
            <a:r>
              <a:rPr sz="2400" spc="-5" dirty="0">
                <a:latin typeface="+mn-lt"/>
                <a:cs typeface="Calibri"/>
              </a:rPr>
              <a:t>gestione </a:t>
            </a:r>
            <a:r>
              <a:rPr sz="2400" spc="-10">
                <a:latin typeface="+mn-lt"/>
                <a:cs typeface="Calibri"/>
              </a:rPr>
              <a:t>dell'infrastruttura </a:t>
            </a:r>
            <a:r>
              <a:rPr sz="2400" spc="-5" smtClean="0">
                <a:latin typeface="+mn-lt"/>
                <a:cs typeface="Calibri"/>
              </a:rPr>
              <a:t>esclude </a:t>
            </a:r>
            <a:r>
              <a:rPr sz="2400" smtClean="0">
                <a:latin typeface="+mn-lt"/>
                <a:cs typeface="Calibri"/>
              </a:rPr>
              <a:t>aiuti </a:t>
            </a:r>
            <a:r>
              <a:rPr sz="2400" spc="-10">
                <a:latin typeface="+mn-lt"/>
                <a:cs typeface="Calibri"/>
              </a:rPr>
              <a:t>indiretti</a:t>
            </a:r>
            <a:r>
              <a:rPr sz="2400" spc="-5">
                <a:latin typeface="+mn-lt"/>
                <a:cs typeface="Calibri"/>
              </a:rPr>
              <a:t> </a:t>
            </a:r>
            <a:r>
              <a:rPr sz="2400" spc="-10" smtClean="0">
                <a:latin typeface="+mn-lt"/>
                <a:cs typeface="Calibri"/>
              </a:rPr>
              <a:t>all'operatore</a:t>
            </a:r>
            <a:endParaRPr sz="2400">
              <a:latin typeface="+mn-lt"/>
              <a:cs typeface="Calibri"/>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00100" y="285728"/>
            <a:ext cx="6715172"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Aiuti di Stato: a quale livello?</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8635745" y="6554825"/>
            <a:ext cx="251460" cy="239395"/>
          </a:xfrm>
          <a:prstGeom prst="rect">
            <a:avLst/>
          </a:prstGeom>
        </p:spPr>
        <p:txBody>
          <a:bodyPr vert="horz" wrap="square" lIns="0" tIns="12700" rIns="0" bIns="0" rtlCol="0">
            <a:spAutoFit/>
          </a:bodyPr>
          <a:lstStyle/>
          <a:p>
            <a:pPr marL="12700">
              <a:lnSpc>
                <a:spcPct val="100000"/>
              </a:lnSpc>
              <a:spcBef>
                <a:spcPts val="100"/>
              </a:spcBef>
            </a:pPr>
            <a:r>
              <a:rPr sz="1400" spc="-5" dirty="0">
                <a:latin typeface="Verdana"/>
                <a:cs typeface="Verdana"/>
              </a:rPr>
              <a:t>24</a:t>
            </a:r>
            <a:endParaRPr sz="1400">
              <a:latin typeface="Verdana"/>
              <a:cs typeface="Verdana"/>
            </a:endParaRPr>
          </a:p>
        </p:txBody>
      </p:sp>
      <p:sp>
        <p:nvSpPr>
          <p:cNvPr id="4" name="object 4"/>
          <p:cNvSpPr txBox="1"/>
          <p:nvPr/>
        </p:nvSpPr>
        <p:spPr>
          <a:xfrm>
            <a:off x="214282" y="1500174"/>
            <a:ext cx="3857652" cy="829073"/>
          </a:xfrm>
          <a:prstGeom prst="rect">
            <a:avLst/>
          </a:prstGeom>
          <a:ln w="9360">
            <a:solidFill>
              <a:srgbClr val="000000"/>
            </a:solidFill>
          </a:ln>
        </p:spPr>
        <p:txBody>
          <a:bodyPr vert="horz" wrap="square" lIns="0" tIns="3175" rIns="0" bIns="0" rtlCol="0">
            <a:spAutoFit/>
          </a:bodyPr>
          <a:lstStyle/>
          <a:p>
            <a:pPr>
              <a:lnSpc>
                <a:spcPct val="100000"/>
              </a:lnSpc>
              <a:spcBef>
                <a:spcPts val="25"/>
              </a:spcBef>
            </a:pPr>
            <a:endParaRPr sz="2200">
              <a:latin typeface="Times New Roman"/>
              <a:cs typeface="Times New Roman"/>
            </a:endParaRPr>
          </a:p>
          <a:p>
            <a:pPr marL="375285" marR="131445" indent="-234950">
              <a:lnSpc>
                <a:spcPts val="1900"/>
              </a:lnSpc>
            </a:pPr>
            <a:r>
              <a:rPr sz="2000" b="1" spc="-10" smtClean="0">
                <a:latin typeface="Verdana"/>
                <a:cs typeface="Verdana"/>
              </a:rPr>
              <a:t>Proprietari/promoto</a:t>
            </a:r>
            <a:r>
              <a:rPr lang="it-IT" sz="2000" b="1" spc="-10" dirty="0" smtClean="0">
                <a:latin typeface="Verdana"/>
                <a:cs typeface="Verdana"/>
              </a:rPr>
              <a:t>r</a:t>
            </a:r>
            <a:r>
              <a:rPr sz="2000" b="1" spc="-10" smtClean="0">
                <a:latin typeface="Verdana"/>
                <a:cs typeface="Verdana"/>
              </a:rPr>
              <a:t>i  </a:t>
            </a:r>
            <a:r>
              <a:rPr sz="2000" b="1" spc="-10" dirty="0">
                <a:latin typeface="Verdana"/>
                <a:cs typeface="Verdana"/>
              </a:rPr>
              <a:t>dell’infrastruttura</a:t>
            </a:r>
            <a:endParaRPr sz="2000">
              <a:latin typeface="Verdana"/>
              <a:cs typeface="Verdana"/>
            </a:endParaRPr>
          </a:p>
        </p:txBody>
      </p:sp>
      <p:sp>
        <p:nvSpPr>
          <p:cNvPr id="5" name="object 5"/>
          <p:cNvSpPr txBox="1"/>
          <p:nvPr/>
        </p:nvSpPr>
        <p:spPr>
          <a:xfrm>
            <a:off x="214282" y="3143248"/>
            <a:ext cx="3857652" cy="731611"/>
          </a:xfrm>
          <a:prstGeom prst="rect">
            <a:avLst/>
          </a:prstGeom>
          <a:ln w="9360">
            <a:solidFill>
              <a:srgbClr val="000000"/>
            </a:solidFill>
          </a:ln>
        </p:spPr>
        <p:txBody>
          <a:bodyPr vert="horz" wrap="square" lIns="0" tIns="5715" rIns="0" bIns="0" rtlCol="0">
            <a:spAutoFit/>
          </a:bodyPr>
          <a:lstStyle/>
          <a:p>
            <a:pPr>
              <a:lnSpc>
                <a:spcPct val="100000"/>
              </a:lnSpc>
              <a:spcBef>
                <a:spcPts val="45"/>
              </a:spcBef>
            </a:pPr>
            <a:endParaRPr sz="1550">
              <a:latin typeface="Times New Roman"/>
              <a:cs typeface="Times New Roman"/>
            </a:endParaRPr>
          </a:p>
          <a:p>
            <a:pPr marL="389255">
              <a:lnSpc>
                <a:spcPts val="1910"/>
              </a:lnSpc>
            </a:pPr>
            <a:r>
              <a:rPr sz="2400" b="1" spc="-10" dirty="0">
                <a:latin typeface="Verdana"/>
                <a:cs typeface="Verdana"/>
              </a:rPr>
              <a:t>Gestori/operatori</a:t>
            </a:r>
            <a:endParaRPr sz="2400">
              <a:latin typeface="Verdana"/>
              <a:cs typeface="Verdana"/>
            </a:endParaRPr>
          </a:p>
          <a:p>
            <a:pPr marL="375285">
              <a:lnSpc>
                <a:spcPts val="1910"/>
              </a:lnSpc>
            </a:pPr>
            <a:r>
              <a:rPr sz="2400" b="1" spc="-10" dirty="0">
                <a:latin typeface="Verdana"/>
                <a:cs typeface="Verdana"/>
              </a:rPr>
              <a:t>dell’infrastruttura</a:t>
            </a:r>
            <a:endParaRPr sz="2400">
              <a:latin typeface="Verdana"/>
              <a:cs typeface="Verdana"/>
            </a:endParaRPr>
          </a:p>
        </p:txBody>
      </p:sp>
      <p:sp>
        <p:nvSpPr>
          <p:cNvPr id="6" name="object 6"/>
          <p:cNvSpPr txBox="1"/>
          <p:nvPr/>
        </p:nvSpPr>
        <p:spPr>
          <a:xfrm>
            <a:off x="357158" y="4857760"/>
            <a:ext cx="1096010" cy="478790"/>
          </a:xfrm>
          <a:prstGeom prst="rect">
            <a:avLst/>
          </a:prstGeom>
          <a:ln w="9360">
            <a:solidFill>
              <a:srgbClr val="000000"/>
            </a:solidFill>
          </a:ln>
        </p:spPr>
        <p:txBody>
          <a:bodyPr vert="horz" wrap="square" lIns="0" tIns="54610" rIns="0" bIns="0" rtlCol="0">
            <a:spAutoFit/>
          </a:bodyPr>
          <a:lstStyle/>
          <a:p>
            <a:pPr marL="483870" marR="148590" indent="-327660">
              <a:lnSpc>
                <a:spcPts val="1660"/>
              </a:lnSpc>
              <a:spcBef>
                <a:spcPts val="430"/>
              </a:spcBef>
            </a:pPr>
            <a:r>
              <a:rPr sz="1400" b="1" dirty="0">
                <a:latin typeface="Verdana"/>
                <a:cs typeface="Verdana"/>
              </a:rPr>
              <a:t>UTENTE  1</a:t>
            </a:r>
            <a:endParaRPr sz="1400">
              <a:latin typeface="Verdana"/>
              <a:cs typeface="Verdana"/>
            </a:endParaRPr>
          </a:p>
        </p:txBody>
      </p:sp>
      <p:sp>
        <p:nvSpPr>
          <p:cNvPr id="7" name="object 7"/>
          <p:cNvSpPr/>
          <p:nvPr/>
        </p:nvSpPr>
        <p:spPr>
          <a:xfrm>
            <a:off x="1643042" y="4857760"/>
            <a:ext cx="975994" cy="478790"/>
          </a:xfrm>
          <a:custGeom>
            <a:avLst/>
            <a:gdLst/>
            <a:ahLst/>
            <a:cxnLst/>
            <a:rect l="l" t="t" r="r" b="b"/>
            <a:pathLst>
              <a:path w="975994" h="478789">
                <a:moveTo>
                  <a:pt x="0" y="478434"/>
                </a:moveTo>
                <a:lnTo>
                  <a:pt x="975779" y="478434"/>
                </a:lnTo>
                <a:lnTo>
                  <a:pt x="975779" y="0"/>
                </a:lnTo>
                <a:lnTo>
                  <a:pt x="0" y="0"/>
                </a:lnTo>
                <a:lnTo>
                  <a:pt x="0" y="478434"/>
                </a:lnTo>
                <a:close/>
              </a:path>
            </a:pathLst>
          </a:custGeom>
          <a:ln w="9360">
            <a:solidFill>
              <a:srgbClr val="000000"/>
            </a:solidFill>
          </a:ln>
        </p:spPr>
        <p:txBody>
          <a:bodyPr wrap="square" lIns="0" tIns="0" rIns="0" bIns="0" rtlCol="0"/>
          <a:lstStyle/>
          <a:p>
            <a:endParaRPr/>
          </a:p>
        </p:txBody>
      </p:sp>
      <p:sp>
        <p:nvSpPr>
          <p:cNvPr id="8" name="object 8"/>
          <p:cNvSpPr txBox="1"/>
          <p:nvPr/>
        </p:nvSpPr>
        <p:spPr>
          <a:xfrm>
            <a:off x="1643042" y="4857760"/>
            <a:ext cx="986790" cy="450215"/>
          </a:xfrm>
          <a:prstGeom prst="rect">
            <a:avLst/>
          </a:prstGeom>
        </p:spPr>
        <p:txBody>
          <a:bodyPr vert="horz" wrap="square" lIns="0" tIns="13335" rIns="0" bIns="0" rtlCol="0">
            <a:spAutoFit/>
          </a:bodyPr>
          <a:lstStyle/>
          <a:p>
            <a:pPr marR="12065" algn="ctr">
              <a:lnSpc>
                <a:spcPts val="1670"/>
              </a:lnSpc>
              <a:spcBef>
                <a:spcPts val="105"/>
              </a:spcBef>
            </a:pPr>
            <a:r>
              <a:rPr sz="1400" b="1" dirty="0">
                <a:latin typeface="Verdana"/>
                <a:cs typeface="Verdana"/>
              </a:rPr>
              <a:t>UTENTE</a:t>
            </a:r>
            <a:endParaRPr sz="1400">
              <a:latin typeface="Verdana"/>
              <a:cs typeface="Verdana"/>
            </a:endParaRPr>
          </a:p>
          <a:p>
            <a:pPr marR="13970" algn="ctr">
              <a:lnSpc>
                <a:spcPts val="1670"/>
              </a:lnSpc>
            </a:pPr>
            <a:r>
              <a:rPr sz="1400" b="1" dirty="0">
                <a:latin typeface="Verdana"/>
                <a:cs typeface="Verdana"/>
              </a:rPr>
              <a:t>2</a:t>
            </a:r>
            <a:endParaRPr sz="1400">
              <a:latin typeface="Verdana"/>
              <a:cs typeface="Verdana"/>
            </a:endParaRPr>
          </a:p>
        </p:txBody>
      </p:sp>
      <p:sp>
        <p:nvSpPr>
          <p:cNvPr id="9" name="object 9"/>
          <p:cNvSpPr/>
          <p:nvPr/>
        </p:nvSpPr>
        <p:spPr>
          <a:xfrm>
            <a:off x="2928926" y="4857760"/>
            <a:ext cx="1081405" cy="472440"/>
          </a:xfrm>
          <a:custGeom>
            <a:avLst/>
            <a:gdLst/>
            <a:ahLst/>
            <a:cxnLst/>
            <a:rect l="l" t="t" r="r" b="b"/>
            <a:pathLst>
              <a:path w="1081404" h="472439">
                <a:moveTo>
                  <a:pt x="0" y="471957"/>
                </a:moveTo>
                <a:lnTo>
                  <a:pt x="1080985" y="471957"/>
                </a:lnTo>
                <a:lnTo>
                  <a:pt x="1080985" y="0"/>
                </a:lnTo>
                <a:lnTo>
                  <a:pt x="0" y="0"/>
                </a:lnTo>
                <a:lnTo>
                  <a:pt x="0" y="471957"/>
                </a:lnTo>
                <a:close/>
              </a:path>
            </a:pathLst>
          </a:custGeom>
          <a:ln w="9360">
            <a:solidFill>
              <a:srgbClr val="000000"/>
            </a:solidFill>
          </a:ln>
        </p:spPr>
        <p:txBody>
          <a:bodyPr wrap="square" lIns="0" tIns="0" rIns="0" bIns="0" rtlCol="0"/>
          <a:lstStyle/>
          <a:p>
            <a:endParaRPr/>
          </a:p>
        </p:txBody>
      </p:sp>
      <p:sp>
        <p:nvSpPr>
          <p:cNvPr id="10" name="object 10"/>
          <p:cNvSpPr txBox="1"/>
          <p:nvPr/>
        </p:nvSpPr>
        <p:spPr>
          <a:xfrm>
            <a:off x="2928926" y="4857760"/>
            <a:ext cx="1092200" cy="465845"/>
          </a:xfrm>
          <a:prstGeom prst="rect">
            <a:avLst/>
          </a:prstGeom>
        </p:spPr>
        <p:txBody>
          <a:bodyPr vert="horz" wrap="square" lIns="0" tIns="22225" rIns="0" bIns="0" rtlCol="0">
            <a:spAutoFit/>
          </a:bodyPr>
          <a:lstStyle/>
          <a:p>
            <a:pPr marL="492759" marR="136525" indent="-329565">
              <a:lnSpc>
                <a:spcPts val="1660"/>
              </a:lnSpc>
              <a:spcBef>
                <a:spcPts val="175"/>
              </a:spcBef>
            </a:pPr>
            <a:r>
              <a:rPr sz="1400" b="1" dirty="0">
                <a:latin typeface="Verdana"/>
                <a:cs typeface="Verdana"/>
              </a:rPr>
              <a:t>UTENTE  3</a:t>
            </a:r>
            <a:endParaRPr sz="1400">
              <a:latin typeface="Verdana"/>
              <a:cs typeface="Verdana"/>
            </a:endParaRPr>
          </a:p>
        </p:txBody>
      </p:sp>
      <p:sp>
        <p:nvSpPr>
          <p:cNvPr id="11" name="object 11"/>
          <p:cNvSpPr/>
          <p:nvPr/>
        </p:nvSpPr>
        <p:spPr>
          <a:xfrm>
            <a:off x="2000232" y="2428868"/>
            <a:ext cx="142876" cy="571504"/>
          </a:xfrm>
          <a:custGeom>
            <a:avLst/>
            <a:gdLst/>
            <a:ahLst/>
            <a:cxnLst/>
            <a:rect l="l" t="t" r="r" b="b"/>
            <a:pathLst>
              <a:path w="82550" h="373379">
                <a:moveTo>
                  <a:pt x="42343" y="74815"/>
                </a:moveTo>
                <a:lnTo>
                  <a:pt x="33069" y="76064"/>
                </a:lnTo>
                <a:lnTo>
                  <a:pt x="73279" y="373126"/>
                </a:lnTo>
                <a:lnTo>
                  <a:pt x="82550" y="371856"/>
                </a:lnTo>
                <a:lnTo>
                  <a:pt x="42343" y="74815"/>
                </a:lnTo>
                <a:close/>
              </a:path>
              <a:path w="82550" h="373379">
                <a:moveTo>
                  <a:pt x="27559" y="0"/>
                </a:moveTo>
                <a:lnTo>
                  <a:pt x="0" y="80518"/>
                </a:lnTo>
                <a:lnTo>
                  <a:pt x="33069" y="76064"/>
                </a:lnTo>
                <a:lnTo>
                  <a:pt x="31368" y="63500"/>
                </a:lnTo>
                <a:lnTo>
                  <a:pt x="40640" y="62230"/>
                </a:lnTo>
                <a:lnTo>
                  <a:pt x="69906" y="62230"/>
                </a:lnTo>
                <a:lnTo>
                  <a:pt x="27559" y="0"/>
                </a:lnTo>
                <a:close/>
              </a:path>
              <a:path w="82550" h="373379">
                <a:moveTo>
                  <a:pt x="40640" y="62230"/>
                </a:moveTo>
                <a:lnTo>
                  <a:pt x="31368" y="63500"/>
                </a:lnTo>
                <a:lnTo>
                  <a:pt x="33069" y="76064"/>
                </a:lnTo>
                <a:lnTo>
                  <a:pt x="42343" y="74815"/>
                </a:lnTo>
                <a:lnTo>
                  <a:pt x="40640" y="62230"/>
                </a:lnTo>
                <a:close/>
              </a:path>
              <a:path w="82550" h="373379">
                <a:moveTo>
                  <a:pt x="69906" y="62230"/>
                </a:moveTo>
                <a:lnTo>
                  <a:pt x="40640" y="62230"/>
                </a:lnTo>
                <a:lnTo>
                  <a:pt x="42343" y="74815"/>
                </a:lnTo>
                <a:lnTo>
                  <a:pt x="75437" y="70358"/>
                </a:lnTo>
                <a:lnTo>
                  <a:pt x="69906" y="62230"/>
                </a:lnTo>
                <a:close/>
              </a:path>
            </a:pathLst>
          </a:custGeom>
          <a:solidFill>
            <a:srgbClr val="000000"/>
          </a:solidFill>
        </p:spPr>
        <p:txBody>
          <a:bodyPr wrap="square" lIns="0" tIns="0" rIns="0" bIns="0" rtlCol="0"/>
          <a:lstStyle/>
          <a:p>
            <a:endParaRPr/>
          </a:p>
        </p:txBody>
      </p:sp>
      <p:sp>
        <p:nvSpPr>
          <p:cNvPr id="12" name="object 12"/>
          <p:cNvSpPr/>
          <p:nvPr/>
        </p:nvSpPr>
        <p:spPr>
          <a:xfrm>
            <a:off x="1000100" y="4000504"/>
            <a:ext cx="409575" cy="680720"/>
          </a:xfrm>
          <a:custGeom>
            <a:avLst/>
            <a:gdLst/>
            <a:ahLst/>
            <a:cxnLst/>
            <a:rect l="l" t="t" r="r" b="b"/>
            <a:pathLst>
              <a:path w="409575" h="680720">
                <a:moveTo>
                  <a:pt x="365928" y="62996"/>
                </a:moveTo>
                <a:lnTo>
                  <a:pt x="0" y="675855"/>
                </a:lnTo>
                <a:lnTo>
                  <a:pt x="8039" y="680643"/>
                </a:lnTo>
                <a:lnTo>
                  <a:pt x="373976" y="67808"/>
                </a:lnTo>
                <a:lnTo>
                  <a:pt x="365928" y="62996"/>
                </a:lnTo>
                <a:close/>
              </a:path>
              <a:path w="409575" h="680720">
                <a:moveTo>
                  <a:pt x="405124" y="52070"/>
                </a:moveTo>
                <a:lnTo>
                  <a:pt x="372452" y="52070"/>
                </a:lnTo>
                <a:lnTo>
                  <a:pt x="380492" y="56896"/>
                </a:lnTo>
                <a:lnTo>
                  <a:pt x="373976" y="67808"/>
                </a:lnTo>
                <a:lnTo>
                  <a:pt x="402666" y="84963"/>
                </a:lnTo>
                <a:lnTo>
                  <a:pt x="405124" y="52070"/>
                </a:lnTo>
                <a:close/>
              </a:path>
              <a:path w="409575" h="680720">
                <a:moveTo>
                  <a:pt x="372452" y="52070"/>
                </a:moveTo>
                <a:lnTo>
                  <a:pt x="365928" y="62996"/>
                </a:lnTo>
                <a:lnTo>
                  <a:pt x="373976" y="67808"/>
                </a:lnTo>
                <a:lnTo>
                  <a:pt x="380492" y="56896"/>
                </a:lnTo>
                <a:lnTo>
                  <a:pt x="372452" y="52070"/>
                </a:lnTo>
                <a:close/>
              </a:path>
              <a:path w="409575" h="680720">
                <a:moveTo>
                  <a:pt x="409016" y="0"/>
                </a:moveTo>
                <a:lnTo>
                  <a:pt x="337248" y="45847"/>
                </a:lnTo>
                <a:lnTo>
                  <a:pt x="365928" y="62996"/>
                </a:lnTo>
                <a:lnTo>
                  <a:pt x="372452" y="52070"/>
                </a:lnTo>
                <a:lnTo>
                  <a:pt x="405124" y="52070"/>
                </a:lnTo>
                <a:lnTo>
                  <a:pt x="409016" y="0"/>
                </a:lnTo>
                <a:close/>
              </a:path>
            </a:pathLst>
          </a:custGeom>
          <a:solidFill>
            <a:srgbClr val="000000"/>
          </a:solidFill>
        </p:spPr>
        <p:txBody>
          <a:bodyPr wrap="square" lIns="0" tIns="0" rIns="0" bIns="0" rtlCol="0"/>
          <a:lstStyle/>
          <a:p>
            <a:endParaRPr/>
          </a:p>
        </p:txBody>
      </p:sp>
      <p:sp>
        <p:nvSpPr>
          <p:cNvPr id="13" name="object 13"/>
          <p:cNvSpPr/>
          <p:nvPr/>
        </p:nvSpPr>
        <p:spPr>
          <a:xfrm>
            <a:off x="2143108" y="4000504"/>
            <a:ext cx="76200" cy="684530"/>
          </a:xfrm>
          <a:custGeom>
            <a:avLst/>
            <a:gdLst/>
            <a:ahLst/>
            <a:cxnLst/>
            <a:rect l="l" t="t" r="r" b="b"/>
            <a:pathLst>
              <a:path w="76200" h="684529">
                <a:moveTo>
                  <a:pt x="42799" y="63500"/>
                </a:moveTo>
                <a:lnTo>
                  <a:pt x="33401" y="63500"/>
                </a:lnTo>
                <a:lnTo>
                  <a:pt x="33401" y="684009"/>
                </a:lnTo>
                <a:lnTo>
                  <a:pt x="42799" y="684009"/>
                </a:lnTo>
                <a:lnTo>
                  <a:pt x="42799" y="63500"/>
                </a:lnTo>
                <a:close/>
              </a:path>
              <a:path w="76200" h="684529">
                <a:moveTo>
                  <a:pt x="38100" y="0"/>
                </a:moveTo>
                <a:lnTo>
                  <a:pt x="0" y="76200"/>
                </a:lnTo>
                <a:lnTo>
                  <a:pt x="33401" y="76200"/>
                </a:lnTo>
                <a:lnTo>
                  <a:pt x="33401" y="63500"/>
                </a:lnTo>
                <a:lnTo>
                  <a:pt x="69850" y="63500"/>
                </a:lnTo>
                <a:lnTo>
                  <a:pt x="38100" y="0"/>
                </a:lnTo>
                <a:close/>
              </a:path>
              <a:path w="76200" h="684529">
                <a:moveTo>
                  <a:pt x="69850" y="63500"/>
                </a:moveTo>
                <a:lnTo>
                  <a:pt x="42799" y="63500"/>
                </a:lnTo>
                <a:lnTo>
                  <a:pt x="42799" y="76200"/>
                </a:lnTo>
                <a:lnTo>
                  <a:pt x="76200" y="76200"/>
                </a:lnTo>
                <a:lnTo>
                  <a:pt x="69850" y="63500"/>
                </a:lnTo>
                <a:close/>
              </a:path>
            </a:pathLst>
          </a:custGeom>
          <a:solidFill>
            <a:srgbClr val="000000"/>
          </a:solidFill>
        </p:spPr>
        <p:txBody>
          <a:bodyPr wrap="square" lIns="0" tIns="0" rIns="0" bIns="0" rtlCol="0"/>
          <a:lstStyle/>
          <a:p>
            <a:endParaRPr/>
          </a:p>
        </p:txBody>
      </p:sp>
      <p:sp>
        <p:nvSpPr>
          <p:cNvPr id="14" name="object 14"/>
          <p:cNvSpPr/>
          <p:nvPr/>
        </p:nvSpPr>
        <p:spPr>
          <a:xfrm>
            <a:off x="3000364" y="4000504"/>
            <a:ext cx="202565" cy="685800"/>
          </a:xfrm>
          <a:custGeom>
            <a:avLst/>
            <a:gdLst/>
            <a:ahLst/>
            <a:cxnLst/>
            <a:rect l="l" t="t" r="r" b="b"/>
            <a:pathLst>
              <a:path w="202564" h="685800">
                <a:moveTo>
                  <a:pt x="41352" y="72530"/>
                </a:moveTo>
                <a:lnTo>
                  <a:pt x="32327" y="74911"/>
                </a:lnTo>
                <a:lnTo>
                  <a:pt x="193294" y="685215"/>
                </a:lnTo>
                <a:lnTo>
                  <a:pt x="202311" y="682828"/>
                </a:lnTo>
                <a:lnTo>
                  <a:pt x="41352" y="72530"/>
                </a:lnTo>
                <a:close/>
              </a:path>
              <a:path w="202564" h="685800">
                <a:moveTo>
                  <a:pt x="17399" y="0"/>
                </a:moveTo>
                <a:lnTo>
                  <a:pt x="0" y="83438"/>
                </a:lnTo>
                <a:lnTo>
                  <a:pt x="32327" y="74911"/>
                </a:lnTo>
                <a:lnTo>
                  <a:pt x="29083" y="62610"/>
                </a:lnTo>
                <a:lnTo>
                  <a:pt x="38100" y="60197"/>
                </a:lnTo>
                <a:lnTo>
                  <a:pt x="70311" y="60197"/>
                </a:lnTo>
                <a:lnTo>
                  <a:pt x="17399" y="0"/>
                </a:lnTo>
                <a:close/>
              </a:path>
              <a:path w="202564" h="685800">
                <a:moveTo>
                  <a:pt x="38100" y="60197"/>
                </a:moveTo>
                <a:lnTo>
                  <a:pt x="29083" y="62610"/>
                </a:lnTo>
                <a:lnTo>
                  <a:pt x="32327" y="74911"/>
                </a:lnTo>
                <a:lnTo>
                  <a:pt x="41352" y="72530"/>
                </a:lnTo>
                <a:lnTo>
                  <a:pt x="38100" y="60197"/>
                </a:lnTo>
                <a:close/>
              </a:path>
              <a:path w="202564" h="685800">
                <a:moveTo>
                  <a:pt x="70311" y="60197"/>
                </a:moveTo>
                <a:lnTo>
                  <a:pt x="38100" y="60197"/>
                </a:lnTo>
                <a:lnTo>
                  <a:pt x="41352" y="72530"/>
                </a:lnTo>
                <a:lnTo>
                  <a:pt x="73660" y="64007"/>
                </a:lnTo>
                <a:lnTo>
                  <a:pt x="70311" y="60197"/>
                </a:lnTo>
                <a:close/>
              </a:path>
            </a:pathLst>
          </a:custGeom>
          <a:solidFill>
            <a:srgbClr val="000000"/>
          </a:solidFill>
        </p:spPr>
        <p:txBody>
          <a:bodyPr wrap="square" lIns="0" tIns="0" rIns="0" bIns="0" rtlCol="0"/>
          <a:lstStyle/>
          <a:p>
            <a:endParaRPr/>
          </a:p>
        </p:txBody>
      </p:sp>
      <p:sp>
        <p:nvSpPr>
          <p:cNvPr id="15" name="object 15"/>
          <p:cNvSpPr txBox="1"/>
          <p:nvPr/>
        </p:nvSpPr>
        <p:spPr>
          <a:xfrm>
            <a:off x="4857752" y="2071678"/>
            <a:ext cx="3851275" cy="760730"/>
          </a:xfrm>
          <a:prstGeom prst="rect">
            <a:avLst/>
          </a:prstGeom>
        </p:spPr>
        <p:txBody>
          <a:bodyPr vert="horz" wrap="square" lIns="0" tIns="12700" rIns="0" bIns="0" rtlCol="0">
            <a:spAutoFit/>
          </a:bodyPr>
          <a:lstStyle/>
          <a:p>
            <a:pPr marL="355600" indent="-342900">
              <a:lnSpc>
                <a:spcPct val="100000"/>
              </a:lnSpc>
              <a:spcBef>
                <a:spcPts val="100"/>
              </a:spcBef>
              <a:buFont typeface="Arial"/>
              <a:buChar char="•"/>
              <a:tabLst>
                <a:tab pos="354965" algn="l"/>
                <a:tab pos="355600" algn="l"/>
              </a:tabLst>
            </a:pPr>
            <a:r>
              <a:rPr sz="2400" dirty="0">
                <a:latin typeface="Calibri"/>
                <a:cs typeface="Calibri"/>
              </a:rPr>
              <a:t>Gli </a:t>
            </a:r>
            <a:r>
              <a:rPr sz="2400" spc="-15" dirty="0">
                <a:latin typeface="Calibri"/>
                <a:cs typeface="Calibri"/>
              </a:rPr>
              <a:t>operatori </a:t>
            </a:r>
            <a:r>
              <a:rPr sz="2400" dirty="0">
                <a:latin typeface="Calibri"/>
                <a:cs typeface="Calibri"/>
              </a:rPr>
              <a:t>o gli</a:t>
            </a:r>
            <a:r>
              <a:rPr sz="2400" spc="-95" dirty="0">
                <a:latin typeface="Calibri"/>
                <a:cs typeface="Calibri"/>
              </a:rPr>
              <a:t> </a:t>
            </a:r>
            <a:r>
              <a:rPr sz="2400" spc="-15" dirty="0">
                <a:latin typeface="Calibri"/>
                <a:cs typeface="Calibri"/>
              </a:rPr>
              <a:t>utilizzatori</a:t>
            </a:r>
            <a:endParaRPr sz="2400">
              <a:latin typeface="Calibri"/>
              <a:cs typeface="Calibri"/>
            </a:endParaRPr>
          </a:p>
          <a:p>
            <a:pPr marL="355600">
              <a:lnSpc>
                <a:spcPct val="100000"/>
              </a:lnSpc>
              <a:spcBef>
                <a:spcPts val="25"/>
              </a:spcBef>
            </a:pPr>
            <a:r>
              <a:rPr sz="2400" spc="-5" dirty="0">
                <a:latin typeface="Calibri"/>
                <a:cs typeface="Calibri"/>
              </a:rPr>
              <a:t>ricevono un</a:t>
            </a:r>
            <a:r>
              <a:rPr sz="2400" spc="-40" dirty="0">
                <a:latin typeface="Calibri"/>
                <a:cs typeface="Calibri"/>
              </a:rPr>
              <a:t> </a:t>
            </a:r>
            <a:r>
              <a:rPr sz="2400" spc="-10" dirty="0">
                <a:latin typeface="Calibri"/>
                <a:cs typeface="Calibri"/>
              </a:rPr>
              <a:t>vantaggio?</a:t>
            </a:r>
            <a:endParaRPr sz="2400">
              <a:latin typeface="Calibri"/>
              <a:cs typeface="Calibri"/>
            </a:endParaRPr>
          </a:p>
        </p:txBody>
      </p:sp>
      <p:sp>
        <p:nvSpPr>
          <p:cNvPr id="16" name="object 16"/>
          <p:cNvSpPr txBox="1"/>
          <p:nvPr/>
        </p:nvSpPr>
        <p:spPr>
          <a:xfrm>
            <a:off x="4857752" y="3214686"/>
            <a:ext cx="3349625" cy="391160"/>
          </a:xfrm>
          <a:prstGeom prst="rect">
            <a:avLst/>
          </a:prstGeom>
        </p:spPr>
        <p:txBody>
          <a:bodyPr vert="horz" wrap="square" lIns="0" tIns="12700" rIns="0" bIns="0" rtlCol="0">
            <a:spAutoFit/>
          </a:bodyPr>
          <a:lstStyle/>
          <a:p>
            <a:pPr marL="355600" indent="-342900">
              <a:lnSpc>
                <a:spcPct val="100000"/>
              </a:lnSpc>
              <a:spcBef>
                <a:spcPts val="100"/>
              </a:spcBef>
              <a:buFont typeface="Arial"/>
              <a:buChar char="•"/>
              <a:tabLst>
                <a:tab pos="354965" algn="l"/>
                <a:tab pos="355600" algn="l"/>
              </a:tabLst>
            </a:pPr>
            <a:r>
              <a:rPr sz="2400" dirty="0">
                <a:latin typeface="Calibri"/>
                <a:cs typeface="Calibri"/>
              </a:rPr>
              <a:t>Il </a:t>
            </a:r>
            <a:r>
              <a:rPr sz="2400" spc="-10" dirty="0">
                <a:latin typeface="Calibri"/>
                <a:cs typeface="Calibri"/>
              </a:rPr>
              <a:t>vantaggio </a:t>
            </a:r>
            <a:r>
              <a:rPr sz="2400" dirty="0">
                <a:latin typeface="Calibri"/>
                <a:cs typeface="Calibri"/>
              </a:rPr>
              <a:t>è</a:t>
            </a:r>
            <a:r>
              <a:rPr sz="2400" spc="-75" dirty="0">
                <a:latin typeface="Calibri"/>
                <a:cs typeface="Calibri"/>
              </a:rPr>
              <a:t> </a:t>
            </a:r>
            <a:r>
              <a:rPr sz="2400" spc="-20" dirty="0">
                <a:latin typeface="Calibri"/>
                <a:cs typeface="Calibri"/>
              </a:rPr>
              <a:t>trasferito?</a:t>
            </a:r>
            <a:endParaRPr sz="2400">
              <a:latin typeface="Calibri"/>
              <a:cs typeface="Calibri"/>
            </a:endParaRPr>
          </a:p>
        </p:txBody>
      </p:sp>
      <p:sp>
        <p:nvSpPr>
          <p:cNvPr id="17" name="object 17"/>
          <p:cNvSpPr txBox="1"/>
          <p:nvPr/>
        </p:nvSpPr>
        <p:spPr>
          <a:xfrm>
            <a:off x="4857752" y="4143380"/>
            <a:ext cx="3978910" cy="756920"/>
          </a:xfrm>
          <a:prstGeom prst="rect">
            <a:avLst/>
          </a:prstGeom>
        </p:spPr>
        <p:txBody>
          <a:bodyPr vert="horz" wrap="square" lIns="0" tIns="12700" rIns="0" bIns="0" rtlCol="0">
            <a:spAutoFit/>
          </a:bodyPr>
          <a:lstStyle/>
          <a:p>
            <a:pPr marL="355600" marR="5080" indent="-342900">
              <a:lnSpc>
                <a:spcPct val="100000"/>
              </a:lnSpc>
              <a:spcBef>
                <a:spcPts val="100"/>
              </a:spcBef>
              <a:buFont typeface="Arial"/>
              <a:buChar char="•"/>
              <a:tabLst>
                <a:tab pos="354965" algn="l"/>
                <a:tab pos="355600" algn="l"/>
              </a:tabLst>
            </a:pPr>
            <a:r>
              <a:rPr sz="2400" spc="-65" dirty="0">
                <a:latin typeface="Calibri"/>
                <a:cs typeface="Calibri"/>
              </a:rPr>
              <a:t>Cfr. </a:t>
            </a:r>
            <a:r>
              <a:rPr sz="2400" spc="-5" dirty="0">
                <a:latin typeface="Calibri"/>
                <a:cs typeface="Calibri"/>
              </a:rPr>
              <a:t>NOA, </a:t>
            </a:r>
            <a:r>
              <a:rPr sz="2400" spc="-5" dirty="0">
                <a:latin typeface="Arial"/>
                <a:cs typeface="Arial"/>
              </a:rPr>
              <a:t>§ </a:t>
            </a:r>
            <a:r>
              <a:rPr sz="2400" spc="-5" dirty="0">
                <a:latin typeface="Calibri"/>
                <a:cs typeface="Calibri"/>
              </a:rPr>
              <a:t>200 </a:t>
            </a:r>
            <a:r>
              <a:rPr sz="2400" dirty="0">
                <a:latin typeface="Calibri"/>
                <a:cs typeface="Calibri"/>
              </a:rPr>
              <a:t>e </a:t>
            </a:r>
            <a:r>
              <a:rPr sz="2400" spc="-10" dirty="0">
                <a:latin typeface="Calibri"/>
                <a:cs typeface="Calibri"/>
              </a:rPr>
              <a:t>capitoli</a:t>
            </a:r>
            <a:r>
              <a:rPr sz="2400" spc="-160" dirty="0">
                <a:latin typeface="Calibri"/>
                <a:cs typeface="Calibri"/>
              </a:rPr>
              <a:t> </a:t>
            </a:r>
            <a:r>
              <a:rPr sz="2400" spc="-5" dirty="0">
                <a:latin typeface="Calibri"/>
                <a:cs typeface="Calibri"/>
              </a:rPr>
              <a:t>7.2,  7.3 </a:t>
            </a:r>
            <a:r>
              <a:rPr sz="2400" dirty="0">
                <a:latin typeface="Calibri"/>
                <a:cs typeface="Calibri"/>
              </a:rPr>
              <a:t>e</a:t>
            </a:r>
            <a:r>
              <a:rPr sz="2400" spc="-20" dirty="0">
                <a:latin typeface="Calibri"/>
                <a:cs typeface="Calibri"/>
              </a:rPr>
              <a:t> </a:t>
            </a:r>
            <a:r>
              <a:rPr sz="2400" spc="-5" dirty="0">
                <a:latin typeface="Calibri"/>
                <a:cs typeface="Calibri"/>
              </a:rPr>
              <a:t>7.4</a:t>
            </a:r>
            <a:endParaRPr sz="2400">
              <a:latin typeface="Calibri"/>
              <a:cs typeface="Calibri"/>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0034" y="357166"/>
            <a:ext cx="8286808"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Infrastrutture – applicazioni settoriali</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85720" y="1071546"/>
            <a:ext cx="8501122" cy="4824847"/>
          </a:xfrm>
          <a:prstGeom prst="rect">
            <a:avLst/>
          </a:prstGeom>
        </p:spPr>
        <p:txBody>
          <a:bodyPr vert="horz" wrap="square" lIns="0" tIns="13335" rIns="0" bIns="0" rtlCol="0">
            <a:spAutoFit/>
          </a:bodyPr>
          <a:lstStyle/>
          <a:p>
            <a:pPr marL="548640" marR="105410" indent="-536575" algn="just">
              <a:lnSpc>
                <a:spcPct val="100000"/>
              </a:lnSpc>
              <a:spcBef>
                <a:spcPts val="105"/>
              </a:spcBef>
              <a:spcAft>
                <a:spcPts val="600"/>
              </a:spcAft>
              <a:buClr>
                <a:srgbClr val="000066"/>
              </a:buClr>
              <a:buSzPct val="105000"/>
              <a:buFont typeface="Arial"/>
              <a:buChar char="●"/>
              <a:tabLst>
                <a:tab pos="548640" algn="l"/>
                <a:tab pos="549275" algn="l"/>
              </a:tabLst>
            </a:pPr>
            <a:r>
              <a:rPr sz="2400" b="1" dirty="0">
                <a:latin typeface="Calibri"/>
                <a:cs typeface="Calibri"/>
              </a:rPr>
              <a:t>Il </a:t>
            </a:r>
            <a:r>
              <a:rPr sz="2400" b="1" spc="-10" dirty="0">
                <a:latin typeface="Calibri"/>
                <a:cs typeface="Calibri"/>
              </a:rPr>
              <a:t>controllo </a:t>
            </a:r>
            <a:r>
              <a:rPr sz="2400" b="1" dirty="0">
                <a:latin typeface="Calibri"/>
                <a:cs typeface="Calibri"/>
              </a:rPr>
              <a:t>degli </a:t>
            </a:r>
            <a:r>
              <a:rPr sz="2400" b="1" spc="-5" dirty="0">
                <a:latin typeface="Calibri"/>
                <a:cs typeface="Calibri"/>
              </a:rPr>
              <a:t>aiuti </a:t>
            </a:r>
            <a:r>
              <a:rPr sz="2400" b="1" dirty="0">
                <a:latin typeface="Calibri"/>
                <a:cs typeface="Calibri"/>
              </a:rPr>
              <a:t>di </a:t>
            </a:r>
            <a:r>
              <a:rPr sz="2400" b="1" spc="-15" dirty="0">
                <a:latin typeface="Calibri"/>
                <a:cs typeface="Calibri"/>
              </a:rPr>
              <a:t>Stato </a:t>
            </a:r>
            <a:r>
              <a:rPr sz="2400" b="1" dirty="0">
                <a:latin typeface="Calibri"/>
                <a:cs typeface="Calibri"/>
              </a:rPr>
              <a:t>si </a:t>
            </a:r>
            <a:r>
              <a:rPr sz="2400" b="1" spc="-5" dirty="0">
                <a:latin typeface="Calibri"/>
                <a:cs typeface="Calibri"/>
              </a:rPr>
              <a:t>applica </a:t>
            </a:r>
            <a:r>
              <a:rPr sz="2400" b="1" dirty="0">
                <a:latin typeface="Calibri"/>
                <a:cs typeface="Calibri"/>
              </a:rPr>
              <a:t>di </a:t>
            </a:r>
            <a:r>
              <a:rPr sz="2400" b="1" spc="-5" dirty="0">
                <a:latin typeface="Calibri"/>
                <a:cs typeface="Calibri"/>
              </a:rPr>
              <a:t>solito alla costruzione </a:t>
            </a:r>
            <a:r>
              <a:rPr sz="2400" b="1">
                <a:latin typeface="Calibri"/>
                <a:cs typeface="Calibri"/>
              </a:rPr>
              <a:t>di </a:t>
            </a:r>
            <a:r>
              <a:rPr sz="2400" b="1" spc="-10" smtClean="0">
                <a:latin typeface="Calibri"/>
                <a:cs typeface="Calibri"/>
              </a:rPr>
              <a:t>infrastrutture </a:t>
            </a:r>
            <a:r>
              <a:rPr sz="2400" spc="-5" dirty="0">
                <a:latin typeface="Calibri"/>
                <a:cs typeface="Calibri"/>
              </a:rPr>
              <a:t>nei seguenti</a:t>
            </a:r>
            <a:r>
              <a:rPr sz="2400" spc="-45" dirty="0">
                <a:latin typeface="Calibri"/>
                <a:cs typeface="Calibri"/>
              </a:rPr>
              <a:t> </a:t>
            </a:r>
            <a:r>
              <a:rPr sz="2400" spc="-15" dirty="0">
                <a:latin typeface="Calibri"/>
                <a:cs typeface="Calibri"/>
              </a:rPr>
              <a:t>settori:</a:t>
            </a:r>
            <a:endParaRPr sz="2400">
              <a:latin typeface="Calibri"/>
              <a:cs typeface="Calibri"/>
            </a:endParaRPr>
          </a:p>
          <a:p>
            <a:pPr marL="751840" algn="just">
              <a:lnSpc>
                <a:spcPct val="100000"/>
              </a:lnSpc>
              <a:spcAft>
                <a:spcPts val="600"/>
              </a:spcAft>
            </a:pPr>
            <a:r>
              <a:rPr sz="2400" i="1" u="sng" dirty="0">
                <a:uFill>
                  <a:solidFill>
                    <a:srgbClr val="000000"/>
                  </a:solidFill>
                </a:uFill>
                <a:latin typeface="Calibri"/>
                <a:cs typeface="Calibri"/>
              </a:rPr>
              <a:t>Aeroporti, </a:t>
            </a:r>
            <a:r>
              <a:rPr sz="2400" i="1" u="sng" spc="-5" dirty="0">
                <a:uFill>
                  <a:solidFill>
                    <a:srgbClr val="000000"/>
                  </a:solidFill>
                </a:uFill>
                <a:latin typeface="Calibri"/>
                <a:cs typeface="Calibri"/>
              </a:rPr>
              <a:t>porti, energia</a:t>
            </a:r>
            <a:r>
              <a:rPr sz="2400" i="1" u="sng" spc="-5" dirty="0">
                <a:latin typeface="Calibri"/>
                <a:cs typeface="Calibri"/>
              </a:rPr>
              <a:t>, banda</a:t>
            </a:r>
            <a:r>
              <a:rPr sz="2400" i="1" u="sng" spc="-125" dirty="0">
                <a:latin typeface="Calibri"/>
                <a:cs typeface="Calibri"/>
              </a:rPr>
              <a:t> </a:t>
            </a:r>
            <a:r>
              <a:rPr sz="2400" i="1" u="sng" spc="-5" dirty="0">
                <a:latin typeface="Calibri"/>
                <a:cs typeface="Calibri"/>
              </a:rPr>
              <a:t>larga</a:t>
            </a:r>
            <a:endParaRPr sz="2400" u="sng">
              <a:latin typeface="Calibri"/>
              <a:cs typeface="Calibri"/>
            </a:endParaRPr>
          </a:p>
          <a:p>
            <a:pPr marL="548640" indent="-536575" algn="just">
              <a:lnSpc>
                <a:spcPct val="100000"/>
              </a:lnSpc>
              <a:spcBef>
                <a:spcPts val="600"/>
              </a:spcBef>
              <a:spcAft>
                <a:spcPts val="600"/>
              </a:spcAft>
              <a:buClr>
                <a:srgbClr val="000066"/>
              </a:buClr>
              <a:buSzPct val="105000"/>
              <a:buFont typeface="Arial"/>
              <a:buChar char="●"/>
              <a:tabLst>
                <a:tab pos="548640" algn="l"/>
                <a:tab pos="549275" algn="l"/>
              </a:tabLst>
            </a:pPr>
            <a:r>
              <a:rPr sz="2400" b="1" dirty="0">
                <a:latin typeface="Calibri"/>
                <a:cs typeface="Calibri"/>
              </a:rPr>
              <a:t>Il </a:t>
            </a:r>
            <a:r>
              <a:rPr sz="2400" b="1" spc="-10" dirty="0">
                <a:latin typeface="Calibri"/>
                <a:cs typeface="Calibri"/>
              </a:rPr>
              <a:t>controllo </a:t>
            </a:r>
            <a:r>
              <a:rPr sz="2400" b="1" dirty="0">
                <a:latin typeface="Calibri"/>
                <a:cs typeface="Calibri"/>
              </a:rPr>
              <a:t>degli </a:t>
            </a:r>
            <a:r>
              <a:rPr sz="2400" b="1" spc="-5" dirty="0">
                <a:latin typeface="Calibri"/>
                <a:cs typeface="Calibri"/>
              </a:rPr>
              <a:t>aiuti </a:t>
            </a:r>
            <a:r>
              <a:rPr sz="2400" b="1" dirty="0">
                <a:latin typeface="Calibri"/>
                <a:cs typeface="Calibri"/>
              </a:rPr>
              <a:t>di </a:t>
            </a:r>
            <a:r>
              <a:rPr sz="2400" b="1" spc="-15" dirty="0">
                <a:latin typeface="Calibri"/>
                <a:cs typeface="Calibri"/>
              </a:rPr>
              <a:t>Stato </a:t>
            </a:r>
            <a:r>
              <a:rPr sz="2400" b="1" dirty="0">
                <a:latin typeface="Calibri"/>
                <a:cs typeface="Calibri"/>
              </a:rPr>
              <a:t>in </a:t>
            </a:r>
            <a:r>
              <a:rPr sz="2400" b="1" spc="-10" dirty="0">
                <a:latin typeface="Calibri"/>
                <a:cs typeface="Calibri"/>
              </a:rPr>
              <a:t>genere </a:t>
            </a:r>
            <a:r>
              <a:rPr sz="2400" b="1" dirty="0">
                <a:latin typeface="Calibri"/>
                <a:cs typeface="Calibri"/>
              </a:rPr>
              <a:t>non si applica per</a:t>
            </a:r>
            <a:r>
              <a:rPr sz="2400" b="1" spc="-155" dirty="0">
                <a:latin typeface="Calibri"/>
                <a:cs typeface="Calibri"/>
              </a:rPr>
              <a:t> </a:t>
            </a:r>
            <a:r>
              <a:rPr sz="2400" b="1" dirty="0">
                <a:latin typeface="Calibri"/>
                <a:cs typeface="Calibri"/>
              </a:rPr>
              <a:t>la</a:t>
            </a:r>
            <a:endParaRPr sz="2400" b="1">
              <a:latin typeface="Calibri"/>
              <a:cs typeface="Calibri"/>
            </a:endParaRPr>
          </a:p>
          <a:p>
            <a:pPr marL="548640" algn="just">
              <a:lnSpc>
                <a:spcPct val="100000"/>
              </a:lnSpc>
              <a:spcAft>
                <a:spcPts val="600"/>
              </a:spcAft>
            </a:pPr>
            <a:r>
              <a:rPr sz="2400" b="1" spc="-5" dirty="0">
                <a:latin typeface="Calibri"/>
                <a:cs typeface="Calibri"/>
              </a:rPr>
              <a:t>costruzione </a:t>
            </a:r>
            <a:r>
              <a:rPr sz="2400" b="1" dirty="0">
                <a:latin typeface="Calibri"/>
                <a:cs typeface="Calibri"/>
              </a:rPr>
              <a:t>di </a:t>
            </a:r>
            <a:r>
              <a:rPr sz="2400" b="1" spc="-10" dirty="0">
                <a:latin typeface="Calibri"/>
                <a:cs typeface="Calibri"/>
              </a:rPr>
              <a:t>infrastrutture </a:t>
            </a:r>
            <a:r>
              <a:rPr sz="2400" spc="-5" dirty="0">
                <a:latin typeface="Calibri"/>
                <a:cs typeface="Calibri"/>
              </a:rPr>
              <a:t>nei seguenti</a:t>
            </a:r>
            <a:r>
              <a:rPr sz="2400" spc="-95" dirty="0">
                <a:latin typeface="Calibri"/>
                <a:cs typeface="Calibri"/>
              </a:rPr>
              <a:t> </a:t>
            </a:r>
            <a:r>
              <a:rPr sz="2400" spc="-15" dirty="0">
                <a:latin typeface="Calibri"/>
                <a:cs typeface="Calibri"/>
              </a:rPr>
              <a:t>settori:</a:t>
            </a:r>
            <a:endParaRPr sz="2400">
              <a:latin typeface="Calibri"/>
              <a:cs typeface="Calibri"/>
            </a:endParaRPr>
          </a:p>
          <a:p>
            <a:pPr marL="461645" algn="just">
              <a:lnSpc>
                <a:spcPct val="100000"/>
              </a:lnSpc>
              <a:spcAft>
                <a:spcPts val="600"/>
              </a:spcAft>
            </a:pPr>
            <a:r>
              <a:rPr sz="2400" i="1" u="sng" spc="-10" dirty="0">
                <a:uFill>
                  <a:solidFill>
                    <a:srgbClr val="000000"/>
                  </a:solidFill>
                </a:uFill>
                <a:latin typeface="Calibri"/>
                <a:cs typeface="Calibri"/>
              </a:rPr>
              <a:t>Ferrovie, </a:t>
            </a:r>
            <a:r>
              <a:rPr sz="2400" i="1" u="sng" spc="-5" dirty="0">
                <a:uFill>
                  <a:solidFill>
                    <a:srgbClr val="000000"/>
                  </a:solidFill>
                </a:uFill>
                <a:latin typeface="Calibri"/>
                <a:cs typeface="Calibri"/>
              </a:rPr>
              <a:t>strade </a:t>
            </a:r>
            <a:r>
              <a:rPr sz="2400" i="1" u="sng" dirty="0">
                <a:uFill>
                  <a:solidFill>
                    <a:srgbClr val="000000"/>
                  </a:solidFill>
                </a:uFill>
                <a:latin typeface="Calibri"/>
                <a:cs typeface="Calibri"/>
              </a:rPr>
              <a:t>e</a:t>
            </a:r>
            <a:r>
              <a:rPr sz="2400" i="1" u="sng" dirty="0">
                <a:latin typeface="Calibri"/>
                <a:cs typeface="Calibri"/>
              </a:rPr>
              <a:t> </a:t>
            </a:r>
            <a:r>
              <a:rPr sz="2400" i="1" u="sng" spc="-5" dirty="0">
                <a:latin typeface="Calibri"/>
                <a:cs typeface="Calibri"/>
              </a:rPr>
              <a:t>ponti/gallerie, canali/vie navigabili interne,</a:t>
            </a:r>
            <a:r>
              <a:rPr sz="2400" i="1" u="sng" spc="-120" dirty="0">
                <a:latin typeface="Calibri"/>
                <a:cs typeface="Calibri"/>
              </a:rPr>
              <a:t> </a:t>
            </a:r>
            <a:r>
              <a:rPr sz="2400" i="1" u="sng" spc="-5" dirty="0">
                <a:uFill>
                  <a:solidFill>
                    <a:srgbClr val="000000"/>
                  </a:solidFill>
                </a:uFill>
                <a:latin typeface="Calibri"/>
                <a:cs typeface="Calibri"/>
              </a:rPr>
              <a:t>idrico</a:t>
            </a:r>
            <a:endParaRPr sz="2400" u="sng">
              <a:latin typeface="Calibri"/>
              <a:cs typeface="Calibri"/>
            </a:endParaRPr>
          </a:p>
          <a:p>
            <a:pPr marL="561340" algn="just">
              <a:lnSpc>
                <a:spcPts val="2640"/>
              </a:lnSpc>
              <a:spcBef>
                <a:spcPts val="204"/>
              </a:spcBef>
              <a:spcAft>
                <a:spcPts val="600"/>
              </a:spcAft>
              <a:tabLst>
                <a:tab pos="911225" algn="l"/>
              </a:tabLst>
            </a:pPr>
            <a:r>
              <a:rPr sz="2400" dirty="0">
                <a:latin typeface="Calibri"/>
                <a:cs typeface="Calibri"/>
              </a:rPr>
              <a:t>₋	</a:t>
            </a:r>
            <a:r>
              <a:rPr sz="2400" spc="-5" dirty="0">
                <a:latin typeface="Calibri"/>
                <a:cs typeface="Calibri"/>
              </a:rPr>
              <a:t>Uso </a:t>
            </a:r>
            <a:r>
              <a:rPr sz="2400" spc="-10" dirty="0">
                <a:latin typeface="Calibri"/>
                <a:cs typeface="Calibri"/>
              </a:rPr>
              <a:t>gratuito</a:t>
            </a:r>
            <a:r>
              <a:rPr sz="2400" spc="-10">
                <a:latin typeface="Calibri"/>
                <a:cs typeface="Calibri"/>
              </a:rPr>
              <a:t>: </a:t>
            </a:r>
            <a:r>
              <a:rPr lang="it-IT" sz="2400" spc="-5" dirty="0" smtClean="0">
                <a:latin typeface="Calibri"/>
                <a:cs typeface="Calibri"/>
              </a:rPr>
              <a:t>a</a:t>
            </a:r>
            <a:r>
              <a:rPr sz="2400" spc="-5" smtClean="0">
                <a:latin typeface="Calibri"/>
                <a:cs typeface="Calibri"/>
              </a:rPr>
              <a:t>ssenza </a:t>
            </a:r>
            <a:r>
              <a:rPr sz="2400" dirty="0">
                <a:latin typeface="Calibri"/>
                <a:cs typeface="Calibri"/>
              </a:rPr>
              <a:t>di </a:t>
            </a:r>
            <a:r>
              <a:rPr sz="2400" spc="-10" dirty="0">
                <a:latin typeface="Calibri"/>
                <a:cs typeface="Calibri"/>
              </a:rPr>
              <a:t>attività</a:t>
            </a:r>
            <a:r>
              <a:rPr sz="2400" spc="-15" dirty="0">
                <a:latin typeface="Calibri"/>
                <a:cs typeface="Calibri"/>
              </a:rPr>
              <a:t> </a:t>
            </a:r>
            <a:r>
              <a:rPr sz="2400" spc="-5" dirty="0">
                <a:latin typeface="Calibri"/>
                <a:cs typeface="Calibri"/>
              </a:rPr>
              <a:t>economica</a:t>
            </a:r>
            <a:endParaRPr sz="2400">
              <a:latin typeface="Calibri"/>
              <a:cs typeface="Calibri"/>
            </a:endParaRPr>
          </a:p>
          <a:p>
            <a:pPr marL="911225" marR="5080" indent="-350520" algn="just">
              <a:lnSpc>
                <a:spcPts val="2400"/>
              </a:lnSpc>
              <a:spcBef>
                <a:spcPts val="240"/>
              </a:spcBef>
              <a:spcAft>
                <a:spcPts val="600"/>
              </a:spcAft>
              <a:tabLst>
                <a:tab pos="911225" algn="l"/>
              </a:tabLst>
            </a:pPr>
            <a:r>
              <a:rPr sz="2400" dirty="0">
                <a:latin typeface="Calibri"/>
                <a:cs typeface="Calibri"/>
              </a:rPr>
              <a:t>₋	</a:t>
            </a:r>
            <a:r>
              <a:rPr sz="2400" spc="-5" dirty="0">
                <a:latin typeface="Calibri"/>
                <a:cs typeface="Calibri"/>
              </a:rPr>
              <a:t>Uso </a:t>
            </a:r>
            <a:r>
              <a:rPr sz="2400" spc="-15" dirty="0">
                <a:latin typeface="Calibri"/>
                <a:cs typeface="Calibri"/>
              </a:rPr>
              <a:t>contro </a:t>
            </a:r>
            <a:r>
              <a:rPr sz="2400" dirty="0">
                <a:latin typeface="Calibri"/>
                <a:cs typeface="Calibri"/>
              </a:rPr>
              <a:t>pedaggio: </a:t>
            </a:r>
            <a:r>
              <a:rPr sz="2400" b="1" spc="-5" dirty="0">
                <a:latin typeface="Calibri"/>
                <a:cs typeface="Calibri"/>
              </a:rPr>
              <a:t>costruzione </a:t>
            </a:r>
            <a:r>
              <a:rPr sz="2400" spc="-5" dirty="0">
                <a:latin typeface="Calibri"/>
                <a:cs typeface="Calibri"/>
              </a:rPr>
              <a:t>di norma </a:t>
            </a:r>
            <a:r>
              <a:rPr sz="2400" spc="-15" dirty="0">
                <a:latin typeface="Calibri"/>
                <a:cs typeface="Calibri"/>
              </a:rPr>
              <a:t>soddisfa </a:t>
            </a:r>
            <a:r>
              <a:rPr sz="2400" dirty="0">
                <a:latin typeface="Calibri"/>
                <a:cs typeface="Calibri"/>
              </a:rPr>
              <a:t>le </a:t>
            </a:r>
            <a:r>
              <a:rPr sz="2400" spc="-5">
                <a:latin typeface="Calibri"/>
                <a:cs typeface="Calibri"/>
              </a:rPr>
              <a:t>condizioni </a:t>
            </a:r>
            <a:r>
              <a:rPr sz="2400" spc="-5" smtClean="0">
                <a:latin typeface="Calibri"/>
                <a:cs typeface="Calibri"/>
              </a:rPr>
              <a:t>di </a:t>
            </a:r>
            <a:r>
              <a:rPr sz="2400" spc="-5" dirty="0">
                <a:latin typeface="Calibri"/>
                <a:cs typeface="Calibri"/>
              </a:rPr>
              <a:t>assenza </a:t>
            </a:r>
            <a:r>
              <a:rPr sz="2400" dirty="0">
                <a:latin typeface="Calibri"/>
                <a:cs typeface="Calibri"/>
              </a:rPr>
              <a:t>di </a:t>
            </a:r>
            <a:r>
              <a:rPr sz="2400" spc="-20" dirty="0">
                <a:latin typeface="Calibri"/>
                <a:cs typeface="Calibri"/>
              </a:rPr>
              <a:t>effetti </a:t>
            </a:r>
            <a:r>
              <a:rPr sz="2400" spc="-5" dirty="0">
                <a:latin typeface="Calibri"/>
                <a:cs typeface="Calibri"/>
              </a:rPr>
              <a:t>sulla </a:t>
            </a:r>
            <a:r>
              <a:rPr sz="2400" spc="-10" dirty="0">
                <a:latin typeface="Calibri"/>
                <a:cs typeface="Calibri"/>
              </a:rPr>
              <a:t>concorrenza </a:t>
            </a:r>
            <a:r>
              <a:rPr sz="2400" dirty="0">
                <a:latin typeface="Calibri"/>
                <a:cs typeface="Calibri"/>
              </a:rPr>
              <a:t>o </a:t>
            </a:r>
            <a:r>
              <a:rPr sz="2400" spc="-5" dirty="0">
                <a:latin typeface="Calibri"/>
                <a:cs typeface="Calibri"/>
              </a:rPr>
              <a:t>sugli scambi </a:t>
            </a:r>
            <a:r>
              <a:rPr sz="2400" spc="-15" dirty="0">
                <a:latin typeface="Calibri"/>
                <a:cs typeface="Calibri"/>
              </a:rPr>
              <a:t>tra</a:t>
            </a:r>
            <a:r>
              <a:rPr sz="2400" spc="-25" dirty="0">
                <a:latin typeface="Calibri"/>
                <a:cs typeface="Calibri"/>
              </a:rPr>
              <a:t> </a:t>
            </a:r>
            <a:r>
              <a:rPr sz="2400" dirty="0">
                <a:latin typeface="Calibri"/>
                <a:cs typeface="Calibri"/>
              </a:rPr>
              <a:t>MS</a:t>
            </a:r>
            <a:endParaRPr sz="2400">
              <a:latin typeface="Calibri"/>
              <a:cs typeface="Calibri"/>
            </a:endParaRPr>
          </a:p>
          <a:p>
            <a:pPr marL="911225" algn="just">
              <a:lnSpc>
                <a:spcPts val="2320"/>
              </a:lnSpc>
              <a:spcAft>
                <a:spcPts val="600"/>
              </a:spcAft>
            </a:pPr>
            <a:r>
              <a:rPr sz="2400" spc="-10" dirty="0">
                <a:latin typeface="Calibri"/>
                <a:cs typeface="Calibri"/>
              </a:rPr>
              <a:t>(</a:t>
            </a:r>
            <a:r>
              <a:rPr sz="2400" b="1" spc="-10">
                <a:latin typeface="Calibri"/>
                <a:cs typeface="Calibri"/>
              </a:rPr>
              <a:t>contrariamente </a:t>
            </a:r>
            <a:r>
              <a:rPr sz="2400" b="1" spc="-15" smtClean="0">
                <a:latin typeface="Calibri"/>
                <a:cs typeface="Calibri"/>
              </a:rPr>
              <a:t>all</a:t>
            </a:r>
            <a:r>
              <a:rPr lang="it-IT" sz="2400" b="1" spc="-15" dirty="0" smtClean="0">
                <a:latin typeface="Calibri"/>
                <a:cs typeface="Calibri"/>
              </a:rPr>
              <a:t>a </a:t>
            </a:r>
            <a:r>
              <a:rPr lang="it-IT" sz="2400" b="1" spc="-15" dirty="0" err="1" smtClean="0">
                <a:latin typeface="Calibri"/>
                <a:cs typeface="Calibri"/>
              </a:rPr>
              <a:t>gest</a:t>
            </a:r>
            <a:r>
              <a:rPr sz="2400" b="1" spc="-15" smtClean="0">
                <a:latin typeface="Calibri"/>
                <a:cs typeface="Calibri"/>
              </a:rPr>
              <a:t>ione</a:t>
            </a:r>
            <a:r>
              <a:rPr sz="2400" b="1" spc="-45" smtClean="0">
                <a:latin typeface="Calibri"/>
                <a:cs typeface="Calibri"/>
              </a:rPr>
              <a:t> </a:t>
            </a:r>
            <a:r>
              <a:rPr sz="2400" spc="-10" dirty="0">
                <a:latin typeface="Calibri"/>
                <a:cs typeface="Calibri"/>
              </a:rPr>
              <a:t>dell'infrastruttura)</a:t>
            </a:r>
            <a:endParaRPr sz="2400">
              <a:latin typeface="Calibri"/>
              <a:cs typeface="Calibri"/>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00100" y="285728"/>
            <a:ext cx="7429552"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Infrastrutture: operatori e utenti</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142844" y="1214422"/>
            <a:ext cx="8858312" cy="4408899"/>
          </a:xfrm>
          <a:prstGeom prst="rect">
            <a:avLst/>
          </a:prstGeom>
        </p:spPr>
        <p:txBody>
          <a:bodyPr vert="horz" wrap="square" lIns="0" tIns="12700" rIns="0" bIns="0" rtlCol="0">
            <a:spAutoFit/>
          </a:bodyPr>
          <a:lstStyle/>
          <a:p>
            <a:pPr marL="548640" marR="5080" indent="-536575" algn="just">
              <a:lnSpc>
                <a:spcPct val="100000"/>
              </a:lnSpc>
              <a:spcBef>
                <a:spcPts val="100"/>
              </a:spcBef>
              <a:spcAft>
                <a:spcPts val="600"/>
              </a:spcAft>
              <a:buClr>
                <a:srgbClr val="000066"/>
              </a:buClr>
              <a:buSzPct val="104166"/>
              <a:buFont typeface="Arial"/>
              <a:buChar char="●"/>
              <a:tabLst>
                <a:tab pos="548640" algn="l"/>
                <a:tab pos="549275" algn="l"/>
              </a:tabLst>
            </a:pPr>
            <a:r>
              <a:rPr sz="2400" spc="-10" dirty="0">
                <a:latin typeface="+mn-lt"/>
                <a:cs typeface="Calibri"/>
              </a:rPr>
              <a:t>Qualora </a:t>
            </a:r>
            <a:r>
              <a:rPr sz="2400" dirty="0">
                <a:latin typeface="+mn-lt"/>
                <a:cs typeface="Calibri"/>
              </a:rPr>
              <a:t>gli </a:t>
            </a:r>
            <a:r>
              <a:rPr sz="2400" spc="-15" dirty="0">
                <a:latin typeface="+mn-lt"/>
                <a:cs typeface="Calibri"/>
              </a:rPr>
              <a:t>operatori </a:t>
            </a:r>
            <a:r>
              <a:rPr sz="2400" dirty="0">
                <a:latin typeface="+mn-lt"/>
                <a:cs typeface="Calibri"/>
              </a:rPr>
              <a:t>o gli </a:t>
            </a:r>
            <a:r>
              <a:rPr sz="2400" spc="-15" dirty="0">
                <a:latin typeface="+mn-lt"/>
                <a:cs typeface="Calibri"/>
              </a:rPr>
              <a:t>utilizzatori </a:t>
            </a:r>
            <a:r>
              <a:rPr sz="2400" spc="-5" dirty="0">
                <a:latin typeface="+mn-lt"/>
                <a:cs typeface="Calibri"/>
              </a:rPr>
              <a:t>di </a:t>
            </a:r>
            <a:r>
              <a:rPr sz="2400" spc="-15" dirty="0">
                <a:latin typeface="+mn-lt"/>
                <a:cs typeface="Calibri"/>
              </a:rPr>
              <a:t>un’infrastruttura  </a:t>
            </a:r>
            <a:r>
              <a:rPr sz="2400" spc="-10" dirty="0">
                <a:latin typeface="+mn-lt"/>
                <a:cs typeface="Calibri"/>
              </a:rPr>
              <a:t>costruita con </a:t>
            </a:r>
            <a:r>
              <a:rPr sz="2400" spc="-5" dirty="0">
                <a:latin typeface="+mn-lt"/>
                <a:cs typeface="Calibri"/>
              </a:rPr>
              <a:t>un </a:t>
            </a:r>
            <a:r>
              <a:rPr sz="2400" spc="-10" dirty="0">
                <a:latin typeface="+mn-lt"/>
                <a:cs typeface="Calibri"/>
              </a:rPr>
              <a:t>finanziamento </a:t>
            </a:r>
            <a:r>
              <a:rPr sz="2400" spc="-10">
                <a:latin typeface="+mn-lt"/>
                <a:cs typeface="Calibri"/>
              </a:rPr>
              <a:t>pubblico </a:t>
            </a:r>
            <a:r>
              <a:rPr sz="2400" spc="-15" smtClean="0">
                <a:latin typeface="+mn-lt"/>
                <a:cs typeface="Calibri"/>
              </a:rPr>
              <a:t>pag</a:t>
            </a:r>
            <a:r>
              <a:rPr lang="it-IT" sz="2400" spc="-15" dirty="0" err="1" smtClean="0">
                <a:latin typeface="+mn-lt"/>
                <a:cs typeface="Calibri"/>
              </a:rPr>
              <a:t>hi</a:t>
            </a:r>
            <a:r>
              <a:rPr sz="2400" spc="-15" smtClean="0">
                <a:latin typeface="+mn-lt"/>
                <a:cs typeface="Calibri"/>
              </a:rPr>
              <a:t>no </a:t>
            </a:r>
            <a:r>
              <a:rPr sz="2400" spc="-5" dirty="0">
                <a:latin typeface="+mn-lt"/>
                <a:cs typeface="Calibri"/>
              </a:rPr>
              <a:t>un </a:t>
            </a:r>
            <a:r>
              <a:rPr sz="2400" spc="-20" dirty="0">
                <a:latin typeface="+mn-lt"/>
                <a:cs typeface="Calibri"/>
              </a:rPr>
              <a:t>prezzo  </a:t>
            </a:r>
            <a:r>
              <a:rPr sz="2400" spc="-5" dirty="0">
                <a:latin typeface="+mn-lt"/>
                <a:cs typeface="Calibri"/>
              </a:rPr>
              <a:t>di </a:t>
            </a:r>
            <a:r>
              <a:rPr sz="2400" spc="-20" dirty="0">
                <a:latin typeface="+mn-lt"/>
                <a:cs typeface="Calibri"/>
              </a:rPr>
              <a:t>mercato, </a:t>
            </a:r>
            <a:r>
              <a:rPr sz="2400" dirty="0">
                <a:latin typeface="+mn-lt"/>
                <a:cs typeface="Calibri"/>
              </a:rPr>
              <a:t>essi </a:t>
            </a:r>
            <a:r>
              <a:rPr sz="2400" spc="-5" dirty="0">
                <a:latin typeface="+mn-lt"/>
                <a:cs typeface="Calibri"/>
              </a:rPr>
              <a:t>non </a:t>
            </a:r>
            <a:r>
              <a:rPr sz="2400" spc="-10" dirty="0">
                <a:latin typeface="+mn-lt"/>
                <a:cs typeface="Calibri"/>
              </a:rPr>
              <a:t>ricevono </a:t>
            </a:r>
            <a:r>
              <a:rPr sz="2400" dirty="0">
                <a:latin typeface="+mn-lt"/>
                <a:cs typeface="Calibri"/>
              </a:rPr>
              <a:t>alcun </a:t>
            </a:r>
            <a:r>
              <a:rPr sz="2400" spc="-5" dirty="0">
                <a:latin typeface="+mn-lt"/>
                <a:cs typeface="Calibri"/>
              </a:rPr>
              <a:t>aiuto di </a:t>
            </a:r>
            <a:r>
              <a:rPr sz="2400" spc="-20" dirty="0">
                <a:latin typeface="+mn-lt"/>
                <a:cs typeface="Calibri"/>
              </a:rPr>
              <a:t>Stato </a:t>
            </a:r>
            <a:r>
              <a:rPr sz="2400" spc="-15">
                <a:latin typeface="+mn-lt"/>
                <a:cs typeface="Calibri"/>
              </a:rPr>
              <a:t>indiretto  </a:t>
            </a:r>
            <a:r>
              <a:rPr sz="2400" spc="-5" smtClean="0">
                <a:latin typeface="+mn-lt"/>
                <a:cs typeface="Calibri"/>
              </a:rPr>
              <a:t>(</a:t>
            </a:r>
            <a:r>
              <a:rPr lang="it-IT" sz="2400" spc="-5" dirty="0" smtClean="0">
                <a:latin typeface="+mn-lt"/>
                <a:cs typeface="Calibri"/>
              </a:rPr>
              <a:t>nessun </a:t>
            </a:r>
            <a:r>
              <a:rPr sz="2400" spc="-10" smtClean="0">
                <a:latin typeface="+mn-lt"/>
                <a:cs typeface="Calibri"/>
              </a:rPr>
              <a:t>vantaggio </a:t>
            </a:r>
            <a:r>
              <a:rPr sz="2400" dirty="0">
                <a:latin typeface="+mn-lt"/>
                <a:cs typeface="Calibri"/>
              </a:rPr>
              <a:t>è </a:t>
            </a:r>
            <a:r>
              <a:rPr sz="2400" spc="-20">
                <a:latin typeface="+mn-lt"/>
                <a:cs typeface="Calibri"/>
              </a:rPr>
              <a:t>trasferito </a:t>
            </a:r>
            <a:r>
              <a:rPr lang="it-IT" sz="2400" spc="-5" dirty="0" smtClean="0">
                <a:latin typeface="+mn-lt"/>
                <a:cs typeface="Calibri"/>
              </a:rPr>
              <a:t>a </a:t>
            </a:r>
            <a:r>
              <a:rPr sz="2400" spc="-10" smtClean="0">
                <a:latin typeface="+mn-lt"/>
                <a:cs typeface="Calibri"/>
              </a:rPr>
              <a:t>loro)</a:t>
            </a:r>
            <a:endParaRPr sz="2400">
              <a:latin typeface="+mn-lt"/>
              <a:cs typeface="Calibri"/>
            </a:endParaRPr>
          </a:p>
          <a:p>
            <a:pPr marL="548640" indent="-536575" algn="just">
              <a:lnSpc>
                <a:spcPct val="100000"/>
              </a:lnSpc>
              <a:spcAft>
                <a:spcPts val="600"/>
              </a:spcAft>
              <a:buClr>
                <a:srgbClr val="000066"/>
              </a:buClr>
              <a:buSzPct val="104166"/>
              <a:buFont typeface="Arial"/>
              <a:buChar char="●"/>
              <a:tabLst>
                <a:tab pos="548640" algn="l"/>
                <a:tab pos="549275" algn="l"/>
              </a:tabLst>
            </a:pPr>
            <a:r>
              <a:rPr sz="2400" spc="-10" dirty="0">
                <a:latin typeface="+mn-lt"/>
                <a:cs typeface="Calibri"/>
              </a:rPr>
              <a:t>Chiarimento:</a:t>
            </a:r>
            <a:endParaRPr sz="2400">
              <a:latin typeface="+mn-lt"/>
              <a:cs typeface="Calibri"/>
            </a:endParaRPr>
          </a:p>
          <a:p>
            <a:pPr marL="561340" algn="just">
              <a:lnSpc>
                <a:spcPct val="100000"/>
              </a:lnSpc>
              <a:spcBef>
                <a:spcPts val="229"/>
              </a:spcBef>
              <a:spcAft>
                <a:spcPts val="600"/>
              </a:spcAft>
              <a:tabLst>
                <a:tab pos="911225" algn="l"/>
              </a:tabLst>
            </a:pPr>
            <a:r>
              <a:rPr sz="2400" dirty="0">
                <a:latin typeface="+mn-lt"/>
                <a:cs typeface="Calibri"/>
              </a:rPr>
              <a:t>₋	</a:t>
            </a:r>
            <a:r>
              <a:rPr sz="2400" b="1" spc="-20" dirty="0">
                <a:latin typeface="+mn-lt"/>
                <a:cs typeface="Calibri"/>
              </a:rPr>
              <a:t>Gara </a:t>
            </a:r>
            <a:r>
              <a:rPr sz="2400" b="1" dirty="0">
                <a:latin typeface="+mn-lt"/>
                <a:cs typeface="Calibri"/>
              </a:rPr>
              <a:t>di </a:t>
            </a:r>
            <a:r>
              <a:rPr sz="2400" b="1" spc="-5" dirty="0">
                <a:latin typeface="+mn-lt"/>
                <a:cs typeface="Calibri"/>
              </a:rPr>
              <a:t>appalto </a:t>
            </a:r>
            <a:r>
              <a:rPr sz="2400" dirty="0">
                <a:latin typeface="+mn-lt"/>
                <a:cs typeface="Calibri"/>
              </a:rPr>
              <a:t>esclude gli </a:t>
            </a:r>
            <a:r>
              <a:rPr sz="2400" spc="-5" dirty="0">
                <a:latin typeface="+mn-lt"/>
                <a:cs typeface="Calibri"/>
              </a:rPr>
              <a:t>aiuti </a:t>
            </a:r>
            <a:r>
              <a:rPr sz="2400" dirty="0">
                <a:latin typeface="+mn-lt"/>
                <a:cs typeface="Calibri"/>
              </a:rPr>
              <a:t>a</a:t>
            </a:r>
            <a:r>
              <a:rPr sz="2400" spc="-40" dirty="0">
                <a:latin typeface="+mn-lt"/>
                <a:cs typeface="Calibri"/>
              </a:rPr>
              <a:t> </a:t>
            </a:r>
            <a:r>
              <a:rPr sz="2400" spc="-15" dirty="0">
                <a:latin typeface="+mn-lt"/>
                <a:cs typeface="Calibri"/>
              </a:rPr>
              <a:t>gestore/operatore</a:t>
            </a:r>
            <a:endParaRPr sz="2400">
              <a:latin typeface="+mn-lt"/>
              <a:cs typeface="Calibri"/>
            </a:endParaRPr>
          </a:p>
          <a:p>
            <a:pPr marL="911225" marR="657860" indent="-350520" algn="just">
              <a:lnSpc>
                <a:spcPts val="2400"/>
              </a:lnSpc>
              <a:spcBef>
                <a:spcPts val="600"/>
              </a:spcBef>
              <a:spcAft>
                <a:spcPts val="600"/>
              </a:spcAft>
              <a:tabLst>
                <a:tab pos="911225" algn="l"/>
              </a:tabLst>
            </a:pPr>
            <a:r>
              <a:rPr sz="2400" dirty="0">
                <a:latin typeface="+mn-lt"/>
                <a:cs typeface="Calibri"/>
              </a:rPr>
              <a:t>₋	</a:t>
            </a:r>
            <a:r>
              <a:rPr sz="2400" b="1" spc="-10" dirty="0">
                <a:latin typeface="+mn-lt"/>
                <a:cs typeface="Calibri"/>
              </a:rPr>
              <a:t>Copertura </a:t>
            </a:r>
            <a:r>
              <a:rPr sz="2400" b="1" dirty="0">
                <a:latin typeface="+mn-lt"/>
                <a:cs typeface="Calibri"/>
              </a:rPr>
              <a:t>del </a:t>
            </a:r>
            <a:r>
              <a:rPr sz="2400" b="1" spc="-15" dirty="0">
                <a:latin typeface="+mn-lt"/>
                <a:cs typeface="Calibri"/>
              </a:rPr>
              <a:t>costo </a:t>
            </a:r>
            <a:r>
              <a:rPr sz="2400" b="1" spc="-10">
                <a:latin typeface="+mn-lt"/>
                <a:cs typeface="Calibri"/>
              </a:rPr>
              <a:t>incrementale </a:t>
            </a:r>
            <a:r>
              <a:rPr lang="it-IT" sz="2400" spc="-10" dirty="0" smtClean="0">
                <a:latin typeface="+mn-lt"/>
                <a:cs typeface="Calibri"/>
              </a:rPr>
              <a:t>(gli </a:t>
            </a:r>
            <a:r>
              <a:rPr lang="it-IT" sz="2400" spc="-10" dirty="0" smtClean="0">
                <a:cs typeface="Calibri"/>
              </a:rPr>
              <a:t>utilizzatori/utenti </a:t>
            </a:r>
            <a:r>
              <a:rPr lang="it-IT" sz="2400" spc="-5" dirty="0" smtClean="0">
                <a:cs typeface="Calibri"/>
              </a:rPr>
              <a:t>contribuiscono </a:t>
            </a:r>
            <a:r>
              <a:rPr lang="it-IT" sz="2400" dirty="0" smtClean="0">
                <a:cs typeface="Calibri"/>
              </a:rPr>
              <a:t>in </a:t>
            </a:r>
            <a:r>
              <a:rPr lang="it-IT" sz="2400" spc="-10" dirty="0" smtClean="0">
                <a:cs typeface="Calibri"/>
              </a:rPr>
              <a:t>misura apprezzabile </a:t>
            </a:r>
            <a:r>
              <a:rPr lang="it-IT" sz="2400" spc="-5" dirty="0" smtClean="0">
                <a:cs typeface="Calibri"/>
              </a:rPr>
              <a:t>alla redditività </a:t>
            </a:r>
            <a:r>
              <a:rPr lang="it-IT" sz="2400" dirty="0" smtClean="0">
                <a:cs typeface="Calibri"/>
              </a:rPr>
              <a:t>del </a:t>
            </a:r>
            <a:r>
              <a:rPr lang="it-IT" sz="2400" spc="-10" dirty="0" smtClean="0">
                <a:cs typeface="Calibri"/>
              </a:rPr>
              <a:t>progetto/del </a:t>
            </a:r>
            <a:r>
              <a:rPr lang="it-IT" sz="2400" spc="-15" dirty="0" smtClean="0">
                <a:cs typeface="Calibri"/>
              </a:rPr>
              <a:t>gestore</a:t>
            </a:r>
            <a:r>
              <a:rPr lang="it-IT" sz="2400" b="1" spc="-10" dirty="0" smtClean="0">
                <a:latin typeface="+mn-lt"/>
                <a:cs typeface="Calibri"/>
              </a:rPr>
              <a:t>) </a:t>
            </a:r>
            <a:r>
              <a:rPr lang="it-IT" sz="2400" spc="-10" dirty="0" smtClean="0">
                <a:latin typeface="+mn-lt"/>
                <a:cs typeface="Calibri"/>
              </a:rPr>
              <a:t>- </a:t>
            </a:r>
            <a:r>
              <a:rPr sz="2400" spc="-10" smtClean="0">
                <a:latin typeface="+mn-lt"/>
                <a:cs typeface="Calibri"/>
              </a:rPr>
              <a:t>qualora </a:t>
            </a:r>
            <a:r>
              <a:rPr sz="2400" spc="-5" dirty="0">
                <a:latin typeface="+mn-lt"/>
                <a:cs typeface="Calibri"/>
              </a:rPr>
              <a:t>non </a:t>
            </a:r>
            <a:r>
              <a:rPr sz="2400" dirty="0">
                <a:latin typeface="+mn-lt"/>
                <a:cs typeface="Calibri"/>
              </a:rPr>
              <a:t>vi </a:t>
            </a:r>
            <a:r>
              <a:rPr sz="2400" spc="-5">
                <a:latin typeface="+mn-lt"/>
                <a:cs typeface="Calibri"/>
              </a:rPr>
              <a:t>siano </a:t>
            </a:r>
            <a:r>
              <a:rPr sz="2400" spc="-5" smtClean="0">
                <a:latin typeface="+mn-lt"/>
                <a:cs typeface="Calibri"/>
              </a:rPr>
              <a:t>altri </a:t>
            </a:r>
            <a:r>
              <a:rPr sz="2400" spc="-10" dirty="0">
                <a:latin typeface="+mn-lt"/>
                <a:cs typeface="Calibri"/>
              </a:rPr>
              <a:t>metodi </a:t>
            </a:r>
            <a:r>
              <a:rPr sz="2400" spc="-5" dirty="0">
                <a:latin typeface="+mn-lt"/>
                <a:cs typeface="Calibri"/>
              </a:rPr>
              <a:t>come </a:t>
            </a:r>
            <a:r>
              <a:rPr sz="2400" spc="-20" dirty="0">
                <a:latin typeface="+mn-lt"/>
                <a:cs typeface="Calibri"/>
              </a:rPr>
              <a:t>l’analisi </a:t>
            </a:r>
            <a:r>
              <a:rPr sz="2400" spc="-15">
                <a:latin typeface="+mn-lt"/>
                <a:cs typeface="Calibri"/>
              </a:rPr>
              <a:t>comparativa </a:t>
            </a:r>
            <a:r>
              <a:rPr sz="2400" smtClean="0">
                <a:latin typeface="+mn-lt"/>
                <a:cs typeface="Calibri"/>
              </a:rPr>
              <a:t>o</a:t>
            </a:r>
            <a:r>
              <a:rPr lang="it-IT" sz="2400" dirty="0" smtClean="0">
                <a:latin typeface="+mn-lt"/>
                <a:cs typeface="Calibri"/>
              </a:rPr>
              <a:t> la</a:t>
            </a:r>
            <a:r>
              <a:rPr sz="2400" spc="10" smtClean="0">
                <a:latin typeface="+mn-lt"/>
                <a:cs typeface="Calibri"/>
              </a:rPr>
              <a:t> </a:t>
            </a:r>
            <a:r>
              <a:rPr sz="2400" spc="-20" smtClean="0">
                <a:latin typeface="+mn-lt"/>
                <a:cs typeface="Calibri"/>
              </a:rPr>
              <a:t>gara</a:t>
            </a:r>
            <a:r>
              <a:rPr lang="it-IT" sz="2400" spc="-20" dirty="0" smtClean="0">
                <a:latin typeface="+mn-lt"/>
                <a:cs typeface="Calibri"/>
              </a:rPr>
              <a:t> </a:t>
            </a:r>
            <a:r>
              <a:rPr sz="2400" spc="-5" smtClean="0">
                <a:latin typeface="+mn-lt"/>
                <a:cs typeface="Calibri"/>
              </a:rPr>
              <a:t>d'appalto</a:t>
            </a:r>
            <a:r>
              <a:rPr lang="it-IT" sz="2400" spc="-5" dirty="0" smtClean="0">
                <a:latin typeface="+mn-lt"/>
                <a:cs typeface="Calibri"/>
              </a:rPr>
              <a:t> -</a:t>
            </a:r>
            <a:r>
              <a:rPr sz="2400" spc="-5" smtClean="0">
                <a:latin typeface="+mn-lt"/>
                <a:cs typeface="Calibri"/>
              </a:rPr>
              <a:t> </a:t>
            </a:r>
            <a:r>
              <a:rPr sz="2400" dirty="0">
                <a:latin typeface="+mn-lt"/>
                <a:cs typeface="Calibri"/>
              </a:rPr>
              <a:t>esclude gli </a:t>
            </a:r>
            <a:r>
              <a:rPr sz="2400" spc="-5" dirty="0">
                <a:latin typeface="+mn-lt"/>
                <a:cs typeface="Calibri"/>
              </a:rPr>
              <a:t>aiuti </a:t>
            </a:r>
            <a:r>
              <a:rPr sz="2400">
                <a:latin typeface="+mn-lt"/>
                <a:cs typeface="Calibri"/>
              </a:rPr>
              <a:t>agli </a:t>
            </a:r>
            <a:r>
              <a:rPr sz="2400" spc="-10" smtClean="0">
                <a:latin typeface="+mn-lt"/>
                <a:cs typeface="Calibri"/>
              </a:rPr>
              <a:t>utilizzatori/utenti (</a:t>
            </a:r>
            <a:r>
              <a:rPr sz="2400" i="1" spc="-10" smtClean="0">
                <a:latin typeface="+mn-lt"/>
                <a:cs typeface="Calibri"/>
              </a:rPr>
              <a:t>Orientamenti </a:t>
            </a:r>
            <a:r>
              <a:rPr sz="2400" i="1" spc="-5">
                <a:latin typeface="+mn-lt"/>
                <a:cs typeface="Calibri"/>
              </a:rPr>
              <a:t>per </a:t>
            </a:r>
            <a:r>
              <a:rPr sz="2400" i="1" spc="-5" smtClean="0">
                <a:latin typeface="+mn-lt"/>
                <a:cs typeface="Calibri"/>
              </a:rPr>
              <a:t>gli</a:t>
            </a:r>
            <a:r>
              <a:rPr lang="it-IT" sz="2400" i="1" spc="-40" dirty="0" smtClean="0">
                <a:latin typeface="+mn-lt"/>
                <a:cs typeface="Calibri"/>
              </a:rPr>
              <a:t> </a:t>
            </a:r>
            <a:r>
              <a:rPr sz="2400" i="1" smtClean="0">
                <a:latin typeface="+mn-lt"/>
                <a:cs typeface="Calibri"/>
              </a:rPr>
              <a:t>aeroporti</a:t>
            </a:r>
            <a:r>
              <a:rPr sz="2400" dirty="0">
                <a:latin typeface="+mn-lt"/>
                <a:cs typeface="Calibri"/>
              </a:rPr>
              <a:t>)</a:t>
            </a:r>
            <a:endParaRPr sz="2400">
              <a:latin typeface="+mn-lt"/>
              <a:cs typeface="Calibri"/>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57224" y="285728"/>
            <a:ext cx="7572428"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Ulteriori indicazioni</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428596" y="1142984"/>
            <a:ext cx="8358246" cy="2665473"/>
          </a:xfrm>
          <a:prstGeom prst="rect">
            <a:avLst/>
          </a:prstGeom>
        </p:spPr>
        <p:txBody>
          <a:bodyPr vert="horz" wrap="square" lIns="0" tIns="10795" rIns="0" bIns="0" rtlCol="0">
            <a:spAutoFit/>
          </a:bodyPr>
          <a:lstStyle/>
          <a:p>
            <a:pPr marL="548640" indent="-536575" algn="just">
              <a:lnSpc>
                <a:spcPct val="100000"/>
              </a:lnSpc>
              <a:spcBef>
                <a:spcPts val="2135"/>
              </a:spcBef>
              <a:buClr>
                <a:srgbClr val="000066"/>
              </a:buClr>
              <a:buSzPct val="104166"/>
              <a:buFont typeface="Arial"/>
              <a:buChar char="●"/>
              <a:tabLst>
                <a:tab pos="548640" algn="l"/>
                <a:tab pos="549275" algn="l"/>
              </a:tabLst>
            </a:pPr>
            <a:r>
              <a:rPr sz="2400" spc="-5" smtClean="0">
                <a:latin typeface="Calibri"/>
                <a:cs typeface="Calibri"/>
              </a:rPr>
              <a:t>Le </a:t>
            </a:r>
            <a:r>
              <a:rPr sz="2400" b="1" spc="-5" dirty="0">
                <a:latin typeface="Calibri"/>
                <a:cs typeface="Calibri"/>
              </a:rPr>
              <a:t>griglie</a:t>
            </a:r>
            <a:r>
              <a:rPr sz="2400" b="1" spc="-25" dirty="0">
                <a:latin typeface="Calibri"/>
                <a:cs typeface="Calibri"/>
              </a:rPr>
              <a:t> </a:t>
            </a:r>
            <a:r>
              <a:rPr sz="2400" b="1" spc="-5">
                <a:latin typeface="Calibri"/>
                <a:cs typeface="Calibri"/>
              </a:rPr>
              <a:t>analitiche</a:t>
            </a:r>
            <a:r>
              <a:rPr sz="2400" spc="-5" smtClean="0">
                <a:latin typeface="Calibri"/>
                <a:cs typeface="Calibri"/>
              </a:rPr>
              <a:t>:</a:t>
            </a:r>
            <a:endParaRPr lang="it-IT" sz="2400" spc="-5" dirty="0" smtClean="0">
              <a:latin typeface="Calibri"/>
              <a:cs typeface="Calibri"/>
            </a:endParaRPr>
          </a:p>
          <a:p>
            <a:pPr marL="548640" indent="-536575" algn="just">
              <a:lnSpc>
                <a:spcPct val="100000"/>
              </a:lnSpc>
              <a:spcBef>
                <a:spcPts val="2135"/>
              </a:spcBef>
              <a:buClr>
                <a:srgbClr val="000066"/>
              </a:buClr>
              <a:buSzPct val="104166"/>
              <a:tabLst>
                <a:tab pos="548640" algn="l"/>
                <a:tab pos="549275" algn="l"/>
              </a:tabLst>
            </a:pPr>
            <a:endParaRPr lang="it-IT" sz="2400" spc="-5" dirty="0" smtClean="0">
              <a:latin typeface="Calibri"/>
              <a:cs typeface="Calibri"/>
            </a:endParaRPr>
          </a:p>
          <a:p>
            <a:pPr algn="just">
              <a:spcBef>
                <a:spcPts val="2135"/>
              </a:spcBef>
              <a:buClr>
                <a:srgbClr val="000066"/>
              </a:buClr>
              <a:buSzPct val="104166"/>
              <a:tabLst>
                <a:tab pos="548640" algn="l"/>
                <a:tab pos="549275" algn="l"/>
              </a:tabLst>
            </a:pPr>
            <a:r>
              <a:rPr lang="it-IT" sz="2400" u="sng" dirty="0" smtClean="0">
                <a:hlinkClick r:id="rId2"/>
              </a:rPr>
              <a:t>https://ec.europa.eu/competition/state_aid/modernisation/notice_aid_en.html</a:t>
            </a:r>
            <a:endParaRPr lang="it-IT" sz="2400" dirty="0" smtClean="0"/>
          </a:p>
          <a:p>
            <a:pPr marL="548640" indent="-536575" algn="just">
              <a:lnSpc>
                <a:spcPct val="100000"/>
              </a:lnSpc>
              <a:spcBef>
                <a:spcPts val="2135"/>
              </a:spcBef>
              <a:buClr>
                <a:srgbClr val="000066"/>
              </a:buClr>
              <a:buSzPct val="104166"/>
              <a:tabLst>
                <a:tab pos="548640" algn="l"/>
                <a:tab pos="549275" algn="l"/>
              </a:tabLst>
            </a:pPr>
            <a:endParaRPr sz="2400">
              <a:latin typeface="Calibri"/>
              <a:cs typeface="Calibri"/>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28596" y="285728"/>
            <a:ext cx="8429684"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Impatto della sentenza Aeroporto di </a:t>
            </a:r>
            <a:r>
              <a:rPr lang="it-IT" altLang="it-IT" sz="2400" kern="1200" dirty="0" err="1" smtClean="0">
                <a:solidFill>
                  <a:schemeClr val="tx1"/>
                </a:solidFill>
                <a:latin typeface="Arial" panose="020B0604020202020204" pitchFamily="34" charset="0"/>
                <a:ea typeface="MS PGothic" panose="020B0600070205080204" pitchFamily="34" charset="-128"/>
                <a:cs typeface="+mn-cs"/>
              </a:rPr>
              <a:t>Lipsia-Halle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14282" y="1142984"/>
            <a:ext cx="8715436" cy="4013919"/>
          </a:xfrm>
          <a:prstGeom prst="rect">
            <a:avLst/>
          </a:prstGeom>
        </p:spPr>
        <p:txBody>
          <a:bodyPr vert="horz" wrap="square" lIns="0" tIns="12700" rIns="0" bIns="0" rtlCol="0">
            <a:spAutoFit/>
          </a:bodyPr>
          <a:lstStyle/>
          <a:p>
            <a:pPr marL="355600" marR="128270" indent="-343535" algn="just">
              <a:lnSpc>
                <a:spcPct val="100000"/>
              </a:lnSpc>
              <a:spcBef>
                <a:spcPts val="100"/>
              </a:spcBef>
              <a:spcAft>
                <a:spcPts val="600"/>
              </a:spcAft>
              <a:buClr>
                <a:srgbClr val="000066"/>
              </a:buClr>
              <a:buSzPct val="104166"/>
              <a:buFont typeface="Arial"/>
              <a:buChar char="•"/>
              <a:tabLst>
                <a:tab pos="355600" algn="l"/>
                <a:tab pos="356235" algn="l"/>
              </a:tabLst>
            </a:pPr>
            <a:r>
              <a:rPr sz="2400" spc="-5" dirty="0">
                <a:latin typeface="Calibri"/>
                <a:cs typeface="Calibri"/>
              </a:rPr>
              <a:t>La </a:t>
            </a:r>
            <a:r>
              <a:rPr sz="2400" spc="-15" dirty="0">
                <a:latin typeface="Calibri"/>
                <a:cs typeface="Calibri"/>
              </a:rPr>
              <a:t>sentenza </a:t>
            </a:r>
            <a:r>
              <a:rPr sz="2400" i="1" spc="-5" dirty="0">
                <a:latin typeface="Calibri"/>
                <a:cs typeface="Calibri"/>
              </a:rPr>
              <a:t>Leipzig/Halle </a:t>
            </a:r>
            <a:r>
              <a:rPr sz="2400" spc="-5" dirty="0">
                <a:latin typeface="Calibri"/>
                <a:cs typeface="Calibri"/>
              </a:rPr>
              <a:t>ha </a:t>
            </a:r>
            <a:r>
              <a:rPr sz="2400" spc="-20" dirty="0">
                <a:latin typeface="Calibri"/>
                <a:cs typeface="Calibri"/>
              </a:rPr>
              <a:t>confermato </a:t>
            </a:r>
            <a:r>
              <a:rPr sz="2400" dirty="0">
                <a:latin typeface="Calibri"/>
                <a:cs typeface="Calibri"/>
              </a:rPr>
              <a:t>che la </a:t>
            </a:r>
            <a:r>
              <a:rPr sz="2400" b="1" spc="-5" dirty="0">
                <a:latin typeface="Calibri"/>
                <a:cs typeface="Calibri"/>
              </a:rPr>
              <a:t>costruzione </a:t>
            </a:r>
            <a:r>
              <a:rPr sz="2400" spc="-5" dirty="0">
                <a:latin typeface="Calibri"/>
                <a:cs typeface="Calibri"/>
              </a:rPr>
              <a:t>di  </a:t>
            </a:r>
            <a:r>
              <a:rPr sz="2400" spc="-15" dirty="0">
                <a:latin typeface="Calibri"/>
                <a:cs typeface="Calibri"/>
              </a:rPr>
              <a:t>un’infrastruttura </a:t>
            </a:r>
            <a:r>
              <a:rPr sz="2400" spc="-5" dirty="0">
                <a:latin typeface="Calibri"/>
                <a:cs typeface="Calibri"/>
              </a:rPr>
              <a:t>di </a:t>
            </a:r>
            <a:r>
              <a:rPr sz="2400" spc="-10" dirty="0">
                <a:latin typeface="Calibri"/>
                <a:cs typeface="Calibri"/>
              </a:rPr>
              <a:t>trasporto </a:t>
            </a:r>
            <a:r>
              <a:rPr sz="2400" spc="-5" dirty="0">
                <a:latin typeface="Calibri"/>
                <a:cs typeface="Calibri"/>
              </a:rPr>
              <a:t>non </a:t>
            </a:r>
            <a:r>
              <a:rPr sz="2400" spc="-20" dirty="0">
                <a:latin typeface="Calibri"/>
                <a:cs typeface="Calibri"/>
              </a:rPr>
              <a:t>poteva </a:t>
            </a:r>
            <a:r>
              <a:rPr sz="2400" spc="-5" dirty="0">
                <a:latin typeface="Calibri"/>
                <a:cs typeface="Calibri"/>
              </a:rPr>
              <a:t>essere </a:t>
            </a:r>
            <a:r>
              <a:rPr sz="2400" spc="-10" dirty="0">
                <a:latin typeface="Calibri"/>
                <a:cs typeface="Calibri"/>
              </a:rPr>
              <a:t>dissociata </a:t>
            </a:r>
            <a:r>
              <a:rPr sz="2400" spc="-5" dirty="0">
                <a:latin typeface="Calibri"/>
                <a:cs typeface="Calibri"/>
              </a:rPr>
              <a:t>dalla  </a:t>
            </a:r>
            <a:r>
              <a:rPr sz="2400" b="1" spc="-10" dirty="0">
                <a:latin typeface="Calibri"/>
                <a:cs typeface="Calibri"/>
              </a:rPr>
              <a:t>gestione </a:t>
            </a:r>
            <a:r>
              <a:rPr sz="2400" spc="-5" dirty="0">
                <a:latin typeface="Calibri"/>
                <a:cs typeface="Calibri"/>
              </a:rPr>
              <a:t>delle </a:t>
            </a:r>
            <a:r>
              <a:rPr sz="2400" spc="-15" dirty="0">
                <a:latin typeface="Calibri"/>
                <a:cs typeface="Calibri"/>
              </a:rPr>
              <a:t>infrastrutture </a:t>
            </a:r>
            <a:r>
              <a:rPr sz="2400" spc="-10" dirty="0">
                <a:latin typeface="Calibri"/>
                <a:cs typeface="Calibri"/>
              </a:rPr>
              <a:t>stesse, </a:t>
            </a:r>
            <a:r>
              <a:rPr sz="2400" dirty="0">
                <a:latin typeface="Calibri"/>
                <a:cs typeface="Calibri"/>
              </a:rPr>
              <a:t>la </a:t>
            </a:r>
            <a:r>
              <a:rPr sz="2400" spc="-5" dirty="0">
                <a:latin typeface="Calibri"/>
                <a:cs typeface="Calibri"/>
              </a:rPr>
              <a:t>quale </a:t>
            </a:r>
            <a:r>
              <a:rPr sz="2400" spc="-10" dirty="0">
                <a:latin typeface="Calibri"/>
                <a:cs typeface="Calibri"/>
              </a:rPr>
              <a:t>costituisce </a:t>
            </a:r>
            <a:r>
              <a:rPr sz="2400" spc="-30" dirty="0">
                <a:latin typeface="Calibri"/>
                <a:cs typeface="Calibri"/>
              </a:rPr>
              <a:t>un’attività  </a:t>
            </a:r>
            <a:r>
              <a:rPr sz="2400" spc="-10" dirty="0">
                <a:latin typeface="Calibri"/>
                <a:cs typeface="Calibri"/>
              </a:rPr>
              <a:t>economica</a:t>
            </a:r>
            <a:endParaRPr sz="2400">
              <a:latin typeface="Calibri"/>
              <a:cs typeface="Calibri"/>
            </a:endParaRPr>
          </a:p>
          <a:p>
            <a:pPr marL="355600" marR="5080" indent="-343535" algn="just">
              <a:lnSpc>
                <a:spcPct val="100000"/>
              </a:lnSpc>
              <a:spcBef>
                <a:spcPts val="600"/>
              </a:spcBef>
              <a:spcAft>
                <a:spcPts val="600"/>
              </a:spcAft>
              <a:buClr>
                <a:srgbClr val="000066"/>
              </a:buClr>
              <a:buSzPct val="104166"/>
              <a:buFont typeface="Arial"/>
              <a:buChar char="•"/>
              <a:tabLst>
                <a:tab pos="355600" algn="l"/>
                <a:tab pos="356235" algn="l"/>
              </a:tabLst>
            </a:pPr>
            <a:r>
              <a:rPr sz="2400" spc="-5" dirty="0">
                <a:latin typeface="Calibri"/>
                <a:cs typeface="Calibri"/>
              </a:rPr>
              <a:t>La discussione </a:t>
            </a:r>
            <a:r>
              <a:rPr sz="2400" dirty="0">
                <a:latin typeface="Calibri"/>
                <a:cs typeface="Calibri"/>
              </a:rPr>
              <a:t>che </a:t>
            </a:r>
            <a:r>
              <a:rPr sz="2400" spc="-5" dirty="0">
                <a:latin typeface="Calibri"/>
                <a:cs typeface="Calibri"/>
              </a:rPr>
              <a:t>ha </a:t>
            </a:r>
            <a:r>
              <a:rPr sz="2400" spc="-10" dirty="0">
                <a:latin typeface="Calibri"/>
                <a:cs typeface="Calibri"/>
              </a:rPr>
              <a:t>seguito </a:t>
            </a:r>
            <a:r>
              <a:rPr sz="2400" spc="-5" dirty="0">
                <a:latin typeface="Calibri"/>
                <a:cs typeface="Calibri"/>
              </a:rPr>
              <a:t>ha </a:t>
            </a:r>
            <a:r>
              <a:rPr sz="2400" spc="-15" dirty="0">
                <a:latin typeface="Calibri"/>
                <a:cs typeface="Calibri"/>
              </a:rPr>
              <a:t>concentrato </a:t>
            </a:r>
            <a:r>
              <a:rPr sz="2400" spc="-10" dirty="0">
                <a:latin typeface="Calibri"/>
                <a:cs typeface="Calibri"/>
              </a:rPr>
              <a:t>l'attenzione </a:t>
            </a:r>
            <a:r>
              <a:rPr sz="2400" spc="-5" dirty="0">
                <a:latin typeface="Calibri"/>
                <a:cs typeface="Calibri"/>
              </a:rPr>
              <a:t>anche su  </a:t>
            </a:r>
            <a:r>
              <a:rPr sz="2400" spc="-15" dirty="0">
                <a:latin typeface="Calibri"/>
                <a:cs typeface="Calibri"/>
              </a:rPr>
              <a:t>settori </a:t>
            </a:r>
            <a:r>
              <a:rPr sz="2400" dirty="0">
                <a:latin typeface="Calibri"/>
                <a:cs typeface="Calibri"/>
              </a:rPr>
              <a:t>in cui le </a:t>
            </a:r>
            <a:r>
              <a:rPr sz="2400" spc="-10" dirty="0">
                <a:latin typeface="Calibri"/>
                <a:cs typeface="Calibri"/>
              </a:rPr>
              <a:t>regole </a:t>
            </a:r>
            <a:r>
              <a:rPr sz="2400" spc="-5" dirty="0">
                <a:latin typeface="Calibri"/>
                <a:cs typeface="Calibri"/>
              </a:rPr>
              <a:t>degli </a:t>
            </a:r>
            <a:r>
              <a:rPr sz="2400" dirty="0">
                <a:latin typeface="Calibri"/>
                <a:cs typeface="Calibri"/>
              </a:rPr>
              <a:t>aiuti </a:t>
            </a:r>
            <a:r>
              <a:rPr sz="2400" spc="-5" dirty="0">
                <a:latin typeface="Calibri"/>
                <a:cs typeface="Calibri"/>
              </a:rPr>
              <a:t>di </a:t>
            </a:r>
            <a:r>
              <a:rPr sz="2400" spc="-20" dirty="0">
                <a:latin typeface="Calibri"/>
                <a:cs typeface="Calibri"/>
              </a:rPr>
              <a:t>Stato </a:t>
            </a:r>
            <a:r>
              <a:rPr sz="2400" spc="-10">
                <a:latin typeface="Calibri"/>
                <a:cs typeface="Calibri"/>
              </a:rPr>
              <a:t>erano </a:t>
            </a:r>
            <a:r>
              <a:rPr lang="it-IT" sz="2400" spc="-5" dirty="0" smtClean="0">
                <a:latin typeface="Calibri"/>
                <a:cs typeface="Calibri"/>
              </a:rPr>
              <a:t>in</a:t>
            </a:r>
            <a:r>
              <a:rPr sz="2400" spc="-5" smtClean="0">
                <a:latin typeface="Calibri"/>
                <a:cs typeface="Calibri"/>
              </a:rPr>
              <a:t> </a:t>
            </a:r>
            <a:r>
              <a:rPr sz="2400" spc="-5" dirty="0">
                <a:latin typeface="Calibri"/>
                <a:cs typeface="Calibri"/>
              </a:rPr>
              <a:t>applicazione da  </a:t>
            </a:r>
            <a:r>
              <a:rPr sz="2400" spc="-10">
                <a:latin typeface="Calibri"/>
                <a:cs typeface="Calibri"/>
              </a:rPr>
              <a:t>molto</a:t>
            </a:r>
            <a:r>
              <a:rPr sz="2400" spc="-30">
                <a:latin typeface="Calibri"/>
                <a:cs typeface="Calibri"/>
              </a:rPr>
              <a:t> </a:t>
            </a:r>
            <a:r>
              <a:rPr sz="2400" spc="-5" smtClean="0">
                <a:latin typeface="Calibri"/>
                <a:cs typeface="Calibri"/>
              </a:rPr>
              <a:t>tempo</a:t>
            </a:r>
            <a:endParaRPr lang="it-IT" sz="2400" spc="-5" dirty="0" smtClean="0">
              <a:latin typeface="Calibri"/>
              <a:cs typeface="Calibri"/>
            </a:endParaRPr>
          </a:p>
          <a:p>
            <a:pPr marL="355600" marR="5080" indent="-343535" algn="just">
              <a:spcBef>
                <a:spcPts val="600"/>
              </a:spcBef>
              <a:spcAft>
                <a:spcPts val="600"/>
              </a:spcAft>
              <a:buClr>
                <a:srgbClr val="000066"/>
              </a:buClr>
              <a:buSzPct val="104166"/>
              <a:buFont typeface="Arial"/>
              <a:buChar char="•"/>
              <a:tabLst>
                <a:tab pos="355600" algn="l"/>
                <a:tab pos="356235" algn="l"/>
              </a:tabLst>
            </a:pPr>
            <a:r>
              <a:rPr lang="it-IT" sz="2400" spc="-5" dirty="0" smtClean="0">
                <a:latin typeface="Calibri"/>
                <a:cs typeface="Calibri"/>
              </a:rPr>
              <a:t>Pertanto i servizi della Commissione (DG REGIO e DG COMP) hanno messo a punto uno strumento volto ad aiutare gli Stati  membri e le Autorità di gestione: </a:t>
            </a:r>
            <a:r>
              <a:rPr lang="it-IT" sz="2400" b="1" dirty="0" smtClean="0">
                <a:cs typeface="Calibri"/>
              </a:rPr>
              <a:t>le </a:t>
            </a:r>
            <a:r>
              <a:rPr lang="it-IT" sz="2400" b="1" spc="-5" dirty="0" smtClean="0">
                <a:cs typeface="Calibri"/>
              </a:rPr>
              <a:t>griglie</a:t>
            </a:r>
            <a:r>
              <a:rPr lang="it-IT" sz="2400" b="1" spc="-80" dirty="0" smtClean="0">
                <a:cs typeface="Calibri"/>
              </a:rPr>
              <a:t> </a:t>
            </a:r>
            <a:r>
              <a:rPr lang="it-IT" sz="2400" b="1" spc="-5" dirty="0" smtClean="0">
                <a:cs typeface="Calibri"/>
              </a:rPr>
              <a:t>analitiche</a:t>
            </a:r>
            <a:endParaRPr lang="it-IT" sz="2400" dirty="0" smtClean="0">
              <a:cs typeface="Calibri"/>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85720" y="1071546"/>
            <a:ext cx="8643998" cy="2752035"/>
          </a:xfrm>
          <a:prstGeom prst="rect">
            <a:avLst/>
          </a:prstGeom>
        </p:spPr>
        <p:txBody>
          <a:bodyPr vert="horz" wrap="square" lIns="0" tIns="12700" rIns="0" bIns="0" rtlCol="0">
            <a:spAutoFit/>
          </a:bodyPr>
          <a:lstStyle/>
          <a:p>
            <a:pPr marL="2439035" algn="just">
              <a:lnSpc>
                <a:spcPct val="100000"/>
              </a:lnSpc>
              <a:spcBef>
                <a:spcPts val="1200"/>
              </a:spcBef>
            </a:pPr>
            <a:r>
              <a:rPr sz="2400" u="heavy" spc="-5" smtClean="0">
                <a:uFill>
                  <a:solidFill>
                    <a:srgbClr val="000000"/>
                  </a:solidFill>
                </a:uFill>
                <a:latin typeface="+mn-lt"/>
                <a:cs typeface="Calibri"/>
              </a:rPr>
              <a:t>Cosa </a:t>
            </a:r>
            <a:r>
              <a:rPr sz="2400" u="heavy" spc="-5" dirty="0">
                <a:uFill>
                  <a:solidFill>
                    <a:srgbClr val="000000"/>
                  </a:solidFill>
                </a:uFill>
                <a:latin typeface="+mn-lt"/>
                <a:cs typeface="Calibri"/>
              </a:rPr>
              <a:t>sono </a:t>
            </a:r>
            <a:r>
              <a:rPr sz="2400" u="heavy" dirty="0">
                <a:uFill>
                  <a:solidFill>
                    <a:srgbClr val="000000"/>
                  </a:solidFill>
                </a:uFill>
                <a:latin typeface="+mn-lt"/>
                <a:cs typeface="Calibri"/>
              </a:rPr>
              <a:t>le griglie</a:t>
            </a:r>
            <a:r>
              <a:rPr sz="2400" u="heavy" spc="-65" dirty="0">
                <a:uFill>
                  <a:solidFill>
                    <a:srgbClr val="000000"/>
                  </a:solidFill>
                </a:uFill>
                <a:latin typeface="+mn-lt"/>
                <a:cs typeface="Calibri"/>
              </a:rPr>
              <a:t> </a:t>
            </a:r>
            <a:r>
              <a:rPr sz="2400" u="heavy" spc="-5" dirty="0">
                <a:uFill>
                  <a:solidFill>
                    <a:srgbClr val="000000"/>
                  </a:solidFill>
                </a:uFill>
                <a:latin typeface="+mn-lt"/>
                <a:cs typeface="Calibri"/>
              </a:rPr>
              <a:t>analitiche?</a:t>
            </a:r>
            <a:endParaRPr sz="2400">
              <a:latin typeface="+mn-lt"/>
              <a:cs typeface="Calibri"/>
            </a:endParaRPr>
          </a:p>
          <a:p>
            <a:pPr marL="355600" marR="5080" indent="-343535" algn="just">
              <a:lnSpc>
                <a:spcPct val="100000"/>
              </a:lnSpc>
              <a:spcBef>
                <a:spcPts val="1205"/>
              </a:spcBef>
              <a:buClr>
                <a:srgbClr val="000066"/>
              </a:buClr>
              <a:buSzPct val="104166"/>
              <a:buFont typeface="Arial"/>
              <a:buChar char="•"/>
              <a:tabLst>
                <a:tab pos="355600" algn="l"/>
                <a:tab pos="356235" algn="l"/>
              </a:tabLst>
            </a:pPr>
            <a:r>
              <a:rPr sz="2400" b="1" i="1" spc="-5" dirty="0">
                <a:latin typeface="+mn-lt"/>
                <a:cs typeface="Calibri-BoldItalic"/>
              </a:rPr>
              <a:t>Checklist </a:t>
            </a:r>
            <a:r>
              <a:rPr sz="2400" spc="-5" dirty="0">
                <a:latin typeface="+mn-lt"/>
                <a:cs typeface="Calibri"/>
              </a:rPr>
              <a:t>per </a:t>
            </a:r>
            <a:r>
              <a:rPr sz="2400" spc="-20" dirty="0">
                <a:latin typeface="+mn-lt"/>
                <a:cs typeface="Calibri"/>
              </a:rPr>
              <a:t>fornire </a:t>
            </a:r>
            <a:r>
              <a:rPr sz="2400" spc="-5" dirty="0">
                <a:latin typeface="+mn-lt"/>
                <a:cs typeface="Calibri"/>
              </a:rPr>
              <a:t>indicazioni </a:t>
            </a:r>
            <a:r>
              <a:rPr sz="2400" spc="-10" dirty="0">
                <a:latin typeface="+mn-lt"/>
                <a:cs typeface="Calibri"/>
              </a:rPr>
              <a:t>circa </a:t>
            </a:r>
            <a:r>
              <a:rPr sz="2400" dirty="0">
                <a:latin typeface="+mn-lt"/>
                <a:cs typeface="Calibri"/>
              </a:rPr>
              <a:t>le </a:t>
            </a:r>
            <a:r>
              <a:rPr sz="2400" spc="-5" dirty="0">
                <a:latin typeface="+mn-lt"/>
                <a:cs typeface="Calibri"/>
              </a:rPr>
              <a:t>norme sugli </a:t>
            </a:r>
            <a:r>
              <a:rPr sz="2400" dirty="0">
                <a:latin typeface="+mn-lt"/>
                <a:cs typeface="Calibri"/>
              </a:rPr>
              <a:t>aiuti </a:t>
            </a:r>
            <a:r>
              <a:rPr sz="2400" spc="-5" dirty="0">
                <a:latin typeface="+mn-lt"/>
                <a:cs typeface="Calibri"/>
              </a:rPr>
              <a:t>di </a:t>
            </a:r>
            <a:r>
              <a:rPr sz="2400" spc="-20">
                <a:latin typeface="+mn-lt"/>
                <a:cs typeface="Calibri"/>
              </a:rPr>
              <a:t>Stato </a:t>
            </a:r>
            <a:r>
              <a:rPr sz="2400" spc="-5" smtClean="0">
                <a:latin typeface="+mn-lt"/>
                <a:cs typeface="Calibri"/>
              </a:rPr>
              <a:t>applicabili </a:t>
            </a:r>
            <a:r>
              <a:rPr sz="2400" dirty="0">
                <a:latin typeface="+mn-lt"/>
                <a:cs typeface="Calibri"/>
              </a:rPr>
              <a:t>al </a:t>
            </a:r>
            <a:r>
              <a:rPr sz="2400" spc="-10" dirty="0">
                <a:latin typeface="+mn-lt"/>
                <a:cs typeface="Calibri"/>
              </a:rPr>
              <a:t>finanziamento pubblico </a:t>
            </a:r>
            <a:r>
              <a:rPr sz="2400" spc="-5" dirty="0">
                <a:latin typeface="+mn-lt"/>
                <a:cs typeface="Calibri"/>
              </a:rPr>
              <a:t>dei </a:t>
            </a:r>
            <a:r>
              <a:rPr sz="2400" spc="-20" dirty="0">
                <a:latin typeface="+mn-lt"/>
                <a:cs typeface="Calibri"/>
              </a:rPr>
              <a:t>progetti</a:t>
            </a:r>
            <a:r>
              <a:rPr sz="2400" spc="-15" dirty="0">
                <a:latin typeface="+mn-lt"/>
                <a:cs typeface="Calibri"/>
              </a:rPr>
              <a:t> infrastrutturali</a:t>
            </a:r>
            <a:endParaRPr sz="2400">
              <a:latin typeface="+mn-lt"/>
              <a:cs typeface="Calibri"/>
            </a:endParaRPr>
          </a:p>
          <a:p>
            <a:pPr algn="just">
              <a:lnSpc>
                <a:spcPct val="100000"/>
              </a:lnSpc>
              <a:buClr>
                <a:srgbClr val="000066"/>
              </a:buClr>
              <a:buFont typeface="Arial"/>
              <a:buChar char="•"/>
            </a:pPr>
            <a:endParaRPr sz="2400">
              <a:latin typeface="+mn-lt"/>
              <a:cs typeface="Calibri"/>
            </a:endParaRPr>
          </a:p>
          <a:p>
            <a:pPr marL="355600" indent="-343535" algn="just">
              <a:lnSpc>
                <a:spcPct val="100000"/>
              </a:lnSpc>
              <a:buClr>
                <a:srgbClr val="000066"/>
              </a:buClr>
              <a:buSzPct val="104166"/>
              <a:buFont typeface="Arial"/>
              <a:buChar char="•"/>
              <a:tabLst>
                <a:tab pos="355600" algn="l"/>
                <a:tab pos="356235" algn="l"/>
              </a:tabLst>
            </a:pPr>
            <a:r>
              <a:rPr sz="2400" b="1" spc="-10" dirty="0">
                <a:latin typeface="+mn-lt"/>
                <a:cs typeface="Calibri"/>
              </a:rPr>
              <a:t>Documento </a:t>
            </a:r>
            <a:r>
              <a:rPr sz="2400" b="1" dirty="0">
                <a:latin typeface="+mn-lt"/>
                <a:cs typeface="Calibri"/>
              </a:rPr>
              <a:t>di </a:t>
            </a:r>
            <a:r>
              <a:rPr sz="2400" b="1" spc="-15" dirty="0">
                <a:latin typeface="+mn-lt"/>
                <a:cs typeface="Calibri"/>
              </a:rPr>
              <a:t>lavoro </a:t>
            </a:r>
            <a:r>
              <a:rPr sz="2400" b="1" dirty="0">
                <a:latin typeface="+mn-lt"/>
                <a:cs typeface="Calibri"/>
              </a:rPr>
              <a:t>dei servizi </a:t>
            </a:r>
            <a:r>
              <a:rPr sz="2400" b="1" spc="-5" dirty="0">
                <a:latin typeface="+mn-lt"/>
                <a:cs typeface="Calibri"/>
              </a:rPr>
              <a:t>della Commissione </a:t>
            </a:r>
            <a:r>
              <a:rPr sz="2400" spc="-5">
                <a:latin typeface="+mn-lt"/>
                <a:cs typeface="Calibri"/>
              </a:rPr>
              <a:t>per</a:t>
            </a:r>
            <a:r>
              <a:rPr sz="2400" spc="-80">
                <a:latin typeface="+mn-lt"/>
                <a:cs typeface="Calibri"/>
              </a:rPr>
              <a:t> </a:t>
            </a:r>
            <a:r>
              <a:rPr sz="2400" spc="-20" smtClean="0">
                <a:latin typeface="+mn-lt"/>
                <a:cs typeface="Calibri"/>
              </a:rPr>
              <a:t>fornire</a:t>
            </a:r>
            <a:r>
              <a:rPr lang="it-IT" sz="2400" spc="-20" dirty="0" smtClean="0">
                <a:latin typeface="+mn-lt"/>
                <a:cs typeface="Calibri"/>
              </a:rPr>
              <a:t> </a:t>
            </a:r>
            <a:r>
              <a:rPr sz="2400" spc="-5" smtClean="0">
                <a:latin typeface="+mn-lt"/>
                <a:cs typeface="Calibri"/>
              </a:rPr>
              <a:t>indicazioni</a:t>
            </a:r>
            <a:r>
              <a:rPr sz="2400" spc="-5" dirty="0">
                <a:latin typeface="+mn-lt"/>
                <a:cs typeface="Calibri"/>
              </a:rPr>
              <a:t>: NON si </a:t>
            </a:r>
            <a:r>
              <a:rPr sz="2400" spc="-25" dirty="0">
                <a:latin typeface="+mn-lt"/>
                <a:cs typeface="Calibri"/>
              </a:rPr>
              <a:t>tratta </a:t>
            </a:r>
            <a:r>
              <a:rPr sz="2400" spc="-5" dirty="0">
                <a:latin typeface="+mn-lt"/>
                <a:cs typeface="Calibri"/>
              </a:rPr>
              <a:t>di un </a:t>
            </a:r>
            <a:r>
              <a:rPr sz="2400" spc="-10" dirty="0">
                <a:latin typeface="+mn-lt"/>
                <a:cs typeface="Calibri"/>
              </a:rPr>
              <a:t>documento </a:t>
            </a:r>
            <a:r>
              <a:rPr sz="2400" spc="-5">
                <a:latin typeface="+mn-lt"/>
                <a:cs typeface="Calibri"/>
              </a:rPr>
              <a:t>di</a:t>
            </a:r>
            <a:r>
              <a:rPr sz="2400" spc="-55">
                <a:latin typeface="+mn-lt"/>
                <a:cs typeface="Calibri"/>
              </a:rPr>
              <a:t> </a:t>
            </a:r>
            <a:r>
              <a:rPr sz="2400" i="1" spc="-5" smtClean="0">
                <a:latin typeface="+mn-lt"/>
                <a:cs typeface="Calibri"/>
              </a:rPr>
              <a:t>policy</a:t>
            </a:r>
            <a:endParaRPr sz="2400">
              <a:latin typeface="+mn-lt"/>
              <a:cs typeface="Calibri"/>
            </a:endParaRPr>
          </a:p>
        </p:txBody>
      </p:sp>
      <p:sp>
        <p:nvSpPr>
          <p:cNvPr id="3" name="object 3"/>
          <p:cNvSpPr txBox="1">
            <a:spLocks noGrp="1"/>
          </p:cNvSpPr>
          <p:nvPr>
            <p:ph type="title"/>
          </p:nvPr>
        </p:nvSpPr>
        <p:spPr>
          <a:xfrm>
            <a:off x="714348" y="357166"/>
            <a:ext cx="7715304"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Le griglie analitiche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ttangolo 1"/>
          <p:cNvSpPr>
            <a:spLocks noChangeArrowheads="1"/>
          </p:cNvSpPr>
          <p:nvPr/>
        </p:nvSpPr>
        <p:spPr bwMode="auto">
          <a:xfrm>
            <a:off x="179512" y="1196752"/>
            <a:ext cx="8784976" cy="44627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0"/>
              </a:spcBef>
              <a:buFontTx/>
              <a:buNone/>
            </a:pPr>
            <a:r>
              <a:rPr lang="it-IT" altLang="it-IT" sz="2400" dirty="0">
                <a:ea typeface="Arial Unicode MS" panose="020B0604020202020204" pitchFamily="34" charset="-128"/>
                <a:cs typeface="Arial" panose="020B0604020202020204" pitchFamily="34" charset="0"/>
              </a:rPr>
              <a:t>Nel 2012 la Commissione ha avviato un’importante </a:t>
            </a:r>
            <a:r>
              <a:rPr lang="it-IT" altLang="it-IT" sz="2400" b="1" dirty="0">
                <a:ea typeface="Arial Unicode MS" panose="020B0604020202020204" pitchFamily="34" charset="-128"/>
                <a:cs typeface="Arial" panose="020B0604020202020204" pitchFamily="34" charset="0"/>
              </a:rPr>
              <a:t>riforma </a:t>
            </a:r>
            <a:r>
              <a:rPr lang="it-IT" altLang="it-IT" sz="2400" b="1" dirty="0" smtClean="0">
                <a:ea typeface="Arial Unicode MS" panose="020B0604020202020204" pitchFamily="34" charset="-128"/>
                <a:cs typeface="Arial" panose="020B0604020202020204" pitchFamily="34" charset="0"/>
              </a:rPr>
              <a:t>in ambito di controllo </a:t>
            </a:r>
            <a:r>
              <a:rPr lang="it-IT" altLang="it-IT" sz="2400" dirty="0" smtClean="0">
                <a:ea typeface="Arial Unicode MS" panose="020B0604020202020204" pitchFamily="34" charset="-128"/>
                <a:cs typeface="Arial" panose="020B0604020202020204" pitchFamily="34" charset="0"/>
              </a:rPr>
              <a:t>sugli </a:t>
            </a:r>
            <a:r>
              <a:rPr lang="it-IT" altLang="it-IT" sz="2400" dirty="0">
                <a:ea typeface="Arial Unicode MS" panose="020B0604020202020204" pitchFamily="34" charset="-128"/>
                <a:cs typeface="Arial" panose="020B0604020202020204" pitchFamily="34" charset="0"/>
              </a:rPr>
              <a:t>aiuti di Stato (la modernizzazione degli aiuti di Stato </a:t>
            </a:r>
            <a:r>
              <a:rPr lang="it-IT" altLang="it-IT" sz="2400" dirty="0" smtClean="0">
                <a:ea typeface="Arial Unicode MS" panose="020B0604020202020204" pitchFamily="34" charset="-128"/>
                <a:cs typeface="Arial" panose="020B0604020202020204" pitchFamily="34" charset="0"/>
              </a:rPr>
              <a:t>- SAM), </a:t>
            </a:r>
            <a:r>
              <a:rPr lang="it-IT" altLang="it-IT" sz="2400" dirty="0">
                <a:ea typeface="Arial Unicode MS" panose="020B0604020202020204" pitchFamily="34" charset="-128"/>
                <a:cs typeface="Arial" panose="020B0604020202020204" pitchFamily="34" charset="0"/>
              </a:rPr>
              <a:t>al fine di:</a:t>
            </a:r>
          </a:p>
          <a:p>
            <a:pPr algn="just">
              <a:spcBef>
                <a:spcPct val="0"/>
              </a:spcBef>
              <a:buFontTx/>
              <a:buNone/>
            </a:pPr>
            <a:endParaRPr lang="it-IT" altLang="it-IT" sz="2400" dirty="0">
              <a:ea typeface="Arial Unicode MS" panose="020B0604020202020204" pitchFamily="34" charset="-128"/>
              <a:cs typeface="Arial" panose="020B0604020202020204" pitchFamily="34" charset="0"/>
            </a:endParaRPr>
          </a:p>
          <a:p>
            <a:pPr marL="342900" indent="-342900" algn="just">
              <a:spcBef>
                <a:spcPct val="0"/>
              </a:spcBef>
              <a:spcAft>
                <a:spcPts val="1200"/>
              </a:spcAft>
              <a:buFont typeface="Wingdings" panose="05000000000000000000" pitchFamily="2" charset="2"/>
              <a:buChar char="q"/>
            </a:pPr>
            <a:r>
              <a:rPr lang="it-IT" altLang="it-IT" sz="2400" dirty="0" smtClean="0">
                <a:ea typeface="Arial Unicode MS" panose="020B0604020202020204" pitchFamily="34" charset="-128"/>
                <a:cs typeface="Arial" panose="020B0604020202020204" pitchFamily="34" charset="0"/>
              </a:rPr>
              <a:t>Incoraggiare </a:t>
            </a:r>
            <a:r>
              <a:rPr lang="it-IT" altLang="it-IT" sz="2400" dirty="0">
                <a:ea typeface="Arial Unicode MS" panose="020B0604020202020204" pitchFamily="34" charset="-128"/>
                <a:cs typeface="Arial" panose="020B0604020202020204" pitchFamily="34" charset="0"/>
              </a:rPr>
              <a:t>aiuti di Stato ben concepiti, che mirano </a:t>
            </a:r>
            <a:r>
              <a:rPr lang="it-IT" altLang="it-IT" sz="2400" dirty="0" smtClean="0">
                <a:ea typeface="Arial Unicode MS" panose="020B0604020202020204" pitchFamily="34" charset="-128"/>
                <a:cs typeface="Arial" panose="020B0604020202020204" pitchFamily="34" charset="0"/>
              </a:rPr>
              <a:t>a fallimenti </a:t>
            </a:r>
            <a:r>
              <a:rPr lang="it-IT" altLang="it-IT" sz="2400" dirty="0">
                <a:ea typeface="Arial Unicode MS" panose="020B0604020202020204" pitchFamily="34" charset="-128"/>
                <a:cs typeface="Arial" panose="020B0604020202020204" pitchFamily="34" charset="0"/>
              </a:rPr>
              <a:t>del mercato e ad obiettivi di interesse </a:t>
            </a:r>
            <a:r>
              <a:rPr lang="it-IT" altLang="it-IT" sz="2400" dirty="0" smtClean="0">
                <a:ea typeface="Arial Unicode MS" panose="020B0604020202020204" pitchFamily="34" charset="-128"/>
                <a:cs typeface="Arial" panose="020B0604020202020204" pitchFamily="34" charset="0"/>
              </a:rPr>
              <a:t>comune </a:t>
            </a:r>
            <a:r>
              <a:rPr lang="it-IT" altLang="it-IT" sz="2400" dirty="0">
                <a:ea typeface="Arial Unicode MS" panose="020B0604020202020204" pitchFamily="34" charset="-128"/>
                <a:cs typeface="Arial" panose="020B0604020202020204" pitchFamily="34" charset="0"/>
              </a:rPr>
              <a:t>europeo</a:t>
            </a:r>
          </a:p>
          <a:p>
            <a:pPr marL="342900" indent="-342900" algn="just">
              <a:spcBef>
                <a:spcPct val="0"/>
              </a:spcBef>
              <a:spcAft>
                <a:spcPts val="1200"/>
              </a:spcAft>
              <a:buFont typeface="Wingdings" panose="05000000000000000000" pitchFamily="2" charset="2"/>
              <a:buChar char="q"/>
            </a:pPr>
            <a:r>
              <a:rPr lang="it-IT" altLang="it-IT" sz="2400" dirty="0" smtClean="0">
                <a:ea typeface="Arial Unicode MS" panose="020B0604020202020204" pitchFamily="34" charset="-128"/>
                <a:cs typeface="Arial" panose="020B0604020202020204" pitchFamily="34" charset="0"/>
              </a:rPr>
              <a:t>Concentrare </a:t>
            </a:r>
            <a:r>
              <a:rPr lang="it-IT" altLang="it-IT" sz="2400" dirty="0">
                <a:ea typeface="Arial Unicode MS" panose="020B0604020202020204" pitchFamily="34" charset="-128"/>
                <a:cs typeface="Arial" panose="020B0604020202020204" pitchFamily="34" charset="0"/>
              </a:rPr>
              <a:t>il controllo </a:t>
            </a:r>
            <a:r>
              <a:rPr lang="it-IT" altLang="it-IT" sz="2400" dirty="0" smtClean="0">
                <a:ea typeface="Arial Unicode MS" panose="020B0604020202020204" pitchFamily="34" charset="-128"/>
                <a:cs typeface="Arial" panose="020B0604020202020204" pitchFamily="34" charset="0"/>
              </a:rPr>
              <a:t>sugli </a:t>
            </a:r>
            <a:r>
              <a:rPr lang="it-IT" altLang="it-IT" sz="2400" dirty="0">
                <a:ea typeface="Arial Unicode MS" panose="020B0604020202020204" pitchFamily="34" charset="-128"/>
                <a:cs typeface="Arial" panose="020B0604020202020204" pitchFamily="34" charset="0"/>
              </a:rPr>
              <a:t>aiuti di Stato </a:t>
            </a:r>
            <a:r>
              <a:rPr lang="it-IT" altLang="it-IT" sz="2400" dirty="0" smtClean="0">
                <a:ea typeface="Arial Unicode MS" panose="020B0604020202020204" pitchFamily="34" charset="-128"/>
                <a:cs typeface="Arial" panose="020B0604020202020204" pitchFamily="34" charset="0"/>
              </a:rPr>
              <a:t>per i </a:t>
            </a:r>
            <a:r>
              <a:rPr lang="it-IT" altLang="it-IT" sz="2400" dirty="0">
                <a:ea typeface="Arial Unicode MS" panose="020B0604020202020204" pitchFamily="34" charset="-128"/>
                <a:cs typeface="Arial" panose="020B0604020202020204" pitchFamily="34" charset="0"/>
              </a:rPr>
              <a:t>casi </a:t>
            </a:r>
            <a:r>
              <a:rPr lang="it-IT" altLang="it-IT" sz="2400" dirty="0" smtClean="0">
                <a:ea typeface="Arial Unicode MS" panose="020B0604020202020204" pitchFamily="34" charset="-128"/>
                <a:cs typeface="Arial" panose="020B0604020202020204" pitchFamily="34" charset="0"/>
              </a:rPr>
              <a:t>con il maggiore </a:t>
            </a:r>
            <a:r>
              <a:rPr lang="it-IT" altLang="it-IT" sz="2400" dirty="0">
                <a:ea typeface="Arial Unicode MS" panose="020B0604020202020204" pitchFamily="34" charset="-128"/>
                <a:cs typeface="Arial" panose="020B0604020202020204" pitchFamily="34" charset="0"/>
              </a:rPr>
              <a:t>impatto sul mercato </a:t>
            </a:r>
            <a:r>
              <a:rPr lang="it-IT" altLang="it-IT" sz="2400" dirty="0" smtClean="0">
                <a:ea typeface="Arial Unicode MS" panose="020B0604020202020204" pitchFamily="34" charset="-128"/>
                <a:cs typeface="Arial" panose="020B0604020202020204" pitchFamily="34" charset="0"/>
              </a:rPr>
              <a:t>interno</a:t>
            </a:r>
          </a:p>
          <a:p>
            <a:pPr marL="342900" indent="-342900" algn="just">
              <a:spcBef>
                <a:spcPct val="0"/>
              </a:spcBef>
              <a:spcAft>
                <a:spcPts val="1200"/>
              </a:spcAft>
              <a:buFont typeface="Wingdings" panose="05000000000000000000" pitchFamily="2" charset="2"/>
              <a:buChar char="q"/>
            </a:pPr>
            <a:r>
              <a:rPr lang="it-IT" altLang="it-IT" sz="2400" dirty="0" smtClean="0">
                <a:ea typeface="Arial Unicode MS" panose="020B0604020202020204" pitchFamily="34" charset="-128"/>
                <a:cs typeface="Arial" panose="020B0604020202020204" pitchFamily="34" charset="0"/>
              </a:rPr>
              <a:t>Permettere </a:t>
            </a:r>
            <a:r>
              <a:rPr lang="it-IT" altLang="it-IT" sz="2400" dirty="0">
                <a:ea typeface="Arial Unicode MS" panose="020B0604020202020204" pitchFamily="34" charset="-128"/>
                <a:cs typeface="Arial" panose="020B0604020202020204" pitchFamily="34" charset="0"/>
              </a:rPr>
              <a:t>alla Commissione di prendere </a:t>
            </a:r>
            <a:r>
              <a:rPr lang="it-IT" altLang="it-IT" sz="2400" dirty="0" smtClean="0">
                <a:ea typeface="Arial Unicode MS" panose="020B0604020202020204" pitchFamily="34" charset="-128"/>
                <a:cs typeface="Arial" panose="020B0604020202020204" pitchFamily="34" charset="0"/>
              </a:rPr>
              <a:t>decisioni più </a:t>
            </a:r>
            <a:r>
              <a:rPr lang="it-IT" altLang="it-IT" sz="2400" dirty="0">
                <a:ea typeface="Arial Unicode MS" panose="020B0604020202020204" pitchFamily="34" charset="-128"/>
                <a:cs typeface="Arial" panose="020B0604020202020204" pitchFamily="34" charset="0"/>
              </a:rPr>
              <a:t>rapide</a:t>
            </a:r>
          </a:p>
        </p:txBody>
      </p:sp>
      <p:sp>
        <p:nvSpPr>
          <p:cNvPr id="3" name="Titolo 1"/>
          <p:cNvSpPr txBox="1">
            <a:spLocks/>
          </p:cNvSpPr>
          <p:nvPr/>
        </p:nvSpPr>
        <p:spPr>
          <a:xfrm>
            <a:off x="179512" y="274638"/>
            <a:ext cx="8507288" cy="706090"/>
          </a:xfrm>
          <a:prstGeom prst="rect">
            <a:avLst/>
          </a:prstGeom>
        </p:spPr>
        <p:txBody>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a:latin typeface="Arial" panose="020B0604020202020204" pitchFamily="34" charset="0"/>
                <a:ea typeface="MS PGothic" panose="020B0600070205080204" pitchFamily="34" charset="-128"/>
                <a:cs typeface="+mn-cs"/>
              </a:rPr>
              <a:t>Processo di modernizzazione degli aiuti di Stato (SAM)</a:t>
            </a:r>
          </a:p>
        </p:txBody>
      </p:sp>
    </p:spTree>
    <p:extLst>
      <p:ext uri="{BB962C8B-B14F-4D97-AF65-F5344CB8AC3E}">
        <p14:creationId xmlns:p14="http://schemas.microsoft.com/office/powerpoint/2010/main" xmlns="" val="204524087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71472" y="357166"/>
            <a:ext cx="8072494"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Struttura delle griglie analitiche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85720" y="1071546"/>
            <a:ext cx="8572560" cy="5368136"/>
          </a:xfrm>
          <a:prstGeom prst="rect">
            <a:avLst/>
          </a:prstGeom>
        </p:spPr>
        <p:txBody>
          <a:bodyPr vert="horz" wrap="square" lIns="0" tIns="88900" rIns="0" bIns="0" rtlCol="0">
            <a:spAutoFit/>
          </a:bodyPr>
          <a:lstStyle/>
          <a:p>
            <a:pPr marL="12700" algn="just">
              <a:lnSpc>
                <a:spcPct val="100000"/>
              </a:lnSpc>
              <a:spcBef>
                <a:spcPts val="700"/>
              </a:spcBef>
            </a:pPr>
            <a:r>
              <a:rPr sz="2400" spc="-5" dirty="0">
                <a:latin typeface="+mn-lt"/>
                <a:cs typeface="Calibri"/>
              </a:rPr>
              <a:t>La </a:t>
            </a:r>
            <a:r>
              <a:rPr sz="2400" spc="-15" dirty="0">
                <a:latin typeface="+mn-lt"/>
                <a:cs typeface="Calibri"/>
              </a:rPr>
              <a:t>struttura </a:t>
            </a:r>
            <a:r>
              <a:rPr sz="2400" spc="-5" dirty="0">
                <a:latin typeface="+mn-lt"/>
                <a:cs typeface="Calibri"/>
              </a:rPr>
              <a:t>delle </a:t>
            </a:r>
            <a:r>
              <a:rPr sz="2400" dirty="0">
                <a:latin typeface="+mn-lt"/>
                <a:cs typeface="Calibri"/>
              </a:rPr>
              <a:t>griglie analitiche è la</a:t>
            </a:r>
            <a:r>
              <a:rPr sz="2400" spc="-105" dirty="0">
                <a:latin typeface="+mn-lt"/>
                <a:cs typeface="Calibri"/>
              </a:rPr>
              <a:t> </a:t>
            </a:r>
            <a:r>
              <a:rPr sz="2400" spc="-10" dirty="0">
                <a:latin typeface="+mn-lt"/>
                <a:cs typeface="Calibri"/>
              </a:rPr>
              <a:t>seguente:</a:t>
            </a:r>
            <a:endParaRPr sz="2400">
              <a:latin typeface="+mn-lt"/>
              <a:cs typeface="Calibri"/>
            </a:endParaRPr>
          </a:p>
          <a:p>
            <a:pPr marL="800735" marR="5080" indent="-342900" algn="just">
              <a:lnSpc>
                <a:spcPct val="100000"/>
              </a:lnSpc>
              <a:spcBef>
                <a:spcPts val="630"/>
              </a:spcBef>
              <a:buClr>
                <a:srgbClr val="000066"/>
              </a:buClr>
              <a:buSzPct val="105000"/>
              <a:buFont typeface="Arial"/>
              <a:buChar char="•"/>
              <a:tabLst>
                <a:tab pos="800735" algn="l"/>
                <a:tab pos="801370" algn="l"/>
              </a:tabLst>
            </a:pPr>
            <a:r>
              <a:rPr sz="2400" b="1" spc="-10" dirty="0">
                <a:latin typeface="+mn-lt"/>
                <a:cs typeface="Calibri"/>
              </a:rPr>
              <a:t>Esistenza </a:t>
            </a:r>
            <a:r>
              <a:rPr sz="2400" b="1" dirty="0">
                <a:latin typeface="+mn-lt"/>
                <a:cs typeface="Calibri"/>
              </a:rPr>
              <a:t>di un </a:t>
            </a:r>
            <a:r>
              <a:rPr sz="2400" b="1" spc="-5" dirty="0">
                <a:latin typeface="+mn-lt"/>
                <a:cs typeface="Calibri"/>
              </a:rPr>
              <a:t>aiuto </a:t>
            </a:r>
            <a:r>
              <a:rPr sz="2400" b="1" dirty="0">
                <a:latin typeface="+mn-lt"/>
                <a:cs typeface="Calibri"/>
              </a:rPr>
              <a:t>di </a:t>
            </a:r>
            <a:r>
              <a:rPr sz="2400" b="1" spc="-15" dirty="0">
                <a:latin typeface="+mn-lt"/>
                <a:cs typeface="Calibri"/>
              </a:rPr>
              <a:t>Stato</a:t>
            </a:r>
            <a:r>
              <a:rPr sz="2400" b="1" spc="-15">
                <a:latin typeface="+mn-lt"/>
                <a:cs typeface="Calibri"/>
              </a:rPr>
              <a:t>? </a:t>
            </a:r>
            <a:r>
              <a:rPr sz="2400" smtClean="0">
                <a:latin typeface="+mn-lt"/>
                <a:cs typeface="Calibri"/>
              </a:rPr>
              <a:t>(</a:t>
            </a:r>
            <a:r>
              <a:rPr lang="it-IT" sz="2400" dirty="0" smtClean="0">
                <a:latin typeface="+mn-lt"/>
                <a:cs typeface="Calibri"/>
              </a:rPr>
              <a:t>ad </a:t>
            </a:r>
            <a:r>
              <a:rPr lang="it-IT" sz="2400" dirty="0" err="1" smtClean="0">
                <a:latin typeface="+mn-lt"/>
                <a:cs typeface="Calibri"/>
              </a:rPr>
              <a:t>es</a:t>
            </a:r>
            <a:r>
              <a:rPr sz="2400" smtClean="0">
                <a:latin typeface="+mn-lt"/>
                <a:cs typeface="Calibri"/>
              </a:rPr>
              <a:t>. </a:t>
            </a:r>
            <a:r>
              <a:rPr sz="2400" spc="-5" dirty="0">
                <a:latin typeface="+mn-lt"/>
                <a:cs typeface="Calibri"/>
              </a:rPr>
              <a:t>si </a:t>
            </a:r>
            <a:r>
              <a:rPr sz="2400" spc="-20" dirty="0">
                <a:latin typeface="+mn-lt"/>
                <a:cs typeface="Calibri"/>
              </a:rPr>
              <a:t>tratta </a:t>
            </a:r>
            <a:r>
              <a:rPr sz="2400" dirty="0">
                <a:latin typeface="+mn-lt"/>
                <a:cs typeface="Calibri"/>
              </a:rPr>
              <a:t>di </a:t>
            </a:r>
            <a:r>
              <a:rPr sz="2400" spc="-20" dirty="0">
                <a:latin typeface="+mn-lt"/>
                <a:cs typeface="Calibri"/>
              </a:rPr>
              <a:t>un’attività </a:t>
            </a:r>
            <a:r>
              <a:rPr sz="2400" spc="-5" dirty="0">
                <a:latin typeface="+mn-lt"/>
                <a:cs typeface="Calibri"/>
              </a:rPr>
              <a:t>economica</a:t>
            </a:r>
            <a:r>
              <a:rPr sz="2400" spc="-5">
                <a:latin typeface="+mn-lt"/>
                <a:cs typeface="Calibri"/>
              </a:rPr>
              <a:t>? </a:t>
            </a:r>
            <a:r>
              <a:rPr sz="2400" spc="-15" smtClean="0">
                <a:latin typeface="+mn-lt"/>
                <a:cs typeface="Calibri"/>
              </a:rPr>
              <a:t>Impatto </a:t>
            </a:r>
            <a:r>
              <a:rPr sz="2400" spc="-5" dirty="0">
                <a:latin typeface="+mn-lt"/>
                <a:cs typeface="Calibri"/>
              </a:rPr>
              <a:t>sulla </a:t>
            </a:r>
            <a:r>
              <a:rPr sz="2400" spc="-10" dirty="0">
                <a:latin typeface="+mn-lt"/>
                <a:cs typeface="Calibri"/>
              </a:rPr>
              <a:t>concorrenza </a:t>
            </a:r>
            <a:r>
              <a:rPr sz="2400" dirty="0">
                <a:latin typeface="+mn-lt"/>
                <a:cs typeface="Calibri"/>
              </a:rPr>
              <a:t>o </a:t>
            </a:r>
            <a:r>
              <a:rPr sz="2400" spc="-5" dirty="0">
                <a:latin typeface="+mn-lt"/>
                <a:cs typeface="Calibri"/>
              </a:rPr>
              <a:t>sugli scambi </a:t>
            </a:r>
            <a:r>
              <a:rPr sz="2400" spc="-15" dirty="0">
                <a:latin typeface="+mn-lt"/>
                <a:cs typeface="Calibri"/>
              </a:rPr>
              <a:t>tra </a:t>
            </a:r>
            <a:r>
              <a:rPr sz="2400" spc="-10" dirty="0">
                <a:latin typeface="+mn-lt"/>
                <a:cs typeface="Calibri"/>
              </a:rPr>
              <a:t>Stati </a:t>
            </a:r>
            <a:r>
              <a:rPr sz="2400" spc="-5" dirty="0">
                <a:latin typeface="+mn-lt"/>
                <a:cs typeface="Calibri"/>
              </a:rPr>
              <a:t>membri</a:t>
            </a:r>
            <a:r>
              <a:rPr sz="2400" spc="-5">
                <a:latin typeface="+mn-lt"/>
                <a:cs typeface="Calibri"/>
              </a:rPr>
              <a:t>? </a:t>
            </a:r>
            <a:r>
              <a:rPr lang="it-IT" sz="2400" spc="-5" dirty="0" smtClean="0">
                <a:latin typeface="+mn-lt"/>
                <a:cs typeface="Calibri"/>
              </a:rPr>
              <a:t>Rientra nel </a:t>
            </a:r>
            <a:r>
              <a:rPr sz="2400" spc="10" smtClean="0">
                <a:latin typeface="+mn-lt"/>
                <a:cs typeface="Calibri"/>
              </a:rPr>
              <a:t>«</a:t>
            </a:r>
            <a:r>
              <a:rPr sz="2400" i="1" spc="10" smtClean="0">
                <a:latin typeface="+mn-lt"/>
                <a:cs typeface="Calibri"/>
              </a:rPr>
              <a:t>de</a:t>
            </a:r>
            <a:r>
              <a:rPr sz="2400" i="1" spc="25" smtClean="0">
                <a:latin typeface="+mn-lt"/>
                <a:cs typeface="Calibri"/>
              </a:rPr>
              <a:t> </a:t>
            </a:r>
            <a:r>
              <a:rPr sz="2400" i="1" spc="-5" dirty="0">
                <a:latin typeface="+mn-lt"/>
                <a:cs typeface="Calibri"/>
              </a:rPr>
              <a:t>minimis</a:t>
            </a:r>
            <a:r>
              <a:rPr sz="2400" spc="-5" dirty="0">
                <a:latin typeface="+mn-lt"/>
                <a:cs typeface="Calibri"/>
              </a:rPr>
              <a:t>»?)</a:t>
            </a:r>
            <a:endParaRPr sz="2400">
              <a:latin typeface="+mn-lt"/>
              <a:cs typeface="Calibri"/>
            </a:endParaRPr>
          </a:p>
          <a:p>
            <a:pPr marL="800735" indent="-343535" algn="just">
              <a:lnSpc>
                <a:spcPct val="100000"/>
              </a:lnSpc>
              <a:spcBef>
                <a:spcPts val="1200"/>
              </a:spcBef>
              <a:buClr>
                <a:srgbClr val="000066"/>
              </a:buClr>
              <a:buSzPct val="105000"/>
              <a:buFont typeface="Arial"/>
              <a:buChar char="•"/>
              <a:tabLst>
                <a:tab pos="800735" algn="l"/>
                <a:tab pos="801370" algn="l"/>
              </a:tabLst>
            </a:pPr>
            <a:r>
              <a:rPr sz="2400" dirty="0">
                <a:latin typeface="+mn-lt"/>
                <a:cs typeface="Calibri"/>
              </a:rPr>
              <a:t>Servizi </a:t>
            </a:r>
            <a:r>
              <a:rPr sz="2400" spc="-5" dirty="0">
                <a:latin typeface="+mn-lt"/>
                <a:cs typeface="Calibri"/>
              </a:rPr>
              <a:t>di </a:t>
            </a:r>
            <a:r>
              <a:rPr sz="2400" spc="-10" dirty="0">
                <a:latin typeface="+mn-lt"/>
                <a:cs typeface="Calibri"/>
              </a:rPr>
              <a:t>Interesse Economico Generale </a:t>
            </a:r>
            <a:r>
              <a:rPr sz="2400" dirty="0">
                <a:latin typeface="+mn-lt"/>
                <a:cs typeface="Calibri"/>
              </a:rPr>
              <a:t>(</a:t>
            </a:r>
            <a:r>
              <a:rPr sz="2400" b="1" dirty="0">
                <a:latin typeface="+mn-lt"/>
                <a:cs typeface="Calibri"/>
              </a:rPr>
              <a:t>SIEG</a:t>
            </a:r>
            <a:r>
              <a:rPr sz="2400" dirty="0">
                <a:latin typeface="+mn-lt"/>
                <a:cs typeface="Calibri"/>
              </a:rPr>
              <a:t>) - </a:t>
            </a:r>
            <a:r>
              <a:rPr sz="2400" spc="-5" dirty="0">
                <a:latin typeface="+mn-lt"/>
                <a:cs typeface="Calibri"/>
              </a:rPr>
              <a:t>nessun aiuto se </a:t>
            </a:r>
            <a:r>
              <a:rPr sz="2400" spc="-5">
                <a:latin typeface="+mn-lt"/>
                <a:cs typeface="Calibri"/>
              </a:rPr>
              <a:t>si</a:t>
            </a:r>
            <a:r>
              <a:rPr sz="2400" spc="-15">
                <a:latin typeface="+mn-lt"/>
                <a:cs typeface="Calibri"/>
              </a:rPr>
              <a:t> </a:t>
            </a:r>
            <a:r>
              <a:rPr sz="2400" spc="-10" smtClean="0">
                <a:latin typeface="+mn-lt"/>
                <a:cs typeface="Calibri"/>
              </a:rPr>
              <a:t>opera</a:t>
            </a:r>
            <a:r>
              <a:rPr lang="it-IT" sz="2400" spc="-10" dirty="0" smtClean="0">
                <a:latin typeface="+mn-lt"/>
                <a:cs typeface="Calibri"/>
              </a:rPr>
              <a:t> </a:t>
            </a:r>
            <a:r>
              <a:rPr sz="2400" b="1" smtClean="0">
                <a:latin typeface="+mn-lt"/>
                <a:cs typeface="Calibri"/>
              </a:rPr>
              <a:t>nel </a:t>
            </a:r>
            <a:r>
              <a:rPr sz="2400" b="1" dirty="0">
                <a:latin typeface="+mn-lt"/>
                <a:cs typeface="Calibri"/>
              </a:rPr>
              <a:t>pieno </a:t>
            </a:r>
            <a:r>
              <a:rPr sz="2400" b="1" spc="-10" dirty="0">
                <a:latin typeface="+mn-lt"/>
                <a:cs typeface="Calibri"/>
              </a:rPr>
              <a:t>rispetto </a:t>
            </a:r>
            <a:r>
              <a:rPr sz="2400" b="1" dirty="0">
                <a:latin typeface="+mn-lt"/>
                <a:cs typeface="Calibri"/>
              </a:rPr>
              <a:t>dei </a:t>
            </a:r>
            <a:r>
              <a:rPr sz="2400" b="1" spc="-10" dirty="0">
                <a:latin typeface="+mn-lt"/>
                <a:cs typeface="Calibri"/>
              </a:rPr>
              <a:t>criteri </a:t>
            </a:r>
            <a:r>
              <a:rPr sz="2400" b="1" i="1" dirty="0">
                <a:latin typeface="+mn-lt"/>
                <a:cs typeface="Calibri-BoldItalic"/>
              </a:rPr>
              <a:t>Altmark </a:t>
            </a:r>
            <a:r>
              <a:rPr sz="2400" dirty="0">
                <a:latin typeface="+mn-lt"/>
                <a:cs typeface="Calibri"/>
              </a:rPr>
              <a:t>(C-280/00 </a:t>
            </a:r>
            <a:r>
              <a:rPr sz="2400" spc="-5" dirty="0">
                <a:latin typeface="+mn-lt"/>
                <a:cs typeface="Calibri"/>
              </a:rPr>
              <a:t>del</a:t>
            </a:r>
            <a:r>
              <a:rPr sz="2400" spc="-150" dirty="0">
                <a:latin typeface="+mn-lt"/>
                <a:cs typeface="Calibri"/>
              </a:rPr>
              <a:t> </a:t>
            </a:r>
            <a:r>
              <a:rPr sz="2400" dirty="0">
                <a:latin typeface="+mn-lt"/>
                <a:cs typeface="Calibri"/>
              </a:rPr>
              <a:t>2003)</a:t>
            </a:r>
            <a:endParaRPr sz="2400">
              <a:latin typeface="+mn-lt"/>
              <a:cs typeface="Calibri"/>
            </a:endParaRPr>
          </a:p>
          <a:p>
            <a:pPr marL="800735" indent="-343535" algn="just">
              <a:lnSpc>
                <a:spcPct val="100000"/>
              </a:lnSpc>
              <a:spcBef>
                <a:spcPts val="1205"/>
              </a:spcBef>
              <a:buClr>
                <a:srgbClr val="000066"/>
              </a:buClr>
              <a:buSzPct val="105000"/>
              <a:buFont typeface="Arial"/>
              <a:buChar char="•"/>
              <a:tabLst>
                <a:tab pos="800735" algn="l"/>
                <a:tab pos="801370" algn="l"/>
              </a:tabLst>
            </a:pPr>
            <a:r>
              <a:rPr sz="2400" spc="-5" dirty="0">
                <a:latin typeface="+mn-lt"/>
                <a:cs typeface="Calibri"/>
              </a:rPr>
              <a:t>Si </a:t>
            </a:r>
            <a:r>
              <a:rPr sz="2400" spc="-20" dirty="0">
                <a:latin typeface="+mn-lt"/>
                <a:cs typeface="Calibri"/>
              </a:rPr>
              <a:t>tratta </a:t>
            </a:r>
            <a:r>
              <a:rPr sz="2400" spc="-5" dirty="0">
                <a:latin typeface="+mn-lt"/>
                <a:cs typeface="Calibri"/>
              </a:rPr>
              <a:t>di aiuti di </a:t>
            </a:r>
            <a:r>
              <a:rPr sz="2400" spc="-20" dirty="0">
                <a:latin typeface="+mn-lt"/>
                <a:cs typeface="Calibri"/>
              </a:rPr>
              <a:t>Stato, </a:t>
            </a:r>
            <a:r>
              <a:rPr sz="2400" spc="-5" dirty="0">
                <a:latin typeface="+mn-lt"/>
                <a:cs typeface="Calibri"/>
              </a:rPr>
              <a:t>ma </a:t>
            </a:r>
            <a:r>
              <a:rPr sz="2400" b="1" spc="-10" dirty="0">
                <a:latin typeface="+mn-lt"/>
                <a:cs typeface="Calibri"/>
              </a:rPr>
              <a:t>esentati </a:t>
            </a:r>
            <a:r>
              <a:rPr sz="2400" spc="-20" dirty="0">
                <a:latin typeface="+mn-lt"/>
                <a:cs typeface="Calibri"/>
              </a:rPr>
              <a:t>dall’obbligo </a:t>
            </a:r>
            <a:r>
              <a:rPr sz="2400" spc="-5" dirty="0">
                <a:latin typeface="+mn-lt"/>
                <a:cs typeface="Calibri"/>
              </a:rPr>
              <a:t>di</a:t>
            </a:r>
            <a:r>
              <a:rPr sz="2400" spc="35" dirty="0">
                <a:latin typeface="+mn-lt"/>
                <a:cs typeface="Calibri"/>
              </a:rPr>
              <a:t> </a:t>
            </a:r>
            <a:r>
              <a:rPr sz="2400" spc="-5" dirty="0">
                <a:latin typeface="+mn-lt"/>
                <a:cs typeface="Calibri"/>
              </a:rPr>
              <a:t>notifica</a:t>
            </a:r>
            <a:endParaRPr sz="2400">
              <a:latin typeface="+mn-lt"/>
              <a:cs typeface="Calibri"/>
            </a:endParaRPr>
          </a:p>
          <a:p>
            <a:pPr marL="800735" indent="-343535" algn="just">
              <a:lnSpc>
                <a:spcPct val="100000"/>
              </a:lnSpc>
              <a:spcBef>
                <a:spcPts val="1200"/>
              </a:spcBef>
              <a:buClr>
                <a:srgbClr val="000066"/>
              </a:buClr>
              <a:buSzPct val="105000"/>
              <a:buFont typeface="Arial"/>
              <a:buChar char="•"/>
              <a:tabLst>
                <a:tab pos="800735" algn="l"/>
                <a:tab pos="801370" algn="l"/>
              </a:tabLst>
            </a:pPr>
            <a:r>
              <a:rPr sz="2400" dirty="0">
                <a:latin typeface="+mn-lt"/>
                <a:cs typeface="Calibri"/>
              </a:rPr>
              <a:t>Aiuti </a:t>
            </a:r>
            <a:r>
              <a:rPr sz="2400" spc="-5" dirty="0">
                <a:latin typeface="+mn-lt"/>
                <a:cs typeface="Calibri"/>
              </a:rPr>
              <a:t>di </a:t>
            </a:r>
            <a:r>
              <a:rPr sz="2400" spc="-15" dirty="0">
                <a:latin typeface="+mn-lt"/>
                <a:cs typeface="Calibri"/>
              </a:rPr>
              <a:t>Stato </a:t>
            </a:r>
            <a:r>
              <a:rPr sz="2400" dirty="0">
                <a:latin typeface="+mn-lt"/>
                <a:cs typeface="Calibri"/>
              </a:rPr>
              <a:t>per i </a:t>
            </a:r>
            <a:r>
              <a:rPr sz="2400" spc="-5" dirty="0">
                <a:latin typeface="+mn-lt"/>
                <a:cs typeface="Calibri"/>
              </a:rPr>
              <a:t>quali risulta </a:t>
            </a:r>
            <a:r>
              <a:rPr sz="2400" dirty="0">
                <a:latin typeface="+mn-lt"/>
                <a:cs typeface="Calibri"/>
              </a:rPr>
              <a:t>un </a:t>
            </a:r>
            <a:r>
              <a:rPr sz="2400" spc="-5" dirty="0">
                <a:latin typeface="+mn-lt"/>
                <a:cs typeface="Calibri"/>
              </a:rPr>
              <a:t>obbligo di</a:t>
            </a:r>
            <a:r>
              <a:rPr sz="2400" spc="-45" dirty="0">
                <a:latin typeface="+mn-lt"/>
                <a:cs typeface="Calibri"/>
              </a:rPr>
              <a:t> </a:t>
            </a:r>
            <a:r>
              <a:rPr sz="2400" b="1" dirty="0">
                <a:latin typeface="+mn-lt"/>
                <a:cs typeface="Calibri"/>
              </a:rPr>
              <a:t>notifica</a:t>
            </a:r>
            <a:endParaRPr sz="2400">
              <a:latin typeface="+mn-lt"/>
              <a:cs typeface="Calibri"/>
            </a:endParaRPr>
          </a:p>
          <a:p>
            <a:pPr marL="1097915" algn="just">
              <a:lnSpc>
                <a:spcPct val="100000"/>
              </a:lnSpc>
              <a:spcBef>
                <a:spcPts val="1170"/>
              </a:spcBef>
            </a:pPr>
            <a:endParaRPr lang="it-IT" sz="2400" i="1" spc="-5" dirty="0" smtClean="0">
              <a:latin typeface="+mn-lt"/>
              <a:cs typeface="Calibri"/>
            </a:endParaRPr>
          </a:p>
          <a:p>
            <a:pPr marL="1097915" algn="just">
              <a:lnSpc>
                <a:spcPct val="100000"/>
              </a:lnSpc>
              <a:spcBef>
                <a:spcPts val="1170"/>
              </a:spcBef>
            </a:pPr>
            <a:r>
              <a:rPr sz="2400" i="1" spc="-5" smtClean="0">
                <a:latin typeface="+mn-lt"/>
                <a:cs typeface="Calibri"/>
              </a:rPr>
              <a:t>La </a:t>
            </a:r>
            <a:r>
              <a:rPr sz="2400" i="1" spc="-10" dirty="0">
                <a:latin typeface="+mn-lt"/>
                <a:cs typeface="Calibri"/>
              </a:rPr>
              <a:t>struttura </a:t>
            </a:r>
            <a:r>
              <a:rPr sz="2400" i="1" dirty="0">
                <a:latin typeface="+mn-lt"/>
                <a:cs typeface="Calibri"/>
              </a:rPr>
              <a:t>e </a:t>
            </a:r>
            <a:r>
              <a:rPr sz="2400" i="1" spc="-5" dirty="0">
                <a:latin typeface="+mn-lt"/>
                <a:cs typeface="Calibri"/>
              </a:rPr>
              <a:t>formulazione </a:t>
            </a:r>
            <a:r>
              <a:rPr sz="2400" i="1" dirty="0">
                <a:latin typeface="+mn-lt"/>
                <a:cs typeface="Calibri"/>
              </a:rPr>
              <a:t>è </a:t>
            </a:r>
            <a:r>
              <a:rPr sz="2400" i="1" spc="-10" dirty="0">
                <a:latin typeface="+mn-lt"/>
                <a:cs typeface="Calibri"/>
              </a:rPr>
              <a:t>coerente </a:t>
            </a:r>
            <a:r>
              <a:rPr sz="2400" i="1" dirty="0">
                <a:latin typeface="+mn-lt"/>
                <a:cs typeface="Calibri"/>
              </a:rPr>
              <a:t>in </a:t>
            </a:r>
            <a:r>
              <a:rPr sz="2400" i="1" spc="-10" dirty="0">
                <a:latin typeface="+mn-lt"/>
                <a:cs typeface="Calibri"/>
              </a:rPr>
              <a:t>tutte </a:t>
            </a:r>
            <a:r>
              <a:rPr sz="2400" i="1">
                <a:latin typeface="+mn-lt"/>
                <a:cs typeface="Calibri"/>
              </a:rPr>
              <a:t>le</a:t>
            </a:r>
            <a:r>
              <a:rPr sz="2400" i="1" spc="-50">
                <a:latin typeface="+mn-lt"/>
                <a:cs typeface="Calibri"/>
              </a:rPr>
              <a:t> </a:t>
            </a:r>
            <a:r>
              <a:rPr sz="2400" i="1" spc="-5" smtClean="0">
                <a:latin typeface="+mn-lt"/>
                <a:cs typeface="Calibri"/>
              </a:rPr>
              <a:t>griglie</a:t>
            </a:r>
            <a:endParaRPr sz="2400">
              <a:latin typeface="+mn-lt"/>
              <a:cs typeface="Calibri"/>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14348" y="357166"/>
            <a:ext cx="7858180"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I quattro criteri "</a:t>
            </a:r>
            <a:r>
              <a:rPr lang="it-IT" altLang="it-IT" sz="2400" kern="1200" dirty="0" err="1" smtClean="0">
                <a:solidFill>
                  <a:schemeClr val="tx1"/>
                </a:solidFill>
                <a:latin typeface="Arial" panose="020B0604020202020204" pitchFamily="34" charset="0"/>
                <a:ea typeface="MS PGothic" panose="020B0600070205080204" pitchFamily="34" charset="-128"/>
                <a:cs typeface="+mn-cs"/>
              </a:rPr>
              <a:t>Altmark</a:t>
            </a:r>
            <a:r>
              <a:rPr lang="it-IT" altLang="it-IT" sz="2400" kern="1200" dirty="0" smtClean="0">
                <a:solidFill>
                  <a:schemeClr val="tx1"/>
                </a:solidFill>
                <a:latin typeface="Arial" panose="020B0604020202020204" pitchFamily="34" charset="0"/>
                <a:ea typeface="MS PGothic" panose="020B0600070205080204" pitchFamily="34" charset="-128"/>
                <a:cs typeface="+mn-cs"/>
              </a:rPr>
              <a:t>"</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85720" y="1071546"/>
            <a:ext cx="8643998" cy="4387740"/>
          </a:xfrm>
          <a:prstGeom prst="rect">
            <a:avLst/>
          </a:prstGeom>
        </p:spPr>
        <p:txBody>
          <a:bodyPr vert="horz" wrap="square" lIns="0" tIns="12065" rIns="0" bIns="0" rtlCol="0">
            <a:spAutoFit/>
          </a:bodyPr>
          <a:lstStyle/>
          <a:p>
            <a:pPr marL="12700" algn="just">
              <a:lnSpc>
                <a:spcPct val="100000"/>
              </a:lnSpc>
              <a:spcBef>
                <a:spcPts val="95"/>
              </a:spcBef>
              <a:spcAft>
                <a:spcPts val="600"/>
              </a:spcAft>
            </a:pPr>
            <a:r>
              <a:rPr sz="2400" b="1" spc="-10" dirty="0">
                <a:latin typeface="+mn-lt"/>
                <a:cs typeface="Calibri"/>
              </a:rPr>
              <a:t>Assenza </a:t>
            </a:r>
            <a:r>
              <a:rPr sz="2400" b="1" spc="-5" dirty="0">
                <a:latin typeface="+mn-lt"/>
                <a:cs typeface="Calibri"/>
              </a:rPr>
              <a:t>di </a:t>
            </a:r>
            <a:r>
              <a:rPr sz="2400" b="1" spc="-15" dirty="0">
                <a:latin typeface="+mn-lt"/>
                <a:cs typeface="Calibri"/>
              </a:rPr>
              <a:t>vantaggio </a:t>
            </a:r>
            <a:r>
              <a:rPr sz="2400" b="1" spc="-5">
                <a:latin typeface="+mn-lt"/>
                <a:cs typeface="Calibri"/>
              </a:rPr>
              <a:t>economico</a:t>
            </a:r>
            <a:r>
              <a:rPr sz="2400" b="1" spc="25">
                <a:latin typeface="+mn-lt"/>
                <a:cs typeface="Calibri"/>
              </a:rPr>
              <a:t> </a:t>
            </a:r>
            <a:r>
              <a:rPr sz="2400" b="1" spc="-5" smtClean="0">
                <a:latin typeface="+mn-lt"/>
                <a:cs typeface="Calibri"/>
              </a:rPr>
              <a:t>se</a:t>
            </a:r>
            <a:r>
              <a:rPr lang="it-IT" sz="2400" b="1" spc="-5" dirty="0" smtClean="0">
                <a:latin typeface="+mn-lt"/>
                <a:cs typeface="Calibri"/>
              </a:rPr>
              <a:t> </a:t>
            </a:r>
            <a:r>
              <a:rPr sz="2400" smtClean="0">
                <a:latin typeface="+mn-lt"/>
                <a:cs typeface="Calibri"/>
              </a:rPr>
              <a:t>il </a:t>
            </a:r>
            <a:r>
              <a:rPr sz="2400" spc="-10" dirty="0">
                <a:latin typeface="+mn-lt"/>
                <a:cs typeface="Calibri"/>
              </a:rPr>
              <a:t>funzionamento </a:t>
            </a:r>
            <a:r>
              <a:rPr sz="2400" spc="-15" dirty="0">
                <a:latin typeface="+mn-lt"/>
                <a:cs typeface="Calibri"/>
              </a:rPr>
              <a:t>dell’infrastruttura </a:t>
            </a:r>
            <a:r>
              <a:rPr sz="2400" dirty="0">
                <a:latin typeface="+mn-lt"/>
                <a:cs typeface="Calibri"/>
              </a:rPr>
              <a:t>è </a:t>
            </a:r>
            <a:r>
              <a:rPr sz="2400" spc="-5" dirty="0">
                <a:latin typeface="+mn-lt"/>
                <a:cs typeface="Calibri"/>
              </a:rPr>
              <a:t>assegnata </a:t>
            </a:r>
            <a:r>
              <a:rPr sz="2400" spc="-10" dirty="0">
                <a:latin typeface="+mn-lt"/>
                <a:cs typeface="Calibri"/>
              </a:rPr>
              <a:t>come </a:t>
            </a:r>
            <a:r>
              <a:rPr sz="2400" spc="-10">
                <a:latin typeface="+mn-lt"/>
                <a:cs typeface="Calibri"/>
              </a:rPr>
              <a:t>SIEG </a:t>
            </a:r>
            <a:r>
              <a:rPr sz="2400" spc="-15" smtClean="0">
                <a:latin typeface="+mn-lt"/>
                <a:cs typeface="Calibri"/>
              </a:rPr>
              <a:t>conformemente </a:t>
            </a:r>
            <a:r>
              <a:rPr sz="2400" dirty="0">
                <a:latin typeface="+mn-lt"/>
                <a:cs typeface="Calibri"/>
              </a:rPr>
              <a:t>ai </a:t>
            </a:r>
            <a:r>
              <a:rPr sz="2400" spc="-5" dirty="0">
                <a:latin typeface="+mn-lt"/>
                <a:cs typeface="Calibri"/>
              </a:rPr>
              <a:t>criteri della </a:t>
            </a:r>
            <a:r>
              <a:rPr sz="2400" spc="-15" dirty="0">
                <a:latin typeface="+mn-lt"/>
                <a:cs typeface="Calibri"/>
              </a:rPr>
              <a:t>sentenza </a:t>
            </a:r>
            <a:r>
              <a:rPr sz="2400" spc="-5" dirty="0">
                <a:latin typeface="+mn-lt"/>
                <a:cs typeface="Calibri"/>
              </a:rPr>
              <a:t>C-280/00</a:t>
            </a:r>
            <a:r>
              <a:rPr sz="2400" spc="-35" dirty="0">
                <a:latin typeface="+mn-lt"/>
                <a:cs typeface="Calibri"/>
              </a:rPr>
              <a:t> </a:t>
            </a:r>
            <a:r>
              <a:rPr sz="2400" b="1" spc="-5" dirty="0">
                <a:latin typeface="+mn-lt"/>
                <a:cs typeface="Calibri"/>
              </a:rPr>
              <a:t>Altmark</a:t>
            </a:r>
            <a:r>
              <a:rPr sz="2400" spc="-5" dirty="0">
                <a:latin typeface="+mn-lt"/>
                <a:cs typeface="Calibri"/>
              </a:rPr>
              <a:t>:</a:t>
            </a:r>
            <a:endParaRPr sz="2400">
              <a:latin typeface="+mn-lt"/>
              <a:cs typeface="Calibri"/>
            </a:endParaRPr>
          </a:p>
          <a:p>
            <a:pPr algn="just">
              <a:lnSpc>
                <a:spcPct val="100000"/>
              </a:lnSpc>
              <a:spcBef>
                <a:spcPts val="35"/>
              </a:spcBef>
              <a:spcAft>
                <a:spcPts val="600"/>
              </a:spcAft>
            </a:pPr>
            <a:endParaRPr sz="2400">
              <a:latin typeface="+mn-lt"/>
              <a:cs typeface="Calibri"/>
            </a:endParaRPr>
          </a:p>
          <a:p>
            <a:pPr marL="720000" indent="-515620" algn="just">
              <a:lnSpc>
                <a:spcPts val="2640"/>
              </a:lnSpc>
              <a:spcAft>
                <a:spcPts val="600"/>
              </a:spcAft>
              <a:buSzPct val="120000"/>
              <a:buAutoNum type="arabicPeriod"/>
              <a:tabLst>
                <a:tab pos="1251585" algn="l"/>
                <a:tab pos="1252220" algn="l"/>
              </a:tabLst>
            </a:pPr>
            <a:r>
              <a:rPr sz="2400" spc="-15" dirty="0">
                <a:latin typeface="+mn-lt"/>
                <a:cs typeface="Calibri"/>
              </a:rPr>
              <a:t>Progetto </a:t>
            </a:r>
            <a:r>
              <a:rPr sz="2400" spc="-5" dirty="0">
                <a:latin typeface="+mn-lt"/>
                <a:cs typeface="Calibri"/>
              </a:rPr>
              <a:t>necessario </a:t>
            </a:r>
            <a:r>
              <a:rPr sz="2400" dirty="0">
                <a:latin typeface="+mn-lt"/>
                <a:cs typeface="Calibri"/>
              </a:rPr>
              <a:t>per </a:t>
            </a:r>
            <a:r>
              <a:rPr sz="2400" spc="-15" dirty="0">
                <a:latin typeface="+mn-lt"/>
                <a:cs typeface="Calibri"/>
              </a:rPr>
              <a:t>fornire </a:t>
            </a:r>
            <a:r>
              <a:rPr sz="2400" spc="-5" dirty="0">
                <a:latin typeface="+mn-lt"/>
                <a:cs typeface="Calibri"/>
              </a:rPr>
              <a:t>un autentico</a:t>
            </a:r>
            <a:r>
              <a:rPr sz="2400" spc="-30" dirty="0">
                <a:latin typeface="+mn-lt"/>
                <a:cs typeface="Calibri"/>
              </a:rPr>
              <a:t> </a:t>
            </a:r>
            <a:r>
              <a:rPr sz="2400" spc="-5" dirty="0">
                <a:latin typeface="+mn-lt"/>
                <a:cs typeface="Calibri"/>
              </a:rPr>
              <a:t>SIEG</a:t>
            </a:r>
            <a:endParaRPr sz="2400">
              <a:latin typeface="+mn-lt"/>
              <a:cs typeface="Calibri"/>
            </a:endParaRPr>
          </a:p>
          <a:p>
            <a:pPr marL="720000" indent="-515620" algn="just">
              <a:lnSpc>
                <a:spcPts val="2400"/>
              </a:lnSpc>
              <a:spcAft>
                <a:spcPts val="600"/>
              </a:spcAft>
              <a:buSzPct val="120000"/>
              <a:buAutoNum type="arabicPeriod"/>
              <a:tabLst>
                <a:tab pos="1251585" algn="l"/>
                <a:tab pos="1252220" algn="l"/>
              </a:tabLst>
            </a:pPr>
            <a:r>
              <a:rPr sz="2400" spc="-15" dirty="0">
                <a:latin typeface="+mn-lt"/>
                <a:cs typeface="Calibri"/>
              </a:rPr>
              <a:t>Parametri </a:t>
            </a:r>
            <a:r>
              <a:rPr sz="2400" spc="-10" dirty="0">
                <a:latin typeface="+mn-lt"/>
                <a:cs typeface="Calibri"/>
              </a:rPr>
              <a:t>previamente </a:t>
            </a:r>
            <a:r>
              <a:rPr sz="2400" spc="-5" dirty="0">
                <a:latin typeface="+mn-lt"/>
                <a:cs typeface="Calibri"/>
              </a:rPr>
              <a:t>definiti </a:t>
            </a:r>
            <a:r>
              <a:rPr sz="2400" dirty="0">
                <a:latin typeface="+mn-lt"/>
                <a:cs typeface="Calibri"/>
              </a:rPr>
              <a:t>in </a:t>
            </a:r>
            <a:r>
              <a:rPr sz="2400" spc="-5" dirty="0">
                <a:latin typeface="+mn-lt"/>
                <a:cs typeface="Calibri"/>
              </a:rPr>
              <a:t>modo </a:t>
            </a:r>
            <a:r>
              <a:rPr sz="2400" spc="-10" dirty="0">
                <a:latin typeface="+mn-lt"/>
                <a:cs typeface="Calibri"/>
              </a:rPr>
              <a:t>obiettivo </a:t>
            </a:r>
            <a:r>
              <a:rPr sz="2400">
                <a:latin typeface="+mn-lt"/>
                <a:cs typeface="Calibri"/>
              </a:rPr>
              <a:t>e</a:t>
            </a:r>
            <a:r>
              <a:rPr sz="2400" spc="10">
                <a:latin typeface="+mn-lt"/>
                <a:cs typeface="Calibri"/>
              </a:rPr>
              <a:t> </a:t>
            </a:r>
            <a:r>
              <a:rPr sz="2400" spc="-10" smtClean="0">
                <a:latin typeface="+mn-lt"/>
                <a:cs typeface="Calibri"/>
              </a:rPr>
              <a:t>trasparente</a:t>
            </a:r>
            <a:endParaRPr sz="2400">
              <a:latin typeface="+mn-lt"/>
              <a:cs typeface="Calibri"/>
            </a:endParaRPr>
          </a:p>
          <a:p>
            <a:pPr marL="720000" marR="5080" indent="-515620" algn="just">
              <a:lnSpc>
                <a:spcPts val="2400"/>
              </a:lnSpc>
              <a:spcBef>
                <a:spcPts val="240"/>
              </a:spcBef>
              <a:spcAft>
                <a:spcPts val="600"/>
              </a:spcAft>
              <a:buSzPct val="120000"/>
              <a:buAutoNum type="arabicPeriod"/>
              <a:tabLst>
                <a:tab pos="1251585" algn="l"/>
                <a:tab pos="1252220" algn="l"/>
              </a:tabLst>
            </a:pPr>
            <a:r>
              <a:rPr sz="2400" dirty="0">
                <a:latin typeface="+mn-lt"/>
                <a:cs typeface="Calibri"/>
              </a:rPr>
              <a:t>Nessuna </a:t>
            </a:r>
            <a:r>
              <a:rPr sz="2400" spc="-5" dirty="0">
                <a:latin typeface="+mn-lt"/>
                <a:cs typeface="Calibri"/>
              </a:rPr>
              <a:t>compensazione </a:t>
            </a:r>
            <a:r>
              <a:rPr sz="2400" spc="-10" dirty="0">
                <a:latin typeface="+mn-lt"/>
                <a:cs typeface="Calibri"/>
              </a:rPr>
              <a:t>oltre </a:t>
            </a:r>
            <a:r>
              <a:rPr sz="2400" dirty="0">
                <a:latin typeface="+mn-lt"/>
                <a:cs typeface="Calibri"/>
              </a:rPr>
              <a:t>il </a:t>
            </a:r>
            <a:r>
              <a:rPr sz="2400" spc="-15" dirty="0">
                <a:latin typeface="+mn-lt"/>
                <a:cs typeface="Calibri"/>
              </a:rPr>
              <a:t>costo netto </a:t>
            </a:r>
            <a:r>
              <a:rPr sz="2400" spc="-5" dirty="0">
                <a:latin typeface="+mn-lt"/>
                <a:cs typeface="Calibri"/>
              </a:rPr>
              <a:t>della </a:t>
            </a:r>
            <a:r>
              <a:rPr sz="2400" spc="-15" dirty="0">
                <a:latin typeface="+mn-lt"/>
                <a:cs typeface="Calibri"/>
              </a:rPr>
              <a:t>fornitura </a:t>
            </a:r>
            <a:r>
              <a:rPr sz="2400" spc="-5" dirty="0">
                <a:latin typeface="+mn-lt"/>
                <a:cs typeface="Calibri"/>
              </a:rPr>
              <a:t>del SIEG </a:t>
            </a:r>
            <a:r>
              <a:rPr sz="2400">
                <a:latin typeface="+mn-lt"/>
                <a:cs typeface="Calibri"/>
              </a:rPr>
              <a:t>+ </a:t>
            </a:r>
            <a:r>
              <a:rPr sz="2400" spc="-5" smtClean="0">
                <a:latin typeface="+mn-lt"/>
                <a:cs typeface="Calibri"/>
              </a:rPr>
              <a:t>utile</a:t>
            </a:r>
            <a:r>
              <a:rPr sz="2400" spc="-15" smtClean="0">
                <a:latin typeface="+mn-lt"/>
                <a:cs typeface="Calibri"/>
              </a:rPr>
              <a:t> </a:t>
            </a:r>
            <a:r>
              <a:rPr sz="2400" spc="-10" dirty="0">
                <a:latin typeface="+mn-lt"/>
                <a:cs typeface="Calibri"/>
              </a:rPr>
              <a:t>ragionevole</a:t>
            </a:r>
            <a:endParaRPr sz="2400">
              <a:latin typeface="+mn-lt"/>
              <a:cs typeface="Calibri"/>
            </a:endParaRPr>
          </a:p>
          <a:p>
            <a:pPr marL="720000" indent="-515620" algn="just">
              <a:lnSpc>
                <a:spcPts val="2360"/>
              </a:lnSpc>
              <a:spcAft>
                <a:spcPts val="600"/>
              </a:spcAft>
              <a:buSzPct val="120000"/>
              <a:buAutoNum type="arabicPeriod"/>
              <a:tabLst>
                <a:tab pos="1251585" algn="l"/>
                <a:tab pos="1252220" algn="l"/>
              </a:tabLst>
            </a:pPr>
            <a:r>
              <a:rPr sz="2400" spc="-5" dirty="0">
                <a:latin typeface="+mn-lt"/>
                <a:cs typeface="Calibri"/>
              </a:rPr>
              <a:t>SIEG assegnati </a:t>
            </a:r>
            <a:r>
              <a:rPr sz="2400" spc="-10" dirty="0">
                <a:latin typeface="+mn-lt"/>
                <a:cs typeface="Calibri"/>
              </a:rPr>
              <a:t>mediante </a:t>
            </a:r>
            <a:r>
              <a:rPr sz="2400" spc="-5" dirty="0">
                <a:latin typeface="+mn-lt"/>
                <a:cs typeface="Calibri"/>
              </a:rPr>
              <a:t>appalto pubblico </a:t>
            </a:r>
            <a:r>
              <a:rPr sz="2400" dirty="0">
                <a:latin typeface="+mn-lt"/>
                <a:cs typeface="Calibri"/>
              </a:rPr>
              <a:t>o </a:t>
            </a:r>
            <a:r>
              <a:rPr sz="2400" spc="-5">
                <a:latin typeface="+mn-lt"/>
                <a:cs typeface="Calibri"/>
              </a:rPr>
              <a:t>compensazione</a:t>
            </a:r>
            <a:r>
              <a:rPr sz="2400" spc="-70">
                <a:latin typeface="+mn-lt"/>
                <a:cs typeface="Calibri"/>
              </a:rPr>
              <a:t> </a:t>
            </a:r>
            <a:r>
              <a:rPr sz="2400" spc="-5" smtClean="0">
                <a:latin typeface="+mn-lt"/>
                <a:cs typeface="Calibri"/>
              </a:rPr>
              <a:t>non</a:t>
            </a:r>
            <a:r>
              <a:rPr lang="it-IT" sz="2400" spc="-5" dirty="0" smtClean="0">
                <a:latin typeface="+mn-lt"/>
                <a:cs typeface="Calibri"/>
              </a:rPr>
              <a:t> </a:t>
            </a:r>
            <a:r>
              <a:rPr sz="2400" spc="-5" smtClean="0">
                <a:latin typeface="+mn-lt"/>
                <a:cs typeface="Calibri"/>
              </a:rPr>
              <a:t>superiore </a:t>
            </a:r>
            <a:r>
              <a:rPr sz="2400" dirty="0">
                <a:latin typeface="+mn-lt"/>
                <a:cs typeface="Calibri"/>
              </a:rPr>
              <a:t>a </a:t>
            </a:r>
            <a:r>
              <a:rPr sz="2400" spc="-10" dirty="0">
                <a:latin typeface="+mn-lt"/>
                <a:cs typeface="Calibri"/>
              </a:rPr>
              <a:t>quanto </a:t>
            </a:r>
            <a:r>
              <a:rPr sz="2400" spc="-5" dirty="0">
                <a:latin typeface="+mn-lt"/>
                <a:cs typeface="Calibri"/>
              </a:rPr>
              <a:t>richiederebbe una </a:t>
            </a:r>
            <a:r>
              <a:rPr sz="2400" spc="-10" dirty="0">
                <a:latin typeface="+mn-lt"/>
                <a:cs typeface="Calibri"/>
              </a:rPr>
              <a:t>società</a:t>
            </a:r>
            <a:r>
              <a:rPr sz="2400" spc="-20" dirty="0">
                <a:latin typeface="+mn-lt"/>
                <a:cs typeface="Calibri"/>
              </a:rPr>
              <a:t> </a:t>
            </a:r>
            <a:r>
              <a:rPr sz="2400" spc="-10" dirty="0">
                <a:latin typeface="+mn-lt"/>
                <a:cs typeface="Calibri"/>
              </a:rPr>
              <a:t>efficiente</a:t>
            </a:r>
            <a:endParaRPr sz="2400">
              <a:latin typeface="+mn-lt"/>
              <a:cs typeface="Calibri"/>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14348" y="428604"/>
            <a:ext cx="7858180"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Il quadro analitico</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14282" y="1071546"/>
            <a:ext cx="8715436" cy="4968027"/>
          </a:xfrm>
          <a:prstGeom prst="rect">
            <a:avLst/>
          </a:prstGeom>
        </p:spPr>
        <p:txBody>
          <a:bodyPr vert="horz" wrap="square" lIns="0" tIns="12700" rIns="0" bIns="0" rtlCol="0">
            <a:spAutoFit/>
          </a:bodyPr>
          <a:lstStyle/>
          <a:p>
            <a:pPr marL="469900" indent="-457200" algn="just">
              <a:lnSpc>
                <a:spcPct val="100000"/>
              </a:lnSpc>
              <a:spcBef>
                <a:spcPts val="100"/>
              </a:spcBef>
              <a:buAutoNum type="alphaLcParenR"/>
              <a:tabLst>
                <a:tab pos="469265" algn="l"/>
                <a:tab pos="469900" algn="l"/>
              </a:tabLst>
            </a:pPr>
            <a:r>
              <a:rPr sz="2400" dirty="0">
                <a:latin typeface="+mn-lt"/>
                <a:cs typeface="Calibri"/>
              </a:rPr>
              <a:t>Il </a:t>
            </a:r>
            <a:r>
              <a:rPr sz="2400" spc="-10" dirty="0">
                <a:latin typeface="+mn-lt"/>
                <a:cs typeface="Calibri"/>
              </a:rPr>
              <a:t>finanziamento </a:t>
            </a:r>
            <a:r>
              <a:rPr sz="2400" spc="-5" dirty="0">
                <a:latin typeface="+mn-lt"/>
                <a:cs typeface="Calibri"/>
              </a:rPr>
              <a:t>di </a:t>
            </a:r>
            <a:r>
              <a:rPr sz="2400" spc="-15" dirty="0">
                <a:latin typeface="+mn-lt"/>
                <a:cs typeface="Calibri"/>
              </a:rPr>
              <a:t>infrastrutture </a:t>
            </a:r>
            <a:r>
              <a:rPr sz="2400" spc="-10" dirty="0">
                <a:latin typeface="+mn-lt"/>
                <a:cs typeface="Calibri"/>
              </a:rPr>
              <a:t>comporta </a:t>
            </a:r>
            <a:r>
              <a:rPr sz="2400" dirty="0">
                <a:latin typeface="+mn-lt"/>
                <a:cs typeface="Calibri"/>
              </a:rPr>
              <a:t>aiuti </a:t>
            </a:r>
            <a:r>
              <a:rPr sz="2400" spc="-5" dirty="0">
                <a:latin typeface="+mn-lt"/>
                <a:cs typeface="Calibri"/>
              </a:rPr>
              <a:t>di</a:t>
            </a:r>
            <a:r>
              <a:rPr sz="2400" spc="-100" dirty="0">
                <a:latin typeface="+mn-lt"/>
                <a:cs typeface="Calibri"/>
              </a:rPr>
              <a:t> </a:t>
            </a:r>
            <a:r>
              <a:rPr sz="2400" spc="-15" dirty="0">
                <a:latin typeface="+mn-lt"/>
                <a:cs typeface="Calibri"/>
              </a:rPr>
              <a:t>Stato?</a:t>
            </a:r>
            <a:endParaRPr sz="2400">
              <a:latin typeface="+mn-lt"/>
              <a:cs typeface="Calibri"/>
            </a:endParaRPr>
          </a:p>
          <a:p>
            <a:pPr marL="812800" lvl="1" indent="-343535" algn="just">
              <a:lnSpc>
                <a:spcPct val="100000"/>
              </a:lnSpc>
              <a:spcBef>
                <a:spcPts val="30"/>
              </a:spcBef>
              <a:buFont typeface="Arial"/>
              <a:buChar char="•"/>
              <a:tabLst>
                <a:tab pos="812165" algn="l"/>
                <a:tab pos="813435" algn="l"/>
              </a:tabLst>
            </a:pPr>
            <a:r>
              <a:rPr sz="2400" spc="-15" dirty="0">
                <a:latin typeface="+mn-lt"/>
                <a:cs typeface="Calibri"/>
              </a:rPr>
              <a:t>Valutazione </a:t>
            </a:r>
            <a:r>
              <a:rPr sz="2400" spc="-5" dirty="0">
                <a:latin typeface="+mn-lt"/>
                <a:cs typeface="Calibri"/>
              </a:rPr>
              <a:t>alla </a:t>
            </a:r>
            <a:r>
              <a:rPr sz="2400" dirty="0">
                <a:latin typeface="+mn-lt"/>
                <a:cs typeface="Calibri"/>
              </a:rPr>
              <a:t>luce </a:t>
            </a:r>
            <a:r>
              <a:rPr sz="2400" spc="-5" dirty="0">
                <a:latin typeface="+mn-lt"/>
                <a:cs typeface="Calibri"/>
              </a:rPr>
              <a:t>della Comunicazione della </a:t>
            </a:r>
            <a:r>
              <a:rPr sz="2400" spc="-5">
                <a:latin typeface="+mn-lt"/>
                <a:cs typeface="Calibri"/>
              </a:rPr>
              <a:t>Commissione</a:t>
            </a:r>
            <a:r>
              <a:rPr sz="2400" spc="15">
                <a:latin typeface="+mn-lt"/>
                <a:cs typeface="Calibri"/>
              </a:rPr>
              <a:t> </a:t>
            </a:r>
            <a:r>
              <a:rPr sz="2400" b="1" spc="-5" smtClean="0">
                <a:latin typeface="+mn-lt"/>
                <a:cs typeface="Calibri"/>
              </a:rPr>
              <a:t>NOA</a:t>
            </a:r>
            <a:endParaRPr sz="2400">
              <a:latin typeface="+mn-lt"/>
              <a:cs typeface="Calibri"/>
            </a:endParaRPr>
          </a:p>
          <a:p>
            <a:pPr marL="469900" indent="-457834" algn="just">
              <a:lnSpc>
                <a:spcPct val="100000"/>
              </a:lnSpc>
              <a:spcBef>
                <a:spcPts val="570"/>
              </a:spcBef>
              <a:buAutoNum type="alphaLcParenR" startAt="2"/>
              <a:tabLst>
                <a:tab pos="469900" algn="l"/>
                <a:tab pos="470534" algn="l"/>
              </a:tabLst>
            </a:pPr>
            <a:r>
              <a:rPr sz="2400" dirty="0">
                <a:latin typeface="+mn-lt"/>
                <a:cs typeface="Calibri"/>
              </a:rPr>
              <a:t>Aiuti </a:t>
            </a:r>
            <a:r>
              <a:rPr sz="2400" spc="-5" dirty="0">
                <a:latin typeface="+mn-lt"/>
                <a:cs typeface="Calibri"/>
              </a:rPr>
              <a:t>di </a:t>
            </a:r>
            <a:r>
              <a:rPr sz="2400" spc="-20" dirty="0">
                <a:latin typeface="+mn-lt"/>
                <a:cs typeface="Calibri"/>
              </a:rPr>
              <a:t>Stato </a:t>
            </a:r>
            <a:r>
              <a:rPr sz="2400" spc="-5" dirty="0">
                <a:latin typeface="+mn-lt"/>
                <a:cs typeface="Calibri"/>
              </a:rPr>
              <a:t>esenti da</a:t>
            </a:r>
            <a:r>
              <a:rPr sz="2400" spc="-75" dirty="0">
                <a:latin typeface="+mn-lt"/>
                <a:cs typeface="Calibri"/>
              </a:rPr>
              <a:t> </a:t>
            </a:r>
            <a:r>
              <a:rPr sz="2400" spc="-10" dirty="0">
                <a:latin typeface="+mn-lt"/>
                <a:cs typeface="Calibri"/>
              </a:rPr>
              <a:t>notifica:</a:t>
            </a:r>
            <a:endParaRPr sz="2400">
              <a:latin typeface="+mn-lt"/>
              <a:cs typeface="Calibri"/>
            </a:endParaRPr>
          </a:p>
          <a:p>
            <a:pPr marL="812800" lvl="1" indent="-343535" algn="just">
              <a:lnSpc>
                <a:spcPct val="100000"/>
              </a:lnSpc>
              <a:spcBef>
                <a:spcPts val="30"/>
              </a:spcBef>
              <a:buFont typeface="Arial"/>
              <a:buChar char="•"/>
              <a:tabLst>
                <a:tab pos="812165" algn="l"/>
                <a:tab pos="813435" algn="l"/>
              </a:tabLst>
            </a:pPr>
            <a:r>
              <a:rPr sz="2400" b="1" spc="-10" dirty="0">
                <a:latin typeface="+mn-lt"/>
                <a:cs typeface="Calibri"/>
              </a:rPr>
              <a:t>Regolamento </a:t>
            </a:r>
            <a:r>
              <a:rPr sz="2400" spc="-10" dirty="0">
                <a:latin typeface="+mn-lt"/>
                <a:cs typeface="Calibri"/>
              </a:rPr>
              <a:t>generale </a:t>
            </a:r>
            <a:r>
              <a:rPr sz="2400" spc="-5" dirty="0">
                <a:latin typeface="+mn-lt"/>
                <a:cs typeface="Calibri"/>
              </a:rPr>
              <a:t>di esenzione per </a:t>
            </a:r>
            <a:r>
              <a:rPr sz="2400" spc="-10" dirty="0">
                <a:latin typeface="+mn-lt"/>
                <a:cs typeface="Calibri"/>
              </a:rPr>
              <a:t>categoria </a:t>
            </a:r>
            <a:r>
              <a:rPr sz="2400" dirty="0">
                <a:latin typeface="+mn-lt"/>
                <a:cs typeface="Calibri"/>
              </a:rPr>
              <a:t>n.</a:t>
            </a:r>
            <a:r>
              <a:rPr sz="2400" spc="-30" dirty="0">
                <a:latin typeface="+mn-lt"/>
                <a:cs typeface="Calibri"/>
              </a:rPr>
              <a:t> </a:t>
            </a:r>
            <a:r>
              <a:rPr sz="2400" b="1" dirty="0">
                <a:latin typeface="+mn-lt"/>
                <a:cs typeface="Calibri"/>
              </a:rPr>
              <a:t>651/2014</a:t>
            </a:r>
            <a:endParaRPr sz="2400">
              <a:latin typeface="+mn-lt"/>
              <a:cs typeface="Calibri"/>
            </a:endParaRPr>
          </a:p>
          <a:p>
            <a:pPr marL="812800" lvl="1" indent="-343535" algn="just">
              <a:lnSpc>
                <a:spcPct val="100000"/>
              </a:lnSpc>
              <a:buFont typeface="Arial"/>
              <a:buChar char="•"/>
              <a:tabLst>
                <a:tab pos="812165" algn="l"/>
                <a:tab pos="813435" algn="l"/>
              </a:tabLst>
            </a:pPr>
            <a:r>
              <a:rPr sz="2400" b="1" spc="-5" dirty="0">
                <a:latin typeface="+mn-lt"/>
                <a:cs typeface="Calibri"/>
              </a:rPr>
              <a:t>Decisione SIEG</a:t>
            </a:r>
            <a:r>
              <a:rPr sz="2400" b="1" spc="-30" dirty="0">
                <a:latin typeface="+mn-lt"/>
                <a:cs typeface="Calibri"/>
              </a:rPr>
              <a:t> </a:t>
            </a:r>
            <a:r>
              <a:rPr sz="2400" b="1" dirty="0">
                <a:latin typeface="+mn-lt"/>
                <a:cs typeface="Calibri"/>
              </a:rPr>
              <a:t>2012/21</a:t>
            </a:r>
            <a:endParaRPr sz="2400">
              <a:latin typeface="+mn-lt"/>
              <a:cs typeface="Calibri"/>
            </a:endParaRPr>
          </a:p>
          <a:p>
            <a:pPr marL="812800" lvl="1" indent="-343535" algn="just">
              <a:lnSpc>
                <a:spcPct val="100000"/>
              </a:lnSpc>
              <a:buFont typeface="Arial"/>
              <a:buChar char="•"/>
              <a:tabLst>
                <a:tab pos="812165" algn="l"/>
                <a:tab pos="813435" algn="l"/>
              </a:tabLst>
            </a:pPr>
            <a:r>
              <a:rPr sz="2400" b="1" spc="-10" smtClean="0">
                <a:latin typeface="+mn-lt"/>
                <a:cs typeface="Calibri"/>
              </a:rPr>
              <a:t>Regolament</a:t>
            </a:r>
            <a:r>
              <a:rPr lang="it-IT" sz="2400" b="1" spc="-10" dirty="0" smtClean="0">
                <a:latin typeface="+mn-lt"/>
                <a:cs typeface="Calibri"/>
              </a:rPr>
              <a:t>i</a:t>
            </a:r>
            <a:r>
              <a:rPr sz="2400" b="1" spc="-10" smtClean="0">
                <a:latin typeface="+mn-lt"/>
                <a:cs typeface="Calibri"/>
              </a:rPr>
              <a:t> </a:t>
            </a:r>
            <a:r>
              <a:rPr sz="2400" spc="-5" dirty="0">
                <a:latin typeface="+mn-lt"/>
                <a:cs typeface="Calibri"/>
              </a:rPr>
              <a:t>n</a:t>
            </a:r>
            <a:r>
              <a:rPr sz="2400" spc="-5">
                <a:latin typeface="+mn-lt"/>
                <a:cs typeface="Calibri"/>
              </a:rPr>
              <a:t>. </a:t>
            </a:r>
            <a:r>
              <a:rPr sz="2400" b="1" smtClean="0">
                <a:latin typeface="+mn-lt"/>
                <a:cs typeface="Calibri"/>
              </a:rPr>
              <a:t>1370/2007</a:t>
            </a:r>
            <a:r>
              <a:rPr lang="it-IT" sz="2400" b="1" dirty="0" smtClean="0">
                <a:latin typeface="+mn-lt"/>
                <a:cs typeface="Calibri"/>
              </a:rPr>
              <a:t> </a:t>
            </a:r>
            <a:r>
              <a:rPr lang="it-IT" sz="2400" dirty="0" smtClean="0">
                <a:latin typeface="+mn-lt"/>
                <a:cs typeface="Calibri"/>
              </a:rPr>
              <a:t>e </a:t>
            </a:r>
            <a:r>
              <a:rPr lang="it-IT" sz="2400" b="1" dirty="0" smtClean="0"/>
              <a:t>2338/2016</a:t>
            </a:r>
            <a:r>
              <a:rPr sz="2400" b="1" smtClean="0">
                <a:latin typeface="+mn-lt"/>
                <a:cs typeface="Calibri"/>
              </a:rPr>
              <a:t> </a:t>
            </a:r>
            <a:r>
              <a:rPr sz="2400" spc="-5" dirty="0">
                <a:latin typeface="+mn-lt"/>
                <a:cs typeface="Calibri"/>
              </a:rPr>
              <a:t>(trasporti </a:t>
            </a:r>
            <a:r>
              <a:rPr sz="2400" spc="-10" dirty="0">
                <a:latin typeface="+mn-lt"/>
                <a:cs typeface="Calibri"/>
              </a:rPr>
              <a:t>terrestri</a:t>
            </a:r>
            <a:r>
              <a:rPr sz="2400" spc="-60" dirty="0">
                <a:latin typeface="+mn-lt"/>
                <a:cs typeface="Calibri"/>
              </a:rPr>
              <a:t> </a:t>
            </a:r>
            <a:r>
              <a:rPr sz="2400" spc="-5" dirty="0">
                <a:latin typeface="+mn-lt"/>
                <a:cs typeface="Calibri"/>
              </a:rPr>
              <a:t>passeggeri)</a:t>
            </a:r>
            <a:endParaRPr sz="2400">
              <a:latin typeface="+mn-lt"/>
              <a:cs typeface="Calibri"/>
            </a:endParaRPr>
          </a:p>
          <a:p>
            <a:pPr marL="812800" lvl="1" indent="-343535" algn="just">
              <a:lnSpc>
                <a:spcPct val="100000"/>
              </a:lnSpc>
              <a:buFont typeface="Arial"/>
              <a:buChar char="•"/>
              <a:tabLst>
                <a:tab pos="812165" algn="l"/>
                <a:tab pos="813435" algn="l"/>
              </a:tabLst>
            </a:pPr>
            <a:r>
              <a:rPr sz="2400" b="1" spc="-10" dirty="0">
                <a:latin typeface="+mn-lt"/>
                <a:cs typeface="Calibri"/>
              </a:rPr>
              <a:t>Regimi </a:t>
            </a:r>
            <a:r>
              <a:rPr sz="2400" spc="-5" dirty="0">
                <a:latin typeface="+mn-lt"/>
                <a:cs typeface="Calibri"/>
              </a:rPr>
              <a:t>di </a:t>
            </a:r>
            <a:r>
              <a:rPr sz="2400" dirty="0">
                <a:latin typeface="+mn-lt"/>
                <a:cs typeface="Calibri"/>
              </a:rPr>
              <a:t>aiuti </a:t>
            </a:r>
            <a:r>
              <a:rPr sz="2400" spc="-5" dirty="0">
                <a:latin typeface="+mn-lt"/>
                <a:cs typeface="Calibri"/>
              </a:rPr>
              <a:t>di </a:t>
            </a:r>
            <a:r>
              <a:rPr sz="2400" spc="-15" dirty="0">
                <a:latin typeface="+mn-lt"/>
                <a:cs typeface="Calibri"/>
              </a:rPr>
              <a:t>Stato</a:t>
            </a:r>
            <a:r>
              <a:rPr sz="2400" spc="-25" dirty="0">
                <a:latin typeface="+mn-lt"/>
                <a:cs typeface="Calibri"/>
              </a:rPr>
              <a:t> </a:t>
            </a:r>
            <a:r>
              <a:rPr sz="2400" b="1" spc="-10" dirty="0">
                <a:latin typeface="+mn-lt"/>
                <a:cs typeface="Calibri"/>
              </a:rPr>
              <a:t>esistenti</a:t>
            </a:r>
            <a:endParaRPr sz="2400">
              <a:latin typeface="+mn-lt"/>
              <a:cs typeface="Calibri"/>
            </a:endParaRPr>
          </a:p>
          <a:p>
            <a:pPr marL="438150" indent="-426084" algn="just">
              <a:lnSpc>
                <a:spcPct val="100000"/>
              </a:lnSpc>
              <a:spcBef>
                <a:spcPts val="575"/>
              </a:spcBef>
              <a:buAutoNum type="alphaLcParenR" startAt="2"/>
              <a:tabLst>
                <a:tab pos="438150" algn="l"/>
                <a:tab pos="438784" algn="l"/>
              </a:tabLst>
            </a:pPr>
            <a:r>
              <a:rPr sz="2400" spc="-5" dirty="0">
                <a:latin typeface="+mn-lt"/>
                <a:cs typeface="Calibri"/>
              </a:rPr>
              <a:t>Aiuti di </a:t>
            </a:r>
            <a:r>
              <a:rPr sz="2400" spc="-20" dirty="0">
                <a:latin typeface="+mn-lt"/>
                <a:cs typeface="Calibri"/>
              </a:rPr>
              <a:t>Stato </a:t>
            </a:r>
            <a:r>
              <a:rPr sz="2400" dirty="0">
                <a:latin typeface="+mn-lt"/>
                <a:cs typeface="Calibri"/>
              </a:rPr>
              <a:t>che </a:t>
            </a:r>
            <a:r>
              <a:rPr sz="2400" spc="-10" dirty="0">
                <a:latin typeface="+mn-lt"/>
                <a:cs typeface="Calibri"/>
              </a:rPr>
              <a:t>devono </a:t>
            </a:r>
            <a:r>
              <a:rPr sz="2400" spc="-5" dirty="0">
                <a:latin typeface="+mn-lt"/>
                <a:cs typeface="Calibri"/>
              </a:rPr>
              <a:t>essere</a:t>
            </a:r>
            <a:r>
              <a:rPr sz="2400" spc="-50" dirty="0">
                <a:latin typeface="+mn-lt"/>
                <a:cs typeface="Calibri"/>
              </a:rPr>
              <a:t> </a:t>
            </a:r>
            <a:r>
              <a:rPr sz="2400" spc="-10" dirty="0">
                <a:latin typeface="+mn-lt"/>
                <a:cs typeface="Calibri"/>
              </a:rPr>
              <a:t>notificati:</a:t>
            </a:r>
            <a:endParaRPr sz="2400">
              <a:latin typeface="+mn-lt"/>
              <a:cs typeface="Calibri"/>
            </a:endParaRPr>
          </a:p>
          <a:p>
            <a:pPr marL="812800" lvl="1" indent="-343535" algn="just">
              <a:lnSpc>
                <a:spcPct val="100000"/>
              </a:lnSpc>
              <a:spcBef>
                <a:spcPts val="30"/>
              </a:spcBef>
              <a:buFont typeface="Arial"/>
              <a:buChar char="•"/>
              <a:tabLst>
                <a:tab pos="812165" algn="l"/>
                <a:tab pos="813435" algn="l"/>
              </a:tabLst>
            </a:pPr>
            <a:r>
              <a:rPr sz="2400" dirty="0">
                <a:latin typeface="+mn-lt"/>
                <a:cs typeface="Calibri"/>
              </a:rPr>
              <a:t>Specifiche </a:t>
            </a:r>
            <a:r>
              <a:rPr sz="2400" spc="-5" dirty="0">
                <a:latin typeface="+mn-lt"/>
                <a:cs typeface="Calibri"/>
              </a:rPr>
              <a:t>norme di </a:t>
            </a:r>
            <a:r>
              <a:rPr sz="2400" spc="-10" dirty="0">
                <a:latin typeface="+mn-lt"/>
                <a:cs typeface="Calibri"/>
              </a:rPr>
              <a:t>compatibilità</a:t>
            </a:r>
            <a:r>
              <a:rPr sz="2400" spc="-20" dirty="0">
                <a:latin typeface="+mn-lt"/>
                <a:cs typeface="Calibri"/>
              </a:rPr>
              <a:t> </a:t>
            </a:r>
            <a:r>
              <a:rPr sz="2400" spc="-5" dirty="0">
                <a:latin typeface="+mn-lt"/>
                <a:cs typeface="Calibri"/>
              </a:rPr>
              <a:t>(</a:t>
            </a:r>
            <a:r>
              <a:rPr sz="2400" b="1" spc="-5" dirty="0">
                <a:latin typeface="+mn-lt"/>
                <a:cs typeface="Calibri"/>
              </a:rPr>
              <a:t>Orientamenti</a:t>
            </a:r>
            <a:r>
              <a:rPr sz="2400" spc="-5" dirty="0">
                <a:latin typeface="+mn-lt"/>
                <a:cs typeface="Calibri"/>
              </a:rPr>
              <a:t>)</a:t>
            </a:r>
            <a:endParaRPr sz="2400">
              <a:latin typeface="+mn-lt"/>
              <a:cs typeface="Calibri"/>
            </a:endParaRPr>
          </a:p>
          <a:p>
            <a:pPr marL="812800" lvl="1" indent="-343535" algn="just">
              <a:lnSpc>
                <a:spcPct val="100000"/>
              </a:lnSpc>
              <a:buFont typeface="Arial"/>
              <a:buChar char="•"/>
              <a:tabLst>
                <a:tab pos="812165" algn="l"/>
                <a:tab pos="813435" algn="l"/>
              </a:tabLst>
            </a:pPr>
            <a:r>
              <a:rPr sz="2400" spc="-15" dirty="0">
                <a:latin typeface="+mn-lt"/>
                <a:cs typeface="Calibri"/>
              </a:rPr>
              <a:t>Direttamente </a:t>
            </a:r>
            <a:r>
              <a:rPr sz="2400" dirty="0">
                <a:latin typeface="+mn-lt"/>
                <a:cs typeface="Calibri"/>
              </a:rPr>
              <a:t>ai </a:t>
            </a:r>
            <a:r>
              <a:rPr sz="2400" spc="-5" dirty="0">
                <a:latin typeface="+mn-lt"/>
                <a:cs typeface="Calibri"/>
              </a:rPr>
              <a:t>sensi degli Articoli </a:t>
            </a:r>
            <a:r>
              <a:rPr sz="2400" dirty="0">
                <a:latin typeface="+mn-lt"/>
                <a:cs typeface="Calibri"/>
              </a:rPr>
              <a:t>93, 106, 107 </a:t>
            </a:r>
            <a:r>
              <a:rPr sz="2400" spc="-5" dirty="0">
                <a:latin typeface="+mn-lt"/>
                <a:cs typeface="Calibri"/>
              </a:rPr>
              <a:t>del</a:t>
            </a:r>
            <a:r>
              <a:rPr sz="2400" spc="-30" dirty="0">
                <a:latin typeface="+mn-lt"/>
                <a:cs typeface="Calibri"/>
              </a:rPr>
              <a:t> </a:t>
            </a:r>
            <a:r>
              <a:rPr sz="2400" b="1" dirty="0">
                <a:latin typeface="+mn-lt"/>
                <a:cs typeface="Calibri"/>
              </a:rPr>
              <a:t>TFUE</a:t>
            </a:r>
            <a:endParaRPr sz="2400">
              <a:latin typeface="+mn-lt"/>
              <a:cs typeface="Calibri"/>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85720" y="500042"/>
            <a:ext cx="8642985" cy="3477234"/>
          </a:xfrm>
          <a:prstGeom prst="rect">
            <a:avLst/>
          </a:prstGeom>
        </p:spPr>
        <p:txBody>
          <a:bodyPr vert="horz" wrap="square" lIns="0" tIns="12065" rIns="0" bIns="0" rtlCol="0">
            <a:spAutoFit/>
          </a:bodyPr>
          <a:lstStyle/>
          <a:p>
            <a:pPr marL="19050" algn="ctr">
              <a:lnSpc>
                <a:spcPct val="100000"/>
              </a:lnSpc>
              <a:spcBef>
                <a:spcPts val="95"/>
              </a:spcBef>
            </a:pPr>
            <a:r>
              <a:rPr lang="it-IT" altLang="it-IT" sz="2400" b="1" dirty="0" smtClean="0">
                <a:latin typeface="Arial" panose="020B0604020202020204" pitchFamily="34" charset="0"/>
                <a:ea typeface="MS PGothic" panose="020B0600070205080204" pitchFamily="34" charset="-128"/>
                <a:cs typeface="+mn-cs"/>
              </a:rPr>
              <a:t>Le griglie analitiche del 2012</a:t>
            </a:r>
          </a:p>
          <a:p>
            <a:pPr>
              <a:lnSpc>
                <a:spcPct val="100000"/>
              </a:lnSpc>
              <a:spcBef>
                <a:spcPts val="55"/>
              </a:spcBef>
            </a:pPr>
            <a:endParaRPr sz="3800">
              <a:latin typeface="Arial"/>
              <a:cs typeface="Arial"/>
            </a:endParaRPr>
          </a:p>
          <a:p>
            <a:pPr marL="355600" marR="97155" indent="-343535" algn="just">
              <a:lnSpc>
                <a:spcPct val="100000"/>
              </a:lnSpc>
              <a:buClr>
                <a:srgbClr val="000066"/>
              </a:buClr>
              <a:buSzPct val="105357"/>
              <a:buFont typeface="Arial"/>
              <a:buChar char="•"/>
              <a:tabLst>
                <a:tab pos="355600" algn="l"/>
                <a:tab pos="356235" algn="l"/>
              </a:tabLst>
            </a:pPr>
            <a:r>
              <a:rPr sz="2400" spc="-5" dirty="0">
                <a:latin typeface="+mn-lt"/>
                <a:cs typeface="Calibri"/>
              </a:rPr>
              <a:t>Le griglie sono </a:t>
            </a:r>
            <a:r>
              <a:rPr sz="2400" spc="-30" dirty="0">
                <a:latin typeface="+mn-lt"/>
                <a:cs typeface="Calibri"/>
              </a:rPr>
              <a:t>state </a:t>
            </a:r>
            <a:r>
              <a:rPr sz="2400" spc="-25" dirty="0">
                <a:latin typeface="+mn-lt"/>
                <a:cs typeface="Calibri"/>
              </a:rPr>
              <a:t>prodotte </a:t>
            </a:r>
            <a:r>
              <a:rPr sz="2400" spc="-5" dirty="0">
                <a:latin typeface="+mn-lt"/>
                <a:cs typeface="Calibri"/>
              </a:rPr>
              <a:t>nel 2012 su </a:t>
            </a:r>
            <a:r>
              <a:rPr sz="2400" spc="-15" dirty="0">
                <a:latin typeface="+mn-lt"/>
                <a:cs typeface="Calibri"/>
              </a:rPr>
              <a:t>richiesta </a:t>
            </a:r>
            <a:r>
              <a:rPr sz="2400" spc="-10" dirty="0">
                <a:latin typeface="+mn-lt"/>
                <a:cs typeface="Calibri"/>
              </a:rPr>
              <a:t>del  </a:t>
            </a:r>
            <a:r>
              <a:rPr sz="2400" spc="-20" dirty="0">
                <a:latin typeface="+mn-lt"/>
                <a:cs typeface="Calibri"/>
              </a:rPr>
              <a:t>COCOF </a:t>
            </a:r>
            <a:r>
              <a:rPr sz="2400" spc="-15" dirty="0">
                <a:latin typeface="+mn-lt"/>
                <a:cs typeface="Calibri"/>
              </a:rPr>
              <a:t>(Comitato </a:t>
            </a:r>
            <a:r>
              <a:rPr sz="2400" spc="-10" dirty="0">
                <a:latin typeface="+mn-lt"/>
                <a:cs typeface="Calibri"/>
              </a:rPr>
              <a:t>di </a:t>
            </a:r>
            <a:r>
              <a:rPr sz="2400" spc="-15" dirty="0">
                <a:latin typeface="+mn-lt"/>
                <a:cs typeface="Calibri"/>
              </a:rPr>
              <a:t>coordinamento </a:t>
            </a:r>
            <a:r>
              <a:rPr sz="2400" spc="-5" dirty="0">
                <a:latin typeface="+mn-lt"/>
                <a:cs typeface="Calibri"/>
              </a:rPr>
              <a:t>dei </a:t>
            </a:r>
            <a:r>
              <a:rPr sz="2400" spc="-15" dirty="0">
                <a:latin typeface="+mn-lt"/>
                <a:cs typeface="Calibri"/>
              </a:rPr>
              <a:t>Fondi</a:t>
            </a:r>
            <a:r>
              <a:rPr sz="2400" spc="65" dirty="0">
                <a:latin typeface="+mn-lt"/>
                <a:cs typeface="Calibri"/>
              </a:rPr>
              <a:t> </a:t>
            </a:r>
            <a:r>
              <a:rPr sz="2400" spc="-20" dirty="0">
                <a:latin typeface="+mn-lt"/>
                <a:cs typeface="Calibri"/>
              </a:rPr>
              <a:t>strutturali)</a:t>
            </a:r>
            <a:endParaRPr sz="2400">
              <a:latin typeface="+mn-lt"/>
              <a:cs typeface="Calibri"/>
            </a:endParaRPr>
          </a:p>
          <a:p>
            <a:pPr marL="355600" marR="5080" indent="-343535" algn="just">
              <a:lnSpc>
                <a:spcPct val="100000"/>
              </a:lnSpc>
              <a:spcBef>
                <a:spcPts val="2160"/>
              </a:spcBef>
              <a:buClr>
                <a:srgbClr val="000066"/>
              </a:buClr>
              <a:buSzPct val="105357"/>
              <a:buFont typeface="Arial"/>
              <a:buChar char="•"/>
              <a:tabLst>
                <a:tab pos="355600" algn="l"/>
                <a:tab pos="356235" algn="l"/>
              </a:tabLst>
            </a:pPr>
            <a:r>
              <a:rPr sz="2400" spc="-5" dirty="0">
                <a:latin typeface="+mn-lt"/>
                <a:cs typeface="Calibri"/>
              </a:rPr>
              <a:t>In </a:t>
            </a:r>
            <a:r>
              <a:rPr sz="2400" spc="-20">
                <a:latin typeface="+mn-lt"/>
                <a:cs typeface="Calibri"/>
              </a:rPr>
              <a:t>data </a:t>
            </a:r>
            <a:r>
              <a:rPr sz="2400" spc="-5" smtClean="0">
                <a:latin typeface="+mn-lt"/>
                <a:cs typeface="Calibri"/>
              </a:rPr>
              <a:t>1.</a:t>
            </a:r>
            <a:r>
              <a:rPr lang="it-IT" sz="2400" spc="-5" dirty="0" smtClean="0">
                <a:latin typeface="+mn-lt"/>
                <a:cs typeface="Calibri"/>
              </a:rPr>
              <a:t>0</a:t>
            </a:r>
            <a:r>
              <a:rPr sz="2400" spc="-5" smtClean="0">
                <a:latin typeface="+mn-lt"/>
                <a:cs typeface="Calibri"/>
              </a:rPr>
              <a:t>8.2012</a:t>
            </a:r>
            <a:r>
              <a:rPr sz="2400" spc="-5" dirty="0">
                <a:latin typeface="+mn-lt"/>
                <a:cs typeface="Calibri"/>
              </a:rPr>
              <a:t>, la </a:t>
            </a:r>
            <a:r>
              <a:rPr sz="2400" spc="-10" dirty="0">
                <a:latin typeface="+mn-lt"/>
                <a:cs typeface="Calibri"/>
              </a:rPr>
              <a:t>Commissione (DG REGIO </a:t>
            </a:r>
            <a:r>
              <a:rPr sz="2400" spc="-5" dirty="0">
                <a:latin typeface="+mn-lt"/>
                <a:cs typeface="Calibri"/>
              </a:rPr>
              <a:t>+ DG </a:t>
            </a:r>
            <a:r>
              <a:rPr sz="2400" spc="-15" dirty="0">
                <a:latin typeface="+mn-lt"/>
                <a:cs typeface="Calibri"/>
              </a:rPr>
              <a:t>COMP)  </a:t>
            </a:r>
            <a:r>
              <a:rPr sz="2400" spc="-5" dirty="0">
                <a:latin typeface="+mn-lt"/>
                <a:cs typeface="Calibri"/>
              </a:rPr>
              <a:t>ha </a:t>
            </a:r>
            <a:r>
              <a:rPr sz="2400" spc="-20" dirty="0">
                <a:latin typeface="+mn-lt"/>
                <a:cs typeface="Calibri"/>
              </a:rPr>
              <a:t>inviato </a:t>
            </a:r>
            <a:r>
              <a:rPr sz="2400" spc="-5" dirty="0">
                <a:latin typeface="+mn-lt"/>
                <a:cs typeface="Calibri"/>
              </a:rPr>
              <a:t>le griglie agli </a:t>
            </a:r>
            <a:r>
              <a:rPr sz="2400" spc="-15" dirty="0">
                <a:latin typeface="+mn-lt"/>
                <a:cs typeface="Calibri"/>
              </a:rPr>
              <a:t>Stati </a:t>
            </a:r>
            <a:r>
              <a:rPr sz="2400" spc="-5" dirty="0">
                <a:latin typeface="+mn-lt"/>
                <a:cs typeface="Calibri"/>
              </a:rPr>
              <a:t>membri </a:t>
            </a:r>
            <a:r>
              <a:rPr sz="2400" spc="-10" dirty="0">
                <a:latin typeface="+mn-lt"/>
                <a:cs typeface="Calibri"/>
              </a:rPr>
              <a:t>«per </a:t>
            </a:r>
            <a:r>
              <a:rPr sz="2400" spc="-25">
                <a:latin typeface="+mn-lt"/>
                <a:cs typeface="Calibri"/>
              </a:rPr>
              <a:t>garantire</a:t>
            </a:r>
            <a:r>
              <a:rPr sz="2400" spc="-5">
                <a:latin typeface="+mn-lt"/>
                <a:cs typeface="Calibri"/>
              </a:rPr>
              <a:t> </a:t>
            </a:r>
            <a:r>
              <a:rPr sz="2400" spc="-5" smtClean="0">
                <a:latin typeface="+mn-lt"/>
                <a:cs typeface="Calibri"/>
              </a:rPr>
              <a:t>il</a:t>
            </a:r>
            <a:r>
              <a:rPr lang="it-IT" sz="2400" spc="-5" dirty="0" smtClean="0">
                <a:latin typeface="+mn-lt"/>
                <a:cs typeface="Calibri"/>
              </a:rPr>
              <a:t> </a:t>
            </a:r>
            <a:r>
              <a:rPr sz="2400" spc="-20" smtClean="0">
                <a:latin typeface="+mn-lt"/>
                <a:cs typeface="Calibri"/>
              </a:rPr>
              <a:t>rispetto </a:t>
            </a:r>
            <a:r>
              <a:rPr sz="2400" spc="-10" dirty="0">
                <a:latin typeface="+mn-lt"/>
                <a:cs typeface="Calibri"/>
              </a:rPr>
              <a:t>delle norme sugli </a:t>
            </a:r>
            <a:r>
              <a:rPr sz="2400" spc="-5" dirty="0">
                <a:latin typeface="+mn-lt"/>
                <a:cs typeface="Calibri"/>
              </a:rPr>
              <a:t>aiuti di </a:t>
            </a:r>
            <a:r>
              <a:rPr sz="2400" spc="-25">
                <a:latin typeface="+mn-lt"/>
                <a:cs typeface="Calibri"/>
              </a:rPr>
              <a:t>Stato </a:t>
            </a:r>
            <a:r>
              <a:rPr sz="2400" spc="-25" smtClean="0">
                <a:latin typeface="+mn-lt"/>
                <a:cs typeface="Calibri"/>
              </a:rPr>
              <a:t>nell’attuazione </a:t>
            </a:r>
            <a:r>
              <a:rPr sz="2400" spc="-5" dirty="0">
                <a:latin typeface="+mn-lt"/>
                <a:cs typeface="Calibri"/>
              </a:rPr>
              <a:t>dei </a:t>
            </a:r>
            <a:r>
              <a:rPr sz="2400" spc="-20" dirty="0">
                <a:latin typeface="+mn-lt"/>
                <a:cs typeface="Calibri"/>
              </a:rPr>
              <a:t>programmi </a:t>
            </a:r>
            <a:r>
              <a:rPr sz="2400" spc="-15" dirty="0">
                <a:latin typeface="+mn-lt"/>
                <a:cs typeface="Calibri"/>
              </a:rPr>
              <a:t>operativi </a:t>
            </a:r>
            <a:r>
              <a:rPr sz="2400" spc="-30" dirty="0">
                <a:latin typeface="+mn-lt"/>
                <a:cs typeface="Calibri"/>
              </a:rPr>
              <a:t>nell’ambito </a:t>
            </a:r>
            <a:r>
              <a:rPr sz="2400" spc="-5" dirty="0">
                <a:latin typeface="+mn-lt"/>
                <a:cs typeface="Calibri"/>
              </a:rPr>
              <a:t>dei </a:t>
            </a:r>
            <a:r>
              <a:rPr sz="2400" spc="-15" dirty="0">
                <a:latin typeface="+mn-lt"/>
                <a:cs typeface="Calibri"/>
              </a:rPr>
              <a:t>Fondi</a:t>
            </a:r>
            <a:r>
              <a:rPr sz="2400" spc="110" dirty="0">
                <a:latin typeface="+mn-lt"/>
                <a:cs typeface="Calibri"/>
              </a:rPr>
              <a:t> </a:t>
            </a:r>
            <a:r>
              <a:rPr sz="2400" spc="-20" dirty="0">
                <a:latin typeface="+mn-lt"/>
                <a:cs typeface="Calibri"/>
              </a:rPr>
              <a:t>strutturali»</a:t>
            </a:r>
            <a:endParaRPr sz="2400">
              <a:latin typeface="+mn-lt"/>
              <a:cs typeface="Calibri"/>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42910" y="285728"/>
            <a:ext cx="8072494"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Le griglie analitiche del 2015</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85720" y="1071546"/>
            <a:ext cx="8655050" cy="4075475"/>
          </a:xfrm>
          <a:prstGeom prst="rect">
            <a:avLst/>
          </a:prstGeom>
        </p:spPr>
        <p:txBody>
          <a:bodyPr vert="horz" wrap="square" lIns="0" tIns="12700" rIns="0" bIns="0" rtlCol="0">
            <a:spAutoFit/>
          </a:bodyPr>
          <a:lstStyle/>
          <a:p>
            <a:pPr marL="355600" marR="5080" indent="-343535" algn="just">
              <a:lnSpc>
                <a:spcPct val="100000"/>
              </a:lnSpc>
              <a:spcBef>
                <a:spcPts val="100"/>
              </a:spcBef>
              <a:buClr>
                <a:srgbClr val="000066"/>
              </a:buClr>
              <a:buSzPct val="104166"/>
              <a:buFont typeface="Arial"/>
              <a:buChar char="•"/>
              <a:tabLst>
                <a:tab pos="355600" algn="l"/>
                <a:tab pos="356235" algn="l"/>
              </a:tabLst>
            </a:pPr>
            <a:r>
              <a:rPr sz="2400" dirty="0">
                <a:latin typeface="+mn-lt"/>
                <a:cs typeface="Calibri"/>
              </a:rPr>
              <a:t>A </a:t>
            </a:r>
            <a:r>
              <a:rPr sz="2400" spc="-10">
                <a:latin typeface="+mn-lt"/>
                <a:cs typeface="Calibri"/>
              </a:rPr>
              <a:t>seguito </a:t>
            </a:r>
            <a:r>
              <a:rPr sz="2400" spc="-5" smtClean="0">
                <a:latin typeface="+mn-lt"/>
                <a:cs typeface="Calibri"/>
              </a:rPr>
              <a:t>de</a:t>
            </a:r>
            <a:r>
              <a:rPr lang="it-IT" sz="2400" spc="-5" dirty="0" err="1" smtClean="0">
                <a:latin typeface="+mn-lt"/>
                <a:cs typeface="Calibri"/>
              </a:rPr>
              <a:t>gl</a:t>
            </a:r>
            <a:r>
              <a:rPr sz="2400" spc="-5" smtClean="0">
                <a:latin typeface="+mn-lt"/>
                <a:cs typeface="Calibri"/>
              </a:rPr>
              <a:t>i</a:t>
            </a:r>
            <a:r>
              <a:rPr sz="2400" spc="-10" smtClean="0">
                <a:latin typeface="+mn-lt"/>
                <a:cs typeface="Calibri"/>
              </a:rPr>
              <a:t> </a:t>
            </a:r>
            <a:r>
              <a:rPr sz="2400" b="1" spc="-10" dirty="0">
                <a:latin typeface="+mn-lt"/>
                <a:cs typeface="Calibri"/>
              </a:rPr>
              <a:t>sviluppi </a:t>
            </a:r>
            <a:r>
              <a:rPr sz="2400" b="1" spc="-5" dirty="0">
                <a:latin typeface="+mn-lt"/>
                <a:cs typeface="Calibri"/>
              </a:rPr>
              <a:t>in </a:t>
            </a:r>
            <a:r>
              <a:rPr sz="2400" b="1" spc="-10" dirty="0">
                <a:latin typeface="+mn-lt"/>
                <a:cs typeface="Calibri"/>
              </a:rPr>
              <a:t>materia </a:t>
            </a:r>
            <a:r>
              <a:rPr sz="2400" b="1" dirty="0">
                <a:latin typeface="+mn-lt"/>
                <a:cs typeface="Calibri"/>
              </a:rPr>
              <a:t>di </a:t>
            </a:r>
            <a:r>
              <a:rPr sz="2400" b="1" spc="-5" dirty="0">
                <a:latin typeface="+mn-lt"/>
                <a:cs typeface="Calibri"/>
              </a:rPr>
              <a:t>aiuti di </a:t>
            </a:r>
            <a:r>
              <a:rPr sz="2400" b="1" spc="-20" dirty="0">
                <a:latin typeface="+mn-lt"/>
                <a:cs typeface="Calibri"/>
              </a:rPr>
              <a:t>Stato  </a:t>
            </a:r>
            <a:r>
              <a:rPr sz="2400" spc="-5" dirty="0">
                <a:latin typeface="+mn-lt"/>
                <a:cs typeface="Calibri"/>
              </a:rPr>
              <a:t>(modernizzazione degli </a:t>
            </a:r>
            <a:r>
              <a:rPr sz="2400" dirty="0">
                <a:latin typeface="+mn-lt"/>
                <a:cs typeface="Calibri"/>
              </a:rPr>
              <a:t>aiuti </a:t>
            </a:r>
            <a:r>
              <a:rPr sz="2400" spc="-5" dirty="0">
                <a:latin typeface="+mn-lt"/>
                <a:cs typeface="Calibri"/>
              </a:rPr>
              <a:t>di </a:t>
            </a:r>
            <a:r>
              <a:rPr sz="2400" spc="-25" dirty="0">
                <a:latin typeface="+mn-lt"/>
                <a:cs typeface="Calibri"/>
              </a:rPr>
              <a:t>Stato, </a:t>
            </a:r>
            <a:r>
              <a:rPr sz="2400" spc="-10" dirty="0">
                <a:latin typeface="+mn-lt"/>
                <a:cs typeface="Calibri"/>
              </a:rPr>
              <a:t>nuovi orientamenti</a:t>
            </a:r>
            <a:r>
              <a:rPr sz="2400" spc="-10">
                <a:latin typeface="+mn-lt"/>
                <a:cs typeface="Calibri"/>
              </a:rPr>
              <a:t>, </a:t>
            </a:r>
            <a:r>
              <a:rPr sz="2400" spc="-15" smtClean="0">
                <a:latin typeface="+mn-lt"/>
                <a:cs typeface="Calibri"/>
              </a:rPr>
              <a:t>nuovo </a:t>
            </a:r>
            <a:r>
              <a:rPr lang="it-IT" sz="2400" spc="-15" dirty="0" smtClean="0">
                <a:latin typeface="+mn-lt"/>
                <a:cs typeface="Calibri"/>
              </a:rPr>
              <a:t>R</a:t>
            </a:r>
            <a:r>
              <a:rPr sz="2400" spc="-15" smtClean="0">
                <a:latin typeface="+mn-lt"/>
                <a:cs typeface="Calibri"/>
              </a:rPr>
              <a:t>egolamento </a:t>
            </a:r>
            <a:r>
              <a:rPr sz="2400" spc="-10" dirty="0">
                <a:latin typeface="+mn-lt"/>
                <a:cs typeface="Calibri"/>
              </a:rPr>
              <a:t>generale </a:t>
            </a:r>
            <a:r>
              <a:rPr sz="2400" spc="-5" dirty="0">
                <a:latin typeface="+mn-lt"/>
                <a:cs typeface="Calibri"/>
              </a:rPr>
              <a:t>di esenzione per </a:t>
            </a:r>
            <a:r>
              <a:rPr sz="2400" spc="-10" dirty="0">
                <a:latin typeface="+mn-lt"/>
                <a:cs typeface="Calibri"/>
              </a:rPr>
              <a:t>categoria, recenti </a:t>
            </a:r>
            <a:r>
              <a:rPr sz="2400" spc="-5" dirty="0">
                <a:latin typeface="+mn-lt"/>
                <a:cs typeface="Calibri"/>
              </a:rPr>
              <a:t>decisioni</a:t>
            </a:r>
            <a:r>
              <a:rPr sz="2400" spc="-5">
                <a:latin typeface="+mn-lt"/>
                <a:cs typeface="Calibri"/>
              </a:rPr>
              <a:t>) </a:t>
            </a:r>
            <a:r>
              <a:rPr sz="2400" spc="-10" smtClean="0">
                <a:latin typeface="+mn-lt"/>
                <a:cs typeface="Calibri"/>
              </a:rPr>
              <a:t>con </a:t>
            </a:r>
            <a:r>
              <a:rPr sz="2400" spc="-25" dirty="0">
                <a:latin typeface="+mn-lt"/>
                <a:cs typeface="Calibri"/>
              </a:rPr>
              <a:t>effetti </a:t>
            </a:r>
            <a:r>
              <a:rPr sz="2400" spc="-5" dirty="0">
                <a:latin typeface="+mn-lt"/>
                <a:cs typeface="Calibri"/>
              </a:rPr>
              <a:t>anche su </a:t>
            </a:r>
            <a:r>
              <a:rPr sz="2400" spc="-20" dirty="0">
                <a:latin typeface="+mn-lt"/>
                <a:cs typeface="Calibri"/>
              </a:rPr>
              <a:t>progetti </a:t>
            </a:r>
            <a:r>
              <a:rPr sz="2400" spc="-15" dirty="0">
                <a:latin typeface="+mn-lt"/>
                <a:cs typeface="Calibri"/>
              </a:rPr>
              <a:t>infrastrutturali, </a:t>
            </a:r>
            <a:r>
              <a:rPr sz="2400" spc="-15">
                <a:latin typeface="+mn-lt"/>
                <a:cs typeface="Calibri"/>
              </a:rPr>
              <a:t>era </a:t>
            </a:r>
            <a:r>
              <a:rPr sz="2400" spc="-5" smtClean="0">
                <a:latin typeface="+mn-lt"/>
                <a:cs typeface="Calibri"/>
              </a:rPr>
              <a:t>necessario </a:t>
            </a:r>
            <a:r>
              <a:rPr sz="2400" spc="-5" dirty="0">
                <a:latin typeface="+mn-lt"/>
                <a:cs typeface="Calibri"/>
              </a:rPr>
              <a:t>aggiornare </a:t>
            </a:r>
            <a:r>
              <a:rPr sz="2400" dirty="0">
                <a:latin typeface="+mn-lt"/>
                <a:cs typeface="Calibri"/>
              </a:rPr>
              <a:t>la </a:t>
            </a:r>
            <a:r>
              <a:rPr sz="2400" spc="-10" dirty="0">
                <a:latin typeface="+mn-lt"/>
                <a:cs typeface="Calibri"/>
              </a:rPr>
              <a:t>precedente </a:t>
            </a:r>
            <a:r>
              <a:rPr sz="2400" spc="-5" dirty="0">
                <a:latin typeface="+mn-lt"/>
                <a:cs typeface="Calibri"/>
              </a:rPr>
              <a:t>serie di </a:t>
            </a:r>
            <a:r>
              <a:rPr sz="2400" dirty="0">
                <a:latin typeface="+mn-lt"/>
                <a:cs typeface="Calibri"/>
              </a:rPr>
              <a:t>griglie analitiche </a:t>
            </a:r>
            <a:r>
              <a:rPr sz="2400" spc="-5" dirty="0">
                <a:latin typeface="+mn-lt"/>
                <a:cs typeface="Calibri"/>
              </a:rPr>
              <a:t>(del</a:t>
            </a:r>
            <a:r>
              <a:rPr sz="2400" spc="-130" dirty="0">
                <a:latin typeface="+mn-lt"/>
                <a:cs typeface="Calibri"/>
              </a:rPr>
              <a:t> </a:t>
            </a:r>
            <a:r>
              <a:rPr sz="2400" spc="-5">
                <a:latin typeface="+mn-lt"/>
                <a:cs typeface="Calibri"/>
              </a:rPr>
              <a:t>2012</a:t>
            </a:r>
            <a:r>
              <a:rPr sz="2400" spc="-5" smtClean="0">
                <a:latin typeface="+mn-lt"/>
                <a:cs typeface="Calibri"/>
              </a:rPr>
              <a:t>)</a:t>
            </a:r>
            <a:endParaRPr sz="2400">
              <a:latin typeface="+mn-lt"/>
              <a:cs typeface="Calibri"/>
            </a:endParaRPr>
          </a:p>
          <a:p>
            <a:pPr algn="just">
              <a:lnSpc>
                <a:spcPct val="100000"/>
              </a:lnSpc>
              <a:buClr>
                <a:srgbClr val="000066"/>
              </a:buClr>
              <a:buFont typeface="Arial"/>
              <a:buChar char="•"/>
            </a:pPr>
            <a:endParaRPr sz="2400">
              <a:latin typeface="+mn-lt"/>
              <a:cs typeface="Calibri"/>
            </a:endParaRPr>
          </a:p>
          <a:p>
            <a:pPr marL="355600" indent="-343535" algn="just">
              <a:lnSpc>
                <a:spcPct val="100000"/>
              </a:lnSpc>
              <a:buClr>
                <a:srgbClr val="000066"/>
              </a:buClr>
              <a:buSzPct val="104166"/>
              <a:buFont typeface="Arial"/>
              <a:buChar char="•"/>
              <a:tabLst>
                <a:tab pos="355600" algn="l"/>
                <a:tab pos="356235" algn="l"/>
              </a:tabLst>
            </a:pPr>
            <a:r>
              <a:rPr sz="2400" spc="-10" dirty="0">
                <a:latin typeface="+mn-lt"/>
                <a:cs typeface="Calibri"/>
              </a:rPr>
              <a:t>Importante </a:t>
            </a:r>
            <a:r>
              <a:rPr sz="2400" spc="-5" dirty="0">
                <a:latin typeface="+mn-lt"/>
                <a:cs typeface="Calibri"/>
              </a:rPr>
              <a:t>chiarire </a:t>
            </a:r>
            <a:r>
              <a:rPr sz="2400" dirty="0">
                <a:latin typeface="+mn-lt"/>
                <a:cs typeface="Calibri"/>
              </a:rPr>
              <a:t>che </a:t>
            </a:r>
            <a:r>
              <a:rPr sz="2400" spc="-15" dirty="0">
                <a:latin typeface="+mn-lt"/>
                <a:cs typeface="Calibri"/>
              </a:rPr>
              <a:t>queste </a:t>
            </a:r>
            <a:r>
              <a:rPr sz="2400" spc="-5" dirty="0">
                <a:latin typeface="+mn-lt"/>
                <a:cs typeface="Calibri"/>
              </a:rPr>
              <a:t>norme </a:t>
            </a:r>
            <a:r>
              <a:rPr sz="2400" dirty="0">
                <a:latin typeface="+mn-lt"/>
                <a:cs typeface="Calibri"/>
              </a:rPr>
              <a:t>e </a:t>
            </a:r>
            <a:r>
              <a:rPr sz="2400" spc="-5" dirty="0">
                <a:latin typeface="+mn-lt"/>
                <a:cs typeface="Calibri"/>
              </a:rPr>
              <a:t>principi non </a:t>
            </a:r>
            <a:r>
              <a:rPr sz="2400" spc="-5">
                <a:latin typeface="+mn-lt"/>
                <a:cs typeface="Calibri"/>
              </a:rPr>
              <a:t>si</a:t>
            </a:r>
            <a:r>
              <a:rPr sz="2400" spc="-50">
                <a:latin typeface="+mn-lt"/>
                <a:cs typeface="Calibri"/>
              </a:rPr>
              <a:t> </a:t>
            </a:r>
            <a:r>
              <a:rPr sz="2400" spc="-5" smtClean="0">
                <a:latin typeface="+mn-lt"/>
                <a:cs typeface="Calibri"/>
              </a:rPr>
              <a:t>applicano</a:t>
            </a:r>
            <a:r>
              <a:rPr lang="it-IT" sz="2400" spc="-5" dirty="0" smtClean="0">
                <a:latin typeface="+mn-lt"/>
                <a:cs typeface="Calibri"/>
              </a:rPr>
              <a:t> </a:t>
            </a:r>
            <a:r>
              <a:rPr sz="2400" spc="-15" smtClean="0">
                <a:latin typeface="+mn-lt"/>
                <a:cs typeface="Calibri"/>
              </a:rPr>
              <a:t>soltanto</a:t>
            </a:r>
            <a:r>
              <a:rPr lang="it-IT" sz="2400" spc="-15" dirty="0" smtClean="0">
                <a:latin typeface="+mn-lt"/>
                <a:cs typeface="Calibri"/>
              </a:rPr>
              <a:t> </a:t>
            </a:r>
            <a:r>
              <a:rPr sz="2400" smtClean="0">
                <a:latin typeface="+mn-lt"/>
                <a:cs typeface="Calibri"/>
              </a:rPr>
              <a:t>ai </a:t>
            </a:r>
            <a:r>
              <a:rPr sz="2400" spc="-20" dirty="0">
                <a:latin typeface="+mn-lt"/>
                <a:cs typeface="Calibri"/>
              </a:rPr>
              <a:t>progetti </a:t>
            </a:r>
            <a:r>
              <a:rPr sz="2400" spc="-10" dirty="0">
                <a:latin typeface="+mn-lt"/>
                <a:cs typeface="Calibri"/>
              </a:rPr>
              <a:t>cofinanziati </a:t>
            </a:r>
            <a:r>
              <a:rPr sz="2400" spc="-5" dirty="0">
                <a:latin typeface="+mn-lt"/>
                <a:cs typeface="Calibri"/>
              </a:rPr>
              <a:t>dai </a:t>
            </a:r>
            <a:r>
              <a:rPr sz="2400" spc="-10">
                <a:latin typeface="+mn-lt"/>
                <a:cs typeface="Calibri"/>
              </a:rPr>
              <a:t>Fondi </a:t>
            </a:r>
            <a:r>
              <a:rPr sz="2400" spc="-15" smtClean="0">
                <a:latin typeface="+mn-lt"/>
                <a:cs typeface="Calibri"/>
              </a:rPr>
              <a:t>strutturali</a:t>
            </a:r>
            <a:r>
              <a:rPr lang="it-IT" sz="2400" spc="-80" dirty="0" smtClean="0">
                <a:latin typeface="+mn-lt"/>
                <a:cs typeface="Calibri"/>
              </a:rPr>
              <a:t>,</a:t>
            </a:r>
            <a:r>
              <a:rPr lang="it-IT" sz="2400" spc="-10" dirty="0" smtClean="0">
                <a:latin typeface="+mn-lt"/>
                <a:cs typeface="Calibri"/>
              </a:rPr>
              <a:t> </a:t>
            </a:r>
            <a:r>
              <a:rPr sz="2400" smtClean="0">
                <a:latin typeface="+mn-lt"/>
                <a:cs typeface="Calibri"/>
              </a:rPr>
              <a:t>ma </a:t>
            </a:r>
            <a:r>
              <a:rPr sz="2400" b="1" spc="-5" dirty="0">
                <a:latin typeface="+mn-lt"/>
                <a:cs typeface="Calibri"/>
              </a:rPr>
              <a:t>si applicano </a:t>
            </a:r>
            <a:r>
              <a:rPr sz="2400" b="1" dirty="0">
                <a:latin typeface="+mn-lt"/>
                <a:cs typeface="Calibri"/>
              </a:rPr>
              <a:t>a </a:t>
            </a:r>
            <a:r>
              <a:rPr sz="2400" b="1" spc="-5" dirty="0">
                <a:latin typeface="+mn-lt"/>
                <a:cs typeface="Calibri"/>
              </a:rPr>
              <a:t>tutti </a:t>
            </a:r>
            <a:r>
              <a:rPr sz="2400" b="1" dirty="0">
                <a:latin typeface="+mn-lt"/>
                <a:cs typeface="Calibri"/>
              </a:rPr>
              <a:t>i </a:t>
            </a:r>
            <a:r>
              <a:rPr sz="2400" b="1" spc="-5" dirty="0">
                <a:latin typeface="+mn-lt"/>
                <a:cs typeface="Calibri"/>
              </a:rPr>
              <a:t>progetti infrastrutturali</a:t>
            </a:r>
            <a:r>
              <a:rPr sz="2400" spc="-5" dirty="0">
                <a:latin typeface="+mn-lt"/>
                <a:cs typeface="Calibri"/>
              </a:rPr>
              <a:t>, </a:t>
            </a:r>
            <a:r>
              <a:rPr sz="2400" dirty="0">
                <a:latin typeface="+mn-lt"/>
                <a:cs typeface="Calibri"/>
              </a:rPr>
              <a:t>in </a:t>
            </a:r>
            <a:r>
              <a:rPr sz="2400" spc="-10" dirty="0">
                <a:latin typeface="+mn-lt"/>
                <a:cs typeface="Calibri"/>
              </a:rPr>
              <a:t>presenza </a:t>
            </a:r>
            <a:r>
              <a:rPr sz="2400" spc="-5">
                <a:latin typeface="+mn-lt"/>
                <a:cs typeface="Calibri"/>
              </a:rPr>
              <a:t>di </a:t>
            </a:r>
            <a:r>
              <a:rPr lang="it-IT" sz="2400" spc="-5" dirty="0" smtClean="0">
                <a:latin typeface="+mn-lt"/>
                <a:cs typeface="Calibri"/>
              </a:rPr>
              <a:t>(possibili/presunti) </a:t>
            </a:r>
            <a:r>
              <a:rPr sz="2400" spc="-5" smtClean="0">
                <a:latin typeface="+mn-lt"/>
                <a:cs typeface="Calibri"/>
              </a:rPr>
              <a:t>aiuti </a:t>
            </a:r>
            <a:r>
              <a:rPr sz="2400" spc="-5">
                <a:latin typeface="+mn-lt"/>
                <a:cs typeface="Calibri"/>
              </a:rPr>
              <a:t>di</a:t>
            </a:r>
            <a:r>
              <a:rPr sz="2400" spc="-175">
                <a:latin typeface="+mn-lt"/>
                <a:cs typeface="Calibri"/>
              </a:rPr>
              <a:t> </a:t>
            </a:r>
            <a:r>
              <a:rPr sz="2400" spc="-10" smtClean="0">
                <a:latin typeface="+mn-lt"/>
                <a:cs typeface="Calibri"/>
              </a:rPr>
              <a:t>Stato</a:t>
            </a:r>
            <a:endParaRPr sz="2400">
              <a:latin typeface="+mn-lt"/>
              <a:cs typeface="Calibri"/>
            </a:endParaRPr>
          </a:p>
        </p:txBody>
      </p:sp>
      <p:sp>
        <p:nvSpPr>
          <p:cNvPr id="4" name="object 4"/>
          <p:cNvSpPr/>
          <p:nvPr/>
        </p:nvSpPr>
        <p:spPr>
          <a:xfrm>
            <a:off x="557237" y="5645035"/>
            <a:ext cx="8063865" cy="0"/>
          </a:xfrm>
          <a:custGeom>
            <a:avLst/>
            <a:gdLst/>
            <a:ahLst/>
            <a:cxnLst/>
            <a:rect l="l" t="t" r="r" b="b"/>
            <a:pathLst>
              <a:path w="8063865">
                <a:moveTo>
                  <a:pt x="0" y="0"/>
                </a:moveTo>
                <a:lnTo>
                  <a:pt x="8063522" y="0"/>
                </a:lnTo>
              </a:path>
            </a:pathLst>
          </a:custGeom>
          <a:ln w="18287">
            <a:solidFill>
              <a:srgbClr val="FFFFFF"/>
            </a:solidFill>
          </a:ln>
        </p:spPr>
        <p:txBody>
          <a:bodyPr wrap="square" lIns="0" tIns="0" rIns="0" bIns="0" rtlCol="0"/>
          <a:lstStyle/>
          <a:p>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85786" y="285728"/>
            <a:ext cx="7572428"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Le griglie analitiche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graphicFrame>
        <p:nvGraphicFramePr>
          <p:cNvPr id="3" name="object 3"/>
          <p:cNvGraphicFramePr>
            <a:graphicFrameLocks noGrp="1"/>
          </p:cNvGraphicFramePr>
          <p:nvPr/>
        </p:nvGraphicFramePr>
        <p:xfrm>
          <a:off x="142844" y="1071546"/>
          <a:ext cx="8786873" cy="4929225"/>
        </p:xfrm>
        <a:graphic>
          <a:graphicData uri="http://schemas.openxmlformats.org/drawingml/2006/table">
            <a:tbl>
              <a:tblPr firstRow="1" bandRow="1">
                <a:tableStyleId>{2D5ABB26-0587-4C30-8999-92F81FD0307C}</a:tableStyleId>
              </a:tblPr>
              <a:tblGrid>
                <a:gridCol w="5424671"/>
                <a:gridCol w="917026"/>
                <a:gridCol w="1299063"/>
                <a:gridCol w="1146113"/>
              </a:tblGrid>
              <a:tr h="358620">
                <a:tc>
                  <a:txBody>
                    <a:bodyPr/>
                    <a:lstStyle/>
                    <a:p>
                      <a:pPr marL="91440">
                        <a:lnSpc>
                          <a:spcPct val="100000"/>
                        </a:lnSpc>
                        <a:spcBef>
                          <a:spcPts val="320"/>
                        </a:spcBef>
                      </a:pPr>
                      <a:r>
                        <a:rPr sz="1600" b="1" spc="-10" dirty="0">
                          <a:latin typeface="Verdana"/>
                          <a:cs typeface="Verdana"/>
                        </a:rPr>
                        <a:t>Settore</a:t>
                      </a:r>
                      <a:endParaRPr sz="1600">
                        <a:latin typeface="Verdana"/>
                        <a:cs typeface="Verdana"/>
                      </a:endParaRPr>
                    </a:p>
                  </a:txBody>
                  <a:tcPr marL="0" marR="0" marT="40640" marB="0">
                    <a:lnL w="12700">
                      <a:solidFill>
                        <a:srgbClr val="FFFFFF"/>
                      </a:solidFill>
                      <a:prstDash val="solid"/>
                    </a:lnL>
                    <a:lnR w="12700">
                      <a:solidFill>
                        <a:srgbClr val="FFFFFF"/>
                      </a:solidFill>
                      <a:prstDash val="solid"/>
                    </a:lnR>
                    <a:lnT w="12700">
                      <a:solidFill>
                        <a:srgbClr val="FFFFFF"/>
                      </a:solidFill>
                      <a:prstDash val="solid"/>
                    </a:lnT>
                    <a:lnB w="53975">
                      <a:solidFill>
                        <a:srgbClr val="FFFFFF"/>
                      </a:solidFill>
                      <a:prstDash val="solid"/>
                    </a:lnB>
                    <a:solidFill>
                      <a:srgbClr val="BADFE2"/>
                    </a:solidFill>
                  </a:tcPr>
                </a:tc>
                <a:tc>
                  <a:txBody>
                    <a:bodyPr/>
                    <a:lstStyle/>
                    <a:p>
                      <a:pPr algn="ctr">
                        <a:lnSpc>
                          <a:spcPct val="100000"/>
                        </a:lnSpc>
                        <a:spcBef>
                          <a:spcPts val="320"/>
                        </a:spcBef>
                      </a:pPr>
                      <a:r>
                        <a:rPr sz="1600" b="1" dirty="0">
                          <a:latin typeface="Verdana"/>
                          <a:cs typeface="Verdana"/>
                        </a:rPr>
                        <a:t>2012</a:t>
                      </a:r>
                      <a:endParaRPr sz="1600">
                        <a:latin typeface="Verdana"/>
                        <a:cs typeface="Verdana"/>
                      </a:endParaRPr>
                    </a:p>
                  </a:txBody>
                  <a:tcPr marL="0" marR="0" marT="40640" marB="0">
                    <a:lnL w="12700">
                      <a:solidFill>
                        <a:srgbClr val="FFFFFF"/>
                      </a:solidFill>
                      <a:prstDash val="solid"/>
                    </a:lnL>
                    <a:lnR w="12700">
                      <a:solidFill>
                        <a:srgbClr val="FFFFFF"/>
                      </a:solidFill>
                      <a:prstDash val="solid"/>
                    </a:lnR>
                    <a:lnT w="12700">
                      <a:solidFill>
                        <a:srgbClr val="FFFFFF"/>
                      </a:solidFill>
                      <a:prstDash val="solid"/>
                    </a:lnT>
                    <a:lnB w="53975">
                      <a:solidFill>
                        <a:srgbClr val="FFFFFF"/>
                      </a:solidFill>
                      <a:prstDash val="solid"/>
                    </a:lnB>
                    <a:solidFill>
                      <a:srgbClr val="BADFE2"/>
                    </a:solidFill>
                  </a:tcPr>
                </a:tc>
                <a:tc>
                  <a:txBody>
                    <a:bodyPr/>
                    <a:lstStyle/>
                    <a:p>
                      <a:pPr marL="1270" algn="ctr">
                        <a:lnSpc>
                          <a:spcPct val="100000"/>
                        </a:lnSpc>
                        <a:spcBef>
                          <a:spcPts val="320"/>
                        </a:spcBef>
                      </a:pPr>
                      <a:r>
                        <a:rPr sz="1600" b="1" dirty="0">
                          <a:latin typeface="Verdana"/>
                          <a:cs typeface="Verdana"/>
                        </a:rPr>
                        <a:t>2015</a:t>
                      </a:r>
                      <a:endParaRPr sz="1600">
                        <a:latin typeface="Verdana"/>
                        <a:cs typeface="Verdana"/>
                      </a:endParaRPr>
                    </a:p>
                  </a:txBody>
                  <a:tcPr marL="0" marR="0" marT="40640" marB="0">
                    <a:lnL w="12700">
                      <a:solidFill>
                        <a:srgbClr val="FFFFFF"/>
                      </a:solidFill>
                      <a:prstDash val="solid"/>
                    </a:lnL>
                    <a:lnR w="12700">
                      <a:solidFill>
                        <a:srgbClr val="FFFFFF"/>
                      </a:solidFill>
                      <a:prstDash val="solid"/>
                    </a:lnR>
                    <a:lnT w="12700">
                      <a:solidFill>
                        <a:srgbClr val="FFFFFF"/>
                      </a:solidFill>
                      <a:prstDash val="solid"/>
                    </a:lnT>
                    <a:lnB w="53975">
                      <a:solidFill>
                        <a:srgbClr val="FFFFFF"/>
                      </a:solidFill>
                      <a:prstDash val="solid"/>
                    </a:lnB>
                    <a:solidFill>
                      <a:srgbClr val="BADFE2"/>
                    </a:solidFill>
                  </a:tcPr>
                </a:tc>
                <a:tc>
                  <a:txBody>
                    <a:bodyPr/>
                    <a:lstStyle/>
                    <a:p>
                      <a:pPr marL="1270" algn="ctr">
                        <a:lnSpc>
                          <a:spcPct val="100000"/>
                        </a:lnSpc>
                        <a:spcBef>
                          <a:spcPts val="320"/>
                        </a:spcBef>
                      </a:pPr>
                      <a:r>
                        <a:rPr sz="1600" b="1" smtClean="0">
                          <a:latin typeface="Verdana"/>
                          <a:cs typeface="Verdana"/>
                        </a:rPr>
                        <a:t>2016</a:t>
                      </a:r>
                      <a:r>
                        <a:rPr lang="it-IT" sz="1600" b="1" dirty="0" smtClean="0">
                          <a:latin typeface="Verdana"/>
                          <a:cs typeface="Verdana"/>
                        </a:rPr>
                        <a:t>/17</a:t>
                      </a:r>
                      <a:endParaRPr sz="1600">
                        <a:latin typeface="Verdana"/>
                        <a:cs typeface="Verdana"/>
                      </a:endParaRPr>
                    </a:p>
                  </a:txBody>
                  <a:tcPr marL="0" marR="0" marT="40640" marB="0">
                    <a:lnL w="12700">
                      <a:solidFill>
                        <a:srgbClr val="FFFFFF"/>
                      </a:solidFill>
                      <a:prstDash val="solid"/>
                    </a:lnL>
                    <a:lnR w="12700">
                      <a:solidFill>
                        <a:srgbClr val="FFFFFF"/>
                      </a:solidFill>
                      <a:prstDash val="solid"/>
                    </a:lnR>
                    <a:lnT w="12700">
                      <a:solidFill>
                        <a:srgbClr val="FFFFFF"/>
                      </a:solidFill>
                      <a:prstDash val="solid"/>
                    </a:lnT>
                    <a:lnB w="53975">
                      <a:solidFill>
                        <a:srgbClr val="FFFFFF"/>
                      </a:solidFill>
                      <a:prstDash val="solid"/>
                    </a:lnB>
                    <a:solidFill>
                      <a:srgbClr val="BADFE2"/>
                    </a:solidFill>
                  </a:tcPr>
                </a:tc>
              </a:tr>
              <a:tr h="358621">
                <a:tc>
                  <a:txBody>
                    <a:bodyPr/>
                    <a:lstStyle/>
                    <a:p>
                      <a:pPr marL="91440">
                        <a:lnSpc>
                          <a:spcPct val="100000"/>
                        </a:lnSpc>
                        <a:spcBef>
                          <a:spcPts val="320"/>
                        </a:spcBef>
                      </a:pPr>
                      <a:r>
                        <a:rPr sz="1600" spc="-5" dirty="0">
                          <a:latin typeface="Verdana"/>
                          <a:cs typeface="Verdana"/>
                        </a:rPr>
                        <a:t>1. </a:t>
                      </a:r>
                      <a:r>
                        <a:rPr sz="1600" b="1" spc="-5" dirty="0">
                          <a:latin typeface="Verdana"/>
                          <a:cs typeface="Verdana"/>
                        </a:rPr>
                        <a:t>Banda</a:t>
                      </a:r>
                      <a:r>
                        <a:rPr sz="1600" b="1" spc="25" dirty="0">
                          <a:latin typeface="Verdana"/>
                          <a:cs typeface="Verdana"/>
                        </a:rPr>
                        <a:t> </a:t>
                      </a:r>
                      <a:r>
                        <a:rPr sz="1600" b="1" spc="-5" dirty="0">
                          <a:latin typeface="Verdana"/>
                          <a:cs typeface="Verdana"/>
                        </a:rPr>
                        <a:t>larga</a:t>
                      </a:r>
                      <a:endParaRPr sz="1600">
                        <a:latin typeface="Verdana"/>
                        <a:cs typeface="Verdana"/>
                      </a:endParaRPr>
                    </a:p>
                  </a:txBody>
                  <a:tcPr marL="0" marR="0" marT="40640" marB="0">
                    <a:lnL w="12700">
                      <a:solidFill>
                        <a:srgbClr val="FFFFFF"/>
                      </a:solidFill>
                      <a:prstDash val="solid"/>
                    </a:lnL>
                    <a:lnR w="12700">
                      <a:solidFill>
                        <a:srgbClr val="FFFFFF"/>
                      </a:solidFill>
                      <a:prstDash val="solid"/>
                    </a:lnR>
                    <a:lnT w="53975">
                      <a:solidFill>
                        <a:srgbClr val="FFFFFF"/>
                      </a:solidFill>
                      <a:prstDash val="solid"/>
                    </a:lnT>
                    <a:lnB w="12700">
                      <a:solidFill>
                        <a:srgbClr val="FFFFFF"/>
                      </a:solidFill>
                      <a:prstDash val="solid"/>
                    </a:lnB>
                    <a:solidFill>
                      <a:srgbClr val="E6F3F4"/>
                    </a:solidFill>
                  </a:tcPr>
                </a:tc>
                <a:tc>
                  <a:txBody>
                    <a:bodyPr/>
                    <a:lstStyle/>
                    <a:p>
                      <a:pPr marL="1905" algn="ctr">
                        <a:lnSpc>
                          <a:spcPct val="100000"/>
                        </a:lnSpc>
                        <a:spcBef>
                          <a:spcPts val="320"/>
                        </a:spcBef>
                      </a:pPr>
                      <a:r>
                        <a:rPr sz="1600" spc="-5" dirty="0">
                          <a:latin typeface="Verdana"/>
                          <a:cs typeface="Verdana"/>
                        </a:rPr>
                        <a:t>SI</a:t>
                      </a:r>
                      <a:endParaRPr sz="1600">
                        <a:latin typeface="Verdana"/>
                        <a:cs typeface="Verdana"/>
                      </a:endParaRPr>
                    </a:p>
                  </a:txBody>
                  <a:tcPr marL="0" marR="0" marT="40640" marB="0">
                    <a:lnL w="12700">
                      <a:solidFill>
                        <a:srgbClr val="FFFFFF"/>
                      </a:solidFill>
                      <a:prstDash val="solid"/>
                    </a:lnL>
                    <a:lnR w="12700">
                      <a:solidFill>
                        <a:srgbClr val="FFFFFF"/>
                      </a:solidFill>
                      <a:prstDash val="solid"/>
                    </a:lnR>
                    <a:lnT w="53975">
                      <a:solidFill>
                        <a:srgbClr val="FFFFFF"/>
                      </a:solidFill>
                      <a:prstDash val="solid"/>
                    </a:lnT>
                    <a:lnB w="12700">
                      <a:solidFill>
                        <a:srgbClr val="FFFFFF"/>
                      </a:solidFill>
                      <a:prstDash val="solid"/>
                    </a:lnB>
                    <a:solidFill>
                      <a:srgbClr val="E6F3F4"/>
                    </a:solidFill>
                  </a:tcPr>
                </a:tc>
                <a:tc>
                  <a:txBody>
                    <a:bodyPr/>
                    <a:lstStyle/>
                    <a:p>
                      <a:pPr marL="2540" algn="ctr">
                        <a:lnSpc>
                          <a:spcPct val="100000"/>
                        </a:lnSpc>
                        <a:spcBef>
                          <a:spcPts val="320"/>
                        </a:spcBef>
                      </a:pPr>
                      <a:r>
                        <a:rPr sz="1600" spc="-5" dirty="0">
                          <a:latin typeface="Verdana"/>
                          <a:cs typeface="Verdana"/>
                        </a:rPr>
                        <a:t>SI</a:t>
                      </a:r>
                      <a:endParaRPr sz="1600">
                        <a:latin typeface="Verdana"/>
                        <a:cs typeface="Verdana"/>
                      </a:endParaRPr>
                    </a:p>
                  </a:txBody>
                  <a:tcPr marL="0" marR="0" marT="40640" marB="0">
                    <a:lnL w="12700">
                      <a:solidFill>
                        <a:srgbClr val="FFFFFF"/>
                      </a:solidFill>
                      <a:prstDash val="solid"/>
                    </a:lnL>
                    <a:lnR w="12700">
                      <a:solidFill>
                        <a:srgbClr val="FFFFFF"/>
                      </a:solidFill>
                      <a:prstDash val="solid"/>
                    </a:lnR>
                    <a:lnT w="53975">
                      <a:solidFill>
                        <a:srgbClr val="FFFFFF"/>
                      </a:solidFill>
                      <a:prstDash val="solid"/>
                    </a:lnT>
                    <a:lnB w="12700">
                      <a:solidFill>
                        <a:srgbClr val="FFFFFF"/>
                      </a:solidFill>
                      <a:prstDash val="solid"/>
                    </a:lnB>
                    <a:solidFill>
                      <a:srgbClr val="E6F3F4"/>
                    </a:solidFill>
                  </a:tcPr>
                </a:tc>
                <a:tc>
                  <a:txBody>
                    <a:bodyPr/>
                    <a:lstStyle/>
                    <a:p>
                      <a:pPr marL="2540" algn="ctr">
                        <a:lnSpc>
                          <a:spcPct val="100000"/>
                        </a:lnSpc>
                        <a:spcBef>
                          <a:spcPts val="320"/>
                        </a:spcBef>
                      </a:pPr>
                      <a:r>
                        <a:rPr sz="1600" dirty="0">
                          <a:latin typeface="Verdana"/>
                          <a:cs typeface="Verdana"/>
                        </a:rPr>
                        <a:t>—</a:t>
                      </a:r>
                      <a:endParaRPr sz="1600">
                        <a:latin typeface="Verdana"/>
                        <a:cs typeface="Verdana"/>
                      </a:endParaRPr>
                    </a:p>
                  </a:txBody>
                  <a:tcPr marL="0" marR="0" marT="40640" marB="0">
                    <a:lnL w="12700">
                      <a:solidFill>
                        <a:srgbClr val="FFFFFF"/>
                      </a:solidFill>
                      <a:prstDash val="solid"/>
                    </a:lnL>
                    <a:lnR w="12700">
                      <a:solidFill>
                        <a:srgbClr val="FFFFFF"/>
                      </a:solidFill>
                      <a:prstDash val="solid"/>
                    </a:lnR>
                    <a:lnT w="53975">
                      <a:solidFill>
                        <a:srgbClr val="FFFFFF"/>
                      </a:solidFill>
                      <a:prstDash val="solid"/>
                    </a:lnT>
                    <a:lnB w="12700">
                      <a:solidFill>
                        <a:srgbClr val="FFFFFF"/>
                      </a:solidFill>
                      <a:prstDash val="solid"/>
                    </a:lnB>
                    <a:solidFill>
                      <a:srgbClr val="E6F3F4"/>
                    </a:solidFill>
                  </a:tcPr>
                </a:tc>
              </a:tr>
              <a:tr h="358620">
                <a:tc>
                  <a:txBody>
                    <a:bodyPr/>
                    <a:lstStyle/>
                    <a:p>
                      <a:pPr marL="91440">
                        <a:lnSpc>
                          <a:spcPct val="100000"/>
                        </a:lnSpc>
                        <a:spcBef>
                          <a:spcPts val="325"/>
                        </a:spcBef>
                      </a:pPr>
                      <a:r>
                        <a:rPr sz="1600" spc="-5" dirty="0">
                          <a:latin typeface="Verdana"/>
                          <a:cs typeface="Verdana"/>
                        </a:rPr>
                        <a:t>2.</a:t>
                      </a:r>
                      <a:r>
                        <a:rPr sz="1600" spc="-10" dirty="0">
                          <a:latin typeface="Verdana"/>
                          <a:cs typeface="Verdana"/>
                        </a:rPr>
                        <a:t> </a:t>
                      </a:r>
                      <a:r>
                        <a:rPr sz="1600" b="1" spc="-10" dirty="0">
                          <a:latin typeface="Verdana"/>
                          <a:cs typeface="Verdana"/>
                        </a:rPr>
                        <a:t>Aeroporti</a:t>
                      </a:r>
                      <a:endParaRPr sz="1600">
                        <a:latin typeface="Verdana"/>
                        <a:cs typeface="Verdan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3F8F8"/>
                    </a:solidFill>
                  </a:tcPr>
                </a:tc>
                <a:tc>
                  <a:txBody>
                    <a:bodyPr/>
                    <a:lstStyle/>
                    <a:p>
                      <a:pPr marL="1905" algn="ctr">
                        <a:lnSpc>
                          <a:spcPct val="100000"/>
                        </a:lnSpc>
                        <a:spcBef>
                          <a:spcPts val="325"/>
                        </a:spcBef>
                      </a:pPr>
                      <a:r>
                        <a:rPr sz="1600" spc="-5" dirty="0">
                          <a:latin typeface="Verdana"/>
                          <a:cs typeface="Verdana"/>
                        </a:rPr>
                        <a:t>SI</a:t>
                      </a:r>
                      <a:endParaRPr sz="1600">
                        <a:latin typeface="Verdana"/>
                        <a:cs typeface="Verdan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3F8F8"/>
                    </a:solidFill>
                  </a:tcPr>
                </a:tc>
                <a:tc>
                  <a:txBody>
                    <a:bodyPr/>
                    <a:lstStyle/>
                    <a:p>
                      <a:pPr marL="2540" algn="ctr">
                        <a:lnSpc>
                          <a:spcPct val="100000"/>
                        </a:lnSpc>
                        <a:spcBef>
                          <a:spcPts val="325"/>
                        </a:spcBef>
                      </a:pPr>
                      <a:r>
                        <a:rPr sz="1600" spc="-5" dirty="0">
                          <a:latin typeface="Verdana"/>
                          <a:cs typeface="Verdana"/>
                        </a:rPr>
                        <a:t>SI</a:t>
                      </a:r>
                      <a:endParaRPr sz="1600">
                        <a:latin typeface="Verdana"/>
                        <a:cs typeface="Verdan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3F8F8"/>
                    </a:solidFill>
                  </a:tcPr>
                </a:tc>
                <a:tc>
                  <a:txBody>
                    <a:bodyPr/>
                    <a:lstStyle/>
                    <a:p>
                      <a:pPr marL="2540" algn="ctr">
                        <a:lnSpc>
                          <a:spcPct val="100000"/>
                        </a:lnSpc>
                        <a:spcBef>
                          <a:spcPts val="325"/>
                        </a:spcBef>
                      </a:pPr>
                      <a:r>
                        <a:rPr sz="1600" dirty="0">
                          <a:latin typeface="Verdana"/>
                          <a:cs typeface="Verdana"/>
                        </a:rPr>
                        <a:t>—</a:t>
                      </a:r>
                      <a:endParaRPr sz="1600">
                        <a:latin typeface="Verdana"/>
                        <a:cs typeface="Verdan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3F8F8"/>
                    </a:solidFill>
                  </a:tcPr>
                </a:tc>
              </a:tr>
              <a:tr h="358621">
                <a:tc>
                  <a:txBody>
                    <a:bodyPr/>
                    <a:lstStyle/>
                    <a:p>
                      <a:pPr marL="91440">
                        <a:lnSpc>
                          <a:spcPct val="100000"/>
                        </a:lnSpc>
                        <a:spcBef>
                          <a:spcPts val="325"/>
                        </a:spcBef>
                      </a:pPr>
                      <a:r>
                        <a:rPr sz="1600" spc="-5" dirty="0">
                          <a:latin typeface="Verdana"/>
                          <a:cs typeface="Verdana"/>
                        </a:rPr>
                        <a:t>3.</a:t>
                      </a:r>
                      <a:r>
                        <a:rPr sz="1600" spc="-10" dirty="0">
                          <a:latin typeface="Verdana"/>
                          <a:cs typeface="Verdana"/>
                        </a:rPr>
                        <a:t> </a:t>
                      </a:r>
                      <a:r>
                        <a:rPr sz="1600" b="1" spc="-10" dirty="0">
                          <a:latin typeface="Verdana"/>
                          <a:cs typeface="Verdana"/>
                        </a:rPr>
                        <a:t>Porti</a:t>
                      </a:r>
                      <a:endParaRPr sz="1600">
                        <a:latin typeface="Verdana"/>
                        <a:cs typeface="Verdan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F3F4"/>
                    </a:solidFill>
                  </a:tcPr>
                </a:tc>
                <a:tc>
                  <a:txBody>
                    <a:bodyPr/>
                    <a:lstStyle/>
                    <a:p>
                      <a:pPr marL="1905" algn="ctr">
                        <a:lnSpc>
                          <a:spcPct val="100000"/>
                        </a:lnSpc>
                        <a:spcBef>
                          <a:spcPts val="325"/>
                        </a:spcBef>
                      </a:pPr>
                      <a:r>
                        <a:rPr sz="1600" spc="-5" dirty="0">
                          <a:latin typeface="Verdana"/>
                          <a:cs typeface="Verdana"/>
                        </a:rPr>
                        <a:t>SI</a:t>
                      </a:r>
                      <a:endParaRPr sz="1600">
                        <a:latin typeface="Verdana"/>
                        <a:cs typeface="Verdan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F3F4"/>
                    </a:solidFill>
                  </a:tcPr>
                </a:tc>
                <a:tc>
                  <a:txBody>
                    <a:bodyPr/>
                    <a:lstStyle/>
                    <a:p>
                      <a:pPr marL="2540" algn="ctr">
                        <a:lnSpc>
                          <a:spcPct val="100000"/>
                        </a:lnSpc>
                        <a:spcBef>
                          <a:spcPts val="325"/>
                        </a:spcBef>
                      </a:pPr>
                      <a:r>
                        <a:rPr sz="1600" spc="-5" dirty="0">
                          <a:latin typeface="Verdana"/>
                          <a:cs typeface="Verdana"/>
                        </a:rPr>
                        <a:t>SI</a:t>
                      </a:r>
                      <a:endParaRPr sz="1600">
                        <a:latin typeface="Verdana"/>
                        <a:cs typeface="Verdan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F3F4"/>
                    </a:solidFill>
                  </a:tcPr>
                </a:tc>
                <a:tc>
                  <a:txBody>
                    <a:bodyPr/>
                    <a:lstStyle/>
                    <a:p>
                      <a:pPr marL="1270" algn="ctr">
                        <a:lnSpc>
                          <a:spcPct val="100000"/>
                        </a:lnSpc>
                        <a:spcBef>
                          <a:spcPts val="325"/>
                        </a:spcBef>
                      </a:pPr>
                      <a:r>
                        <a:rPr sz="1600" b="1" spc="-15" dirty="0">
                          <a:latin typeface="Verdana"/>
                          <a:cs typeface="Verdana"/>
                        </a:rPr>
                        <a:t>SI</a:t>
                      </a:r>
                      <a:endParaRPr sz="1600">
                        <a:latin typeface="Verdana"/>
                        <a:cs typeface="Verdan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F3F4"/>
                    </a:solidFill>
                  </a:tcPr>
                </a:tc>
              </a:tr>
              <a:tr h="358620">
                <a:tc>
                  <a:txBody>
                    <a:bodyPr/>
                    <a:lstStyle/>
                    <a:p>
                      <a:pPr marL="91440">
                        <a:lnSpc>
                          <a:spcPct val="100000"/>
                        </a:lnSpc>
                        <a:spcBef>
                          <a:spcPts val="325"/>
                        </a:spcBef>
                      </a:pPr>
                      <a:r>
                        <a:rPr sz="1600" spc="-5" dirty="0">
                          <a:latin typeface="Verdana"/>
                          <a:cs typeface="Verdana"/>
                        </a:rPr>
                        <a:t>4.</a:t>
                      </a:r>
                      <a:r>
                        <a:rPr sz="1600" spc="-10" dirty="0">
                          <a:latin typeface="Verdana"/>
                          <a:cs typeface="Verdana"/>
                        </a:rPr>
                        <a:t> </a:t>
                      </a:r>
                      <a:r>
                        <a:rPr sz="1600" b="1" spc="-10" dirty="0">
                          <a:latin typeface="Verdana"/>
                          <a:cs typeface="Verdana"/>
                        </a:rPr>
                        <a:t>Ricerca</a:t>
                      </a:r>
                      <a:endParaRPr sz="1600">
                        <a:latin typeface="Verdana"/>
                        <a:cs typeface="Verdan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3F8F8"/>
                    </a:solidFill>
                  </a:tcPr>
                </a:tc>
                <a:tc>
                  <a:txBody>
                    <a:bodyPr/>
                    <a:lstStyle/>
                    <a:p>
                      <a:pPr marL="1905" algn="ctr">
                        <a:lnSpc>
                          <a:spcPct val="100000"/>
                        </a:lnSpc>
                        <a:spcBef>
                          <a:spcPts val="325"/>
                        </a:spcBef>
                      </a:pPr>
                      <a:r>
                        <a:rPr sz="1600" spc="-5" dirty="0">
                          <a:latin typeface="Verdana"/>
                          <a:cs typeface="Verdana"/>
                        </a:rPr>
                        <a:t>SI</a:t>
                      </a:r>
                      <a:endParaRPr sz="1600">
                        <a:latin typeface="Verdana"/>
                        <a:cs typeface="Verdan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3F8F8"/>
                    </a:solidFill>
                  </a:tcPr>
                </a:tc>
                <a:tc>
                  <a:txBody>
                    <a:bodyPr/>
                    <a:lstStyle/>
                    <a:p>
                      <a:pPr marL="2540" algn="ctr">
                        <a:lnSpc>
                          <a:spcPct val="100000"/>
                        </a:lnSpc>
                        <a:spcBef>
                          <a:spcPts val="325"/>
                        </a:spcBef>
                      </a:pPr>
                      <a:r>
                        <a:rPr sz="1600" spc="-5" dirty="0">
                          <a:latin typeface="Verdana"/>
                          <a:cs typeface="Verdana"/>
                        </a:rPr>
                        <a:t>SI</a:t>
                      </a:r>
                      <a:endParaRPr sz="1600">
                        <a:latin typeface="Verdana"/>
                        <a:cs typeface="Verdan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3F8F8"/>
                    </a:solidFill>
                  </a:tcPr>
                </a:tc>
                <a:tc>
                  <a:txBody>
                    <a:bodyPr/>
                    <a:lstStyle/>
                    <a:p>
                      <a:pPr marL="2540" algn="ctr">
                        <a:lnSpc>
                          <a:spcPct val="100000"/>
                        </a:lnSpc>
                        <a:spcBef>
                          <a:spcPts val="325"/>
                        </a:spcBef>
                      </a:pPr>
                      <a:r>
                        <a:rPr sz="1600" b="1" dirty="0">
                          <a:latin typeface="Verdana"/>
                          <a:cs typeface="Verdana"/>
                        </a:rPr>
                        <a:t>—</a:t>
                      </a:r>
                      <a:endParaRPr sz="1600">
                        <a:latin typeface="Verdana"/>
                        <a:cs typeface="Verdan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3F8F8"/>
                    </a:solidFill>
                  </a:tcPr>
                </a:tc>
              </a:tr>
              <a:tr h="358621">
                <a:tc>
                  <a:txBody>
                    <a:bodyPr/>
                    <a:lstStyle/>
                    <a:p>
                      <a:pPr marL="91440">
                        <a:lnSpc>
                          <a:spcPct val="100000"/>
                        </a:lnSpc>
                        <a:spcBef>
                          <a:spcPts val="325"/>
                        </a:spcBef>
                      </a:pPr>
                      <a:r>
                        <a:rPr sz="1600" spc="-5" dirty="0">
                          <a:latin typeface="Verdana"/>
                          <a:cs typeface="Verdana"/>
                        </a:rPr>
                        <a:t>5.</a:t>
                      </a:r>
                      <a:r>
                        <a:rPr sz="1600" spc="-10" dirty="0">
                          <a:latin typeface="Verdana"/>
                          <a:cs typeface="Verdana"/>
                        </a:rPr>
                        <a:t> </a:t>
                      </a:r>
                      <a:r>
                        <a:rPr sz="1600" b="1" spc="-5" dirty="0">
                          <a:latin typeface="Verdana"/>
                          <a:cs typeface="Verdana"/>
                        </a:rPr>
                        <a:t>Cultura</a:t>
                      </a:r>
                      <a:endParaRPr sz="1600">
                        <a:latin typeface="Verdana"/>
                        <a:cs typeface="Verdan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F3F4"/>
                    </a:solidFill>
                  </a:tcPr>
                </a:tc>
                <a:tc>
                  <a:txBody>
                    <a:bodyPr/>
                    <a:lstStyle/>
                    <a:p>
                      <a:pPr marL="1905" algn="ctr">
                        <a:lnSpc>
                          <a:spcPct val="100000"/>
                        </a:lnSpc>
                        <a:spcBef>
                          <a:spcPts val="325"/>
                        </a:spcBef>
                      </a:pPr>
                      <a:r>
                        <a:rPr sz="1600" spc="-5" dirty="0">
                          <a:latin typeface="Verdana"/>
                          <a:cs typeface="Verdana"/>
                        </a:rPr>
                        <a:t>SI</a:t>
                      </a:r>
                      <a:endParaRPr sz="1600">
                        <a:latin typeface="Verdana"/>
                        <a:cs typeface="Verdan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F3F4"/>
                    </a:solidFill>
                  </a:tcPr>
                </a:tc>
                <a:tc>
                  <a:txBody>
                    <a:bodyPr/>
                    <a:lstStyle/>
                    <a:p>
                      <a:pPr marL="2540" algn="ctr">
                        <a:lnSpc>
                          <a:spcPct val="100000"/>
                        </a:lnSpc>
                        <a:spcBef>
                          <a:spcPts val="325"/>
                        </a:spcBef>
                      </a:pPr>
                      <a:r>
                        <a:rPr sz="1600" spc="-5" dirty="0">
                          <a:latin typeface="Verdana"/>
                          <a:cs typeface="Verdana"/>
                        </a:rPr>
                        <a:t>SI</a:t>
                      </a:r>
                      <a:endParaRPr sz="1600">
                        <a:latin typeface="Verdana"/>
                        <a:cs typeface="Verdan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F3F4"/>
                    </a:solidFill>
                  </a:tcPr>
                </a:tc>
                <a:tc>
                  <a:txBody>
                    <a:bodyPr/>
                    <a:lstStyle/>
                    <a:p>
                      <a:pPr marL="1270" algn="ctr">
                        <a:lnSpc>
                          <a:spcPct val="100000"/>
                        </a:lnSpc>
                        <a:spcBef>
                          <a:spcPts val="325"/>
                        </a:spcBef>
                      </a:pPr>
                      <a:r>
                        <a:rPr sz="1600" b="1" spc="-15" dirty="0">
                          <a:latin typeface="Verdana"/>
                          <a:cs typeface="Verdana"/>
                        </a:rPr>
                        <a:t>SI</a:t>
                      </a:r>
                      <a:endParaRPr sz="1600">
                        <a:latin typeface="Verdana"/>
                        <a:cs typeface="Verdan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F3F4"/>
                    </a:solidFill>
                  </a:tcPr>
                </a:tc>
              </a:tr>
              <a:tr h="620930">
                <a:tc>
                  <a:txBody>
                    <a:bodyPr/>
                    <a:lstStyle/>
                    <a:p>
                      <a:pPr marL="91440" marR="303530">
                        <a:lnSpc>
                          <a:spcPts val="1900"/>
                        </a:lnSpc>
                        <a:spcBef>
                          <a:spcPts val="430"/>
                        </a:spcBef>
                      </a:pPr>
                      <a:r>
                        <a:rPr sz="1600" spc="-5" dirty="0">
                          <a:latin typeface="Verdana"/>
                          <a:cs typeface="Verdana"/>
                        </a:rPr>
                        <a:t>6. </a:t>
                      </a:r>
                      <a:r>
                        <a:rPr sz="1600" b="1" spc="-5" dirty="0">
                          <a:latin typeface="Verdana"/>
                          <a:cs typeface="Verdana"/>
                        </a:rPr>
                        <a:t>Infrastrutture </a:t>
                      </a:r>
                      <a:r>
                        <a:rPr sz="1600" b="1" spc="-10" dirty="0">
                          <a:latin typeface="Verdana"/>
                          <a:cs typeface="Verdana"/>
                        </a:rPr>
                        <a:t>sportive </a:t>
                      </a:r>
                      <a:r>
                        <a:rPr sz="1600" b="1" spc="-5" dirty="0">
                          <a:latin typeface="Verdana"/>
                          <a:cs typeface="Verdana"/>
                        </a:rPr>
                        <a:t>e infrastrutture  </a:t>
                      </a:r>
                      <a:r>
                        <a:rPr sz="1600" b="1" spc="-10" dirty="0">
                          <a:latin typeface="Verdana"/>
                          <a:cs typeface="Verdana"/>
                        </a:rPr>
                        <a:t>ricreative</a:t>
                      </a:r>
                      <a:r>
                        <a:rPr sz="1600" b="1" spc="40" dirty="0">
                          <a:latin typeface="Verdana"/>
                          <a:cs typeface="Verdana"/>
                        </a:rPr>
                        <a:t> </a:t>
                      </a:r>
                      <a:r>
                        <a:rPr sz="1600" b="1" spc="-5" dirty="0">
                          <a:latin typeface="Verdana"/>
                          <a:cs typeface="Verdana"/>
                        </a:rPr>
                        <a:t>multifunzionali</a:t>
                      </a:r>
                      <a:endParaRPr sz="1600">
                        <a:latin typeface="Verdana"/>
                        <a:cs typeface="Verdana"/>
                      </a:endParaRPr>
                    </a:p>
                  </a:txBody>
                  <a:tcPr marL="0" marR="0" marT="546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3F8F8"/>
                    </a:solidFill>
                  </a:tcPr>
                </a:tc>
                <a:tc>
                  <a:txBody>
                    <a:bodyPr/>
                    <a:lstStyle/>
                    <a:p>
                      <a:pPr marL="1905" algn="ctr">
                        <a:lnSpc>
                          <a:spcPct val="100000"/>
                        </a:lnSpc>
                        <a:spcBef>
                          <a:spcPts val="330"/>
                        </a:spcBef>
                      </a:pPr>
                      <a:r>
                        <a:rPr sz="1600" dirty="0">
                          <a:latin typeface="Verdana"/>
                          <a:cs typeface="Verdana"/>
                        </a:rPr>
                        <a:t>—</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3F8F8"/>
                    </a:solidFill>
                  </a:tcPr>
                </a:tc>
                <a:tc>
                  <a:txBody>
                    <a:bodyPr/>
                    <a:lstStyle/>
                    <a:p>
                      <a:pPr marL="3175" algn="ctr">
                        <a:lnSpc>
                          <a:spcPct val="100000"/>
                        </a:lnSpc>
                        <a:spcBef>
                          <a:spcPts val="330"/>
                        </a:spcBef>
                      </a:pPr>
                      <a:r>
                        <a:rPr sz="1600" b="1" spc="-5" dirty="0">
                          <a:latin typeface="Verdana"/>
                          <a:cs typeface="Verdana"/>
                        </a:rPr>
                        <a:t>NUOVA</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3F8F8"/>
                    </a:solidFill>
                  </a:tcPr>
                </a:tc>
                <a:tc>
                  <a:txBody>
                    <a:bodyPr/>
                    <a:lstStyle/>
                    <a:p>
                      <a:pPr marL="2540" algn="ctr">
                        <a:lnSpc>
                          <a:spcPct val="100000"/>
                        </a:lnSpc>
                        <a:spcBef>
                          <a:spcPts val="330"/>
                        </a:spcBef>
                      </a:pPr>
                      <a:r>
                        <a:rPr sz="1600" b="1" dirty="0">
                          <a:latin typeface="Verdana"/>
                          <a:cs typeface="Verdana"/>
                        </a:rPr>
                        <a:t>—</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3F8F8"/>
                    </a:solidFill>
                  </a:tcPr>
                </a:tc>
              </a:tr>
              <a:tr h="358620">
                <a:tc>
                  <a:txBody>
                    <a:bodyPr/>
                    <a:lstStyle/>
                    <a:p>
                      <a:pPr marL="91440">
                        <a:lnSpc>
                          <a:spcPct val="100000"/>
                        </a:lnSpc>
                        <a:spcBef>
                          <a:spcPts val="330"/>
                        </a:spcBef>
                      </a:pPr>
                      <a:r>
                        <a:rPr sz="1600" spc="-5" dirty="0">
                          <a:latin typeface="Verdana"/>
                          <a:cs typeface="Verdana"/>
                        </a:rPr>
                        <a:t>7.</a:t>
                      </a:r>
                      <a:r>
                        <a:rPr sz="1600" spc="-10" dirty="0">
                          <a:latin typeface="Verdana"/>
                          <a:cs typeface="Verdana"/>
                        </a:rPr>
                        <a:t> </a:t>
                      </a:r>
                      <a:r>
                        <a:rPr sz="1600" b="1" spc="-10" dirty="0">
                          <a:latin typeface="Verdana"/>
                          <a:cs typeface="Verdana"/>
                        </a:rPr>
                        <a:t>Energia</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F3F4"/>
                    </a:solidFill>
                  </a:tcPr>
                </a:tc>
                <a:tc>
                  <a:txBody>
                    <a:bodyPr/>
                    <a:lstStyle/>
                    <a:p>
                      <a:pPr marL="1905" algn="ctr">
                        <a:lnSpc>
                          <a:spcPct val="100000"/>
                        </a:lnSpc>
                        <a:spcBef>
                          <a:spcPts val="330"/>
                        </a:spcBef>
                      </a:pPr>
                      <a:r>
                        <a:rPr sz="1600" dirty="0">
                          <a:latin typeface="Verdana"/>
                          <a:cs typeface="Verdana"/>
                        </a:rPr>
                        <a:t>—</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F3F4"/>
                    </a:solidFill>
                  </a:tcPr>
                </a:tc>
                <a:tc>
                  <a:txBody>
                    <a:bodyPr/>
                    <a:lstStyle/>
                    <a:p>
                      <a:pPr marL="3175" algn="ctr">
                        <a:lnSpc>
                          <a:spcPct val="100000"/>
                        </a:lnSpc>
                        <a:spcBef>
                          <a:spcPts val="330"/>
                        </a:spcBef>
                      </a:pPr>
                      <a:r>
                        <a:rPr sz="1600" b="1" spc="-5" dirty="0">
                          <a:latin typeface="Verdana"/>
                          <a:cs typeface="Verdana"/>
                        </a:rPr>
                        <a:t>NUOVA</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F3F4"/>
                    </a:solidFill>
                  </a:tcPr>
                </a:tc>
                <a:tc>
                  <a:txBody>
                    <a:bodyPr/>
                    <a:lstStyle/>
                    <a:p>
                      <a:pPr marL="3175" algn="ctr">
                        <a:lnSpc>
                          <a:spcPct val="100000"/>
                        </a:lnSpc>
                        <a:spcBef>
                          <a:spcPts val="330"/>
                        </a:spcBef>
                      </a:pPr>
                      <a:r>
                        <a:rPr lang="it-IT" sz="1600" b="1" dirty="0" smtClean="0">
                          <a:latin typeface="Verdana"/>
                          <a:cs typeface="Verdana"/>
                        </a:rPr>
                        <a:t>SI</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F3F4"/>
                    </a:solidFill>
                  </a:tcPr>
                </a:tc>
              </a:tr>
              <a:tr h="358621">
                <a:tc>
                  <a:txBody>
                    <a:bodyPr/>
                    <a:lstStyle/>
                    <a:p>
                      <a:pPr marL="91440">
                        <a:lnSpc>
                          <a:spcPct val="100000"/>
                        </a:lnSpc>
                        <a:spcBef>
                          <a:spcPts val="330"/>
                        </a:spcBef>
                      </a:pPr>
                      <a:r>
                        <a:rPr sz="1600" spc="-5" dirty="0">
                          <a:latin typeface="Verdana"/>
                          <a:cs typeface="Verdana"/>
                        </a:rPr>
                        <a:t>8. </a:t>
                      </a:r>
                      <a:r>
                        <a:rPr sz="1600" b="1" spc="-10" dirty="0">
                          <a:latin typeface="Verdana"/>
                          <a:cs typeface="Verdana"/>
                        </a:rPr>
                        <a:t>Gestione dei</a:t>
                      </a:r>
                      <a:r>
                        <a:rPr sz="1600" b="1" spc="30" dirty="0">
                          <a:latin typeface="Verdana"/>
                          <a:cs typeface="Verdana"/>
                        </a:rPr>
                        <a:t> </a:t>
                      </a:r>
                      <a:r>
                        <a:rPr sz="1600" b="1" spc="-10" dirty="0">
                          <a:latin typeface="Verdana"/>
                          <a:cs typeface="Verdana"/>
                        </a:rPr>
                        <a:t>rifiuti</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3F8F8"/>
                    </a:solidFill>
                  </a:tcPr>
                </a:tc>
                <a:tc>
                  <a:txBody>
                    <a:bodyPr/>
                    <a:lstStyle/>
                    <a:p>
                      <a:pPr marL="1905" algn="ctr">
                        <a:lnSpc>
                          <a:spcPct val="100000"/>
                        </a:lnSpc>
                        <a:spcBef>
                          <a:spcPts val="330"/>
                        </a:spcBef>
                      </a:pPr>
                      <a:r>
                        <a:rPr sz="1600" dirty="0">
                          <a:latin typeface="Verdana"/>
                          <a:cs typeface="Verdana"/>
                        </a:rPr>
                        <a:t>—</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3F8F8"/>
                    </a:solidFill>
                  </a:tcPr>
                </a:tc>
                <a:tc>
                  <a:txBody>
                    <a:bodyPr/>
                    <a:lstStyle/>
                    <a:p>
                      <a:pPr marL="3175" algn="ctr">
                        <a:lnSpc>
                          <a:spcPct val="100000"/>
                        </a:lnSpc>
                        <a:spcBef>
                          <a:spcPts val="330"/>
                        </a:spcBef>
                      </a:pPr>
                      <a:r>
                        <a:rPr sz="1600" b="1" spc="-5" dirty="0">
                          <a:latin typeface="Verdana"/>
                          <a:cs typeface="Verdana"/>
                        </a:rPr>
                        <a:t>NUOVA</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3F8F8"/>
                    </a:solidFill>
                  </a:tcPr>
                </a:tc>
                <a:tc>
                  <a:txBody>
                    <a:bodyPr/>
                    <a:lstStyle/>
                    <a:p>
                      <a:pPr marL="2540" algn="ctr">
                        <a:lnSpc>
                          <a:spcPct val="100000"/>
                        </a:lnSpc>
                        <a:spcBef>
                          <a:spcPts val="330"/>
                        </a:spcBef>
                      </a:pPr>
                      <a:r>
                        <a:rPr sz="1600" b="1" dirty="0">
                          <a:latin typeface="Verdana"/>
                          <a:cs typeface="Verdana"/>
                        </a:rPr>
                        <a:t>—</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3F8F8"/>
                    </a:solidFill>
                  </a:tcPr>
                </a:tc>
              </a:tr>
              <a:tr h="409697">
                <a:tc>
                  <a:txBody>
                    <a:bodyPr/>
                    <a:lstStyle/>
                    <a:p>
                      <a:pPr marL="91440">
                        <a:lnSpc>
                          <a:spcPct val="100000"/>
                        </a:lnSpc>
                        <a:spcBef>
                          <a:spcPts val="330"/>
                        </a:spcBef>
                      </a:pPr>
                      <a:r>
                        <a:rPr sz="1600" spc="-5" dirty="0">
                          <a:latin typeface="Verdana"/>
                          <a:cs typeface="Verdana"/>
                        </a:rPr>
                        <a:t>9. </a:t>
                      </a:r>
                      <a:r>
                        <a:rPr sz="1600" b="1" spc="-10" dirty="0">
                          <a:latin typeface="Verdana"/>
                          <a:cs typeface="Verdana"/>
                        </a:rPr>
                        <a:t>Ferrovie </a:t>
                      </a:r>
                      <a:r>
                        <a:rPr sz="1600" b="1" spc="-5" dirty="0">
                          <a:latin typeface="Verdana"/>
                          <a:cs typeface="Verdana"/>
                        </a:rPr>
                        <a:t>e </a:t>
                      </a:r>
                      <a:r>
                        <a:rPr sz="1600" b="1" spc="-10" dirty="0">
                          <a:latin typeface="Verdana"/>
                          <a:cs typeface="Verdana"/>
                        </a:rPr>
                        <a:t>trasporto pubblico</a:t>
                      </a:r>
                      <a:r>
                        <a:rPr sz="1600" b="1" spc="120" dirty="0">
                          <a:latin typeface="Verdana"/>
                          <a:cs typeface="Verdana"/>
                        </a:rPr>
                        <a:t> </a:t>
                      </a:r>
                      <a:r>
                        <a:rPr sz="1600" b="1" spc="-10" dirty="0">
                          <a:latin typeface="Verdana"/>
                          <a:cs typeface="Verdana"/>
                        </a:rPr>
                        <a:t>locale</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F3F4"/>
                    </a:solidFill>
                  </a:tcPr>
                </a:tc>
                <a:tc>
                  <a:txBody>
                    <a:bodyPr/>
                    <a:lstStyle/>
                    <a:p>
                      <a:pPr marL="1905" algn="ctr">
                        <a:lnSpc>
                          <a:spcPct val="100000"/>
                        </a:lnSpc>
                        <a:spcBef>
                          <a:spcPts val="330"/>
                        </a:spcBef>
                      </a:pPr>
                      <a:r>
                        <a:rPr sz="1600" dirty="0">
                          <a:latin typeface="Verdana"/>
                          <a:cs typeface="Verdana"/>
                        </a:rPr>
                        <a:t>—</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F3F4"/>
                    </a:solidFill>
                  </a:tcPr>
                </a:tc>
                <a:tc>
                  <a:txBody>
                    <a:bodyPr/>
                    <a:lstStyle/>
                    <a:p>
                      <a:pPr marL="3175" algn="ctr">
                        <a:lnSpc>
                          <a:spcPct val="100000"/>
                        </a:lnSpc>
                        <a:spcBef>
                          <a:spcPts val="330"/>
                        </a:spcBef>
                      </a:pPr>
                      <a:r>
                        <a:rPr sz="1600" b="1" spc="-5" dirty="0">
                          <a:latin typeface="Verdana"/>
                          <a:cs typeface="Verdana"/>
                        </a:rPr>
                        <a:t>NUOVA</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F3F4"/>
                    </a:solidFill>
                  </a:tcPr>
                </a:tc>
                <a:tc>
                  <a:txBody>
                    <a:bodyPr/>
                    <a:lstStyle/>
                    <a:p>
                      <a:pPr marL="1270" algn="ctr">
                        <a:lnSpc>
                          <a:spcPct val="100000"/>
                        </a:lnSpc>
                        <a:spcBef>
                          <a:spcPts val="330"/>
                        </a:spcBef>
                      </a:pPr>
                      <a:r>
                        <a:rPr sz="1600" b="1" spc="-15" dirty="0">
                          <a:latin typeface="Verdana"/>
                          <a:cs typeface="Verdana"/>
                        </a:rPr>
                        <a:t>SI</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F3F4"/>
                    </a:solidFill>
                  </a:tcPr>
                </a:tc>
              </a:tr>
              <a:tr h="358633">
                <a:tc>
                  <a:txBody>
                    <a:bodyPr/>
                    <a:lstStyle/>
                    <a:p>
                      <a:pPr marL="91440">
                        <a:lnSpc>
                          <a:spcPct val="100000"/>
                        </a:lnSpc>
                        <a:spcBef>
                          <a:spcPts val="330"/>
                        </a:spcBef>
                      </a:pPr>
                      <a:r>
                        <a:rPr sz="1600" spc="-5" dirty="0">
                          <a:latin typeface="Verdana"/>
                          <a:cs typeface="Verdana"/>
                        </a:rPr>
                        <a:t>10. </a:t>
                      </a:r>
                      <a:r>
                        <a:rPr sz="1600" b="1" spc="-10" dirty="0">
                          <a:latin typeface="Verdana"/>
                          <a:cs typeface="Verdana"/>
                        </a:rPr>
                        <a:t>Servizi</a:t>
                      </a:r>
                      <a:r>
                        <a:rPr sz="1600" b="1" spc="30" dirty="0">
                          <a:latin typeface="Verdana"/>
                          <a:cs typeface="Verdana"/>
                        </a:rPr>
                        <a:t> </a:t>
                      </a:r>
                      <a:r>
                        <a:rPr sz="1600" b="1" spc="-10" dirty="0">
                          <a:latin typeface="Verdana"/>
                          <a:cs typeface="Verdana"/>
                        </a:rPr>
                        <a:t>idrici</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3F8F8"/>
                    </a:solidFill>
                  </a:tcPr>
                </a:tc>
                <a:tc>
                  <a:txBody>
                    <a:bodyPr/>
                    <a:lstStyle/>
                    <a:p>
                      <a:pPr marL="1905" algn="ctr">
                        <a:lnSpc>
                          <a:spcPct val="100000"/>
                        </a:lnSpc>
                        <a:spcBef>
                          <a:spcPts val="330"/>
                        </a:spcBef>
                      </a:pPr>
                      <a:r>
                        <a:rPr sz="1600" spc="-5" dirty="0">
                          <a:latin typeface="Verdana"/>
                          <a:cs typeface="Verdana"/>
                        </a:rPr>
                        <a:t>SI</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3F8F8"/>
                    </a:solidFill>
                  </a:tcPr>
                </a:tc>
                <a:tc>
                  <a:txBody>
                    <a:bodyPr/>
                    <a:lstStyle/>
                    <a:p>
                      <a:pPr algn="ctr">
                        <a:lnSpc>
                          <a:spcPct val="100000"/>
                        </a:lnSpc>
                        <a:spcBef>
                          <a:spcPts val="330"/>
                        </a:spcBef>
                      </a:pPr>
                      <a:r>
                        <a:rPr sz="1600" spc="-15" dirty="0">
                          <a:latin typeface="Verdana"/>
                          <a:cs typeface="Verdana"/>
                        </a:rPr>
                        <a:t>NO</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3F8F8"/>
                    </a:solidFill>
                  </a:tcPr>
                </a:tc>
                <a:tc>
                  <a:txBody>
                    <a:bodyPr/>
                    <a:lstStyle/>
                    <a:p>
                      <a:pPr marL="1270" algn="ctr">
                        <a:lnSpc>
                          <a:spcPct val="100000"/>
                        </a:lnSpc>
                        <a:spcBef>
                          <a:spcPts val="330"/>
                        </a:spcBef>
                      </a:pPr>
                      <a:r>
                        <a:rPr sz="1600" b="1" spc="-15" dirty="0">
                          <a:latin typeface="Verdana"/>
                          <a:cs typeface="Verdana"/>
                        </a:rPr>
                        <a:t>SI</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3F8F8"/>
                    </a:solidFill>
                  </a:tcPr>
                </a:tc>
              </a:tr>
              <a:tr h="671001">
                <a:tc>
                  <a:txBody>
                    <a:bodyPr/>
                    <a:lstStyle/>
                    <a:p>
                      <a:pPr marL="91440">
                        <a:lnSpc>
                          <a:spcPts val="1910"/>
                        </a:lnSpc>
                        <a:spcBef>
                          <a:spcPts val="355"/>
                        </a:spcBef>
                      </a:pPr>
                      <a:r>
                        <a:rPr sz="1600" spc="-5" dirty="0">
                          <a:latin typeface="Verdana"/>
                          <a:cs typeface="Verdana"/>
                        </a:rPr>
                        <a:t>11. </a:t>
                      </a:r>
                      <a:r>
                        <a:rPr sz="1600" b="1" spc="-10" dirty="0">
                          <a:latin typeface="Verdana"/>
                          <a:cs typeface="Verdana"/>
                        </a:rPr>
                        <a:t>Strade/ </a:t>
                      </a:r>
                      <a:r>
                        <a:rPr sz="1600" b="1" spc="-5" dirty="0">
                          <a:latin typeface="Verdana"/>
                          <a:cs typeface="Verdana"/>
                        </a:rPr>
                        <a:t>autostrade/ </a:t>
                      </a:r>
                      <a:r>
                        <a:rPr sz="1600" b="1" spc="-10" dirty="0">
                          <a:latin typeface="Verdana"/>
                          <a:cs typeface="Verdana"/>
                        </a:rPr>
                        <a:t>ponti/</a:t>
                      </a:r>
                      <a:r>
                        <a:rPr sz="1600" b="1" spc="40" dirty="0">
                          <a:latin typeface="Verdana"/>
                          <a:cs typeface="Verdana"/>
                        </a:rPr>
                        <a:t> </a:t>
                      </a:r>
                      <a:r>
                        <a:rPr sz="1600" b="1" spc="-10" dirty="0">
                          <a:latin typeface="Verdana"/>
                          <a:cs typeface="Verdana"/>
                        </a:rPr>
                        <a:t>gallerie/</a:t>
                      </a:r>
                      <a:endParaRPr sz="1600">
                        <a:latin typeface="Verdana"/>
                        <a:cs typeface="Verdana"/>
                      </a:endParaRPr>
                    </a:p>
                    <a:p>
                      <a:pPr marL="91440">
                        <a:lnSpc>
                          <a:spcPts val="1910"/>
                        </a:lnSpc>
                      </a:pPr>
                      <a:r>
                        <a:rPr sz="1600" b="1" spc="-10" dirty="0">
                          <a:latin typeface="Verdana"/>
                          <a:cs typeface="Verdana"/>
                        </a:rPr>
                        <a:t>vie navigabili</a:t>
                      </a:r>
                      <a:r>
                        <a:rPr sz="1600" b="1" spc="70" dirty="0">
                          <a:latin typeface="Verdana"/>
                          <a:cs typeface="Verdana"/>
                        </a:rPr>
                        <a:t> </a:t>
                      </a:r>
                      <a:r>
                        <a:rPr sz="1600" b="1" spc="-10" dirty="0">
                          <a:latin typeface="Verdana"/>
                          <a:cs typeface="Verdana"/>
                        </a:rPr>
                        <a:t>interne</a:t>
                      </a:r>
                      <a:endParaRPr sz="1600">
                        <a:latin typeface="Verdana"/>
                        <a:cs typeface="Verdana"/>
                      </a:endParaRPr>
                    </a:p>
                  </a:txBody>
                  <a:tcPr marL="0" marR="0" marT="4508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F3F4"/>
                    </a:solidFill>
                  </a:tcPr>
                </a:tc>
                <a:tc>
                  <a:txBody>
                    <a:bodyPr/>
                    <a:lstStyle/>
                    <a:p>
                      <a:pPr marL="1905" algn="ctr">
                        <a:lnSpc>
                          <a:spcPct val="100000"/>
                        </a:lnSpc>
                        <a:spcBef>
                          <a:spcPts val="330"/>
                        </a:spcBef>
                      </a:pPr>
                      <a:r>
                        <a:rPr sz="1600" dirty="0">
                          <a:latin typeface="Verdana"/>
                          <a:cs typeface="Verdana"/>
                        </a:rPr>
                        <a:t>—</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F3F4"/>
                    </a:solidFill>
                  </a:tcPr>
                </a:tc>
                <a:tc>
                  <a:txBody>
                    <a:bodyPr/>
                    <a:lstStyle/>
                    <a:p>
                      <a:pPr marL="2540" algn="ctr">
                        <a:lnSpc>
                          <a:spcPct val="100000"/>
                        </a:lnSpc>
                        <a:spcBef>
                          <a:spcPts val="330"/>
                        </a:spcBef>
                      </a:pPr>
                      <a:r>
                        <a:rPr sz="1600" dirty="0">
                          <a:latin typeface="Verdana"/>
                          <a:cs typeface="Verdana"/>
                        </a:rPr>
                        <a:t>—</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F3F4"/>
                    </a:solidFill>
                  </a:tcPr>
                </a:tc>
                <a:tc>
                  <a:txBody>
                    <a:bodyPr/>
                    <a:lstStyle/>
                    <a:p>
                      <a:pPr marL="3175" algn="ctr">
                        <a:lnSpc>
                          <a:spcPct val="100000"/>
                        </a:lnSpc>
                        <a:spcBef>
                          <a:spcPts val="330"/>
                        </a:spcBef>
                      </a:pPr>
                      <a:r>
                        <a:rPr sz="1600" b="1" spc="-5" dirty="0">
                          <a:latin typeface="Verdana"/>
                          <a:cs typeface="Verdana"/>
                        </a:rPr>
                        <a:t>NUOVA</a:t>
                      </a:r>
                      <a:endParaRPr sz="1600">
                        <a:latin typeface="Verdana"/>
                        <a:cs typeface="Verdan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F3F4"/>
                    </a:solidFill>
                  </a:tcP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14348" y="357166"/>
            <a:ext cx="7929618"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Utilizzo corretto delle griglie in caso di notifica</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357158" y="1214422"/>
            <a:ext cx="8572560" cy="3490699"/>
          </a:xfrm>
          <a:prstGeom prst="rect">
            <a:avLst/>
          </a:prstGeom>
        </p:spPr>
        <p:txBody>
          <a:bodyPr vert="horz" wrap="square" lIns="0" tIns="12700" rIns="0" bIns="0" rtlCol="0">
            <a:spAutoFit/>
          </a:bodyPr>
          <a:lstStyle/>
          <a:p>
            <a:pPr marL="355600" marR="5080" indent="-342900" algn="just">
              <a:lnSpc>
                <a:spcPct val="100000"/>
              </a:lnSpc>
              <a:spcBef>
                <a:spcPts val="100"/>
              </a:spcBef>
              <a:buClr>
                <a:srgbClr val="000066"/>
              </a:buClr>
              <a:buSzPct val="104166"/>
              <a:buFont typeface="Arial"/>
              <a:buChar char="•"/>
              <a:tabLst>
                <a:tab pos="354965" algn="l"/>
                <a:tab pos="355600" algn="l"/>
              </a:tabLst>
            </a:pPr>
            <a:r>
              <a:rPr sz="2400" spc="-5" dirty="0">
                <a:latin typeface="+mn-lt"/>
                <a:cs typeface="Calibri"/>
              </a:rPr>
              <a:t>Le griglie riportano solo un </a:t>
            </a:r>
            <a:r>
              <a:rPr sz="2400" b="1" spc="-10" dirty="0">
                <a:latin typeface="+mn-lt"/>
                <a:cs typeface="Calibri"/>
              </a:rPr>
              <a:t>numero </a:t>
            </a:r>
            <a:r>
              <a:rPr sz="2400" b="1" spc="-15" dirty="0">
                <a:latin typeface="+mn-lt"/>
                <a:cs typeface="Calibri"/>
              </a:rPr>
              <a:t>limitato </a:t>
            </a:r>
            <a:r>
              <a:rPr sz="2400" b="1" dirty="0">
                <a:latin typeface="+mn-lt"/>
                <a:cs typeface="Calibri"/>
              </a:rPr>
              <a:t>di </a:t>
            </a:r>
            <a:r>
              <a:rPr sz="2400" b="1" spc="-5" dirty="0">
                <a:latin typeface="+mn-lt"/>
                <a:cs typeface="Calibri"/>
              </a:rPr>
              <a:t>condizioni </a:t>
            </a:r>
            <a:r>
              <a:rPr sz="2400" b="1" spc="-5">
                <a:latin typeface="+mn-lt"/>
                <a:cs typeface="Calibri"/>
              </a:rPr>
              <a:t>ed </a:t>
            </a:r>
            <a:r>
              <a:rPr sz="2400" b="1" spc="-5" smtClean="0">
                <a:latin typeface="+mn-lt"/>
                <a:cs typeface="Calibri"/>
              </a:rPr>
              <a:t>elementi </a:t>
            </a:r>
            <a:r>
              <a:rPr sz="2400" b="1" dirty="0">
                <a:latin typeface="+mn-lt"/>
                <a:cs typeface="Calibri"/>
              </a:rPr>
              <a:t>da </a:t>
            </a:r>
            <a:r>
              <a:rPr sz="2400" b="1" spc="-15" dirty="0">
                <a:latin typeface="+mn-lt"/>
                <a:cs typeface="Calibri"/>
              </a:rPr>
              <a:t>valutare </a:t>
            </a:r>
            <a:r>
              <a:rPr sz="2400" dirty="0">
                <a:latin typeface="+mn-lt"/>
                <a:cs typeface="Calibri"/>
              </a:rPr>
              <a:t>ai </a:t>
            </a:r>
            <a:r>
              <a:rPr sz="2400" spc="-5" dirty="0">
                <a:latin typeface="+mn-lt"/>
                <a:cs typeface="Calibri"/>
              </a:rPr>
              <a:t>sensi degli "orientamenti" applicabili</a:t>
            </a:r>
            <a:r>
              <a:rPr sz="2400" spc="-130" dirty="0">
                <a:latin typeface="+mn-lt"/>
                <a:cs typeface="Calibri"/>
              </a:rPr>
              <a:t> </a:t>
            </a:r>
            <a:r>
              <a:rPr sz="2400" dirty="0">
                <a:latin typeface="+mn-lt"/>
                <a:cs typeface="Calibri"/>
              </a:rPr>
              <a:t>o  </a:t>
            </a:r>
            <a:r>
              <a:rPr sz="2400" spc="-5" dirty="0">
                <a:latin typeface="+mn-lt"/>
                <a:cs typeface="Calibri"/>
              </a:rPr>
              <a:t>delle </a:t>
            </a:r>
            <a:r>
              <a:rPr sz="2400" spc="-10" dirty="0">
                <a:latin typeface="+mn-lt"/>
                <a:cs typeface="Calibri"/>
              </a:rPr>
              <a:t>altre </a:t>
            </a:r>
            <a:r>
              <a:rPr sz="2400" spc="-5" dirty="0">
                <a:latin typeface="+mn-lt"/>
                <a:cs typeface="Calibri"/>
              </a:rPr>
              <a:t>norme sugli </a:t>
            </a:r>
            <a:r>
              <a:rPr sz="2400" dirty="0">
                <a:latin typeface="+mn-lt"/>
                <a:cs typeface="Calibri"/>
              </a:rPr>
              <a:t>aiuti </a:t>
            </a:r>
            <a:r>
              <a:rPr sz="2400" spc="-5">
                <a:latin typeface="+mn-lt"/>
                <a:cs typeface="Calibri"/>
              </a:rPr>
              <a:t>di</a:t>
            </a:r>
            <a:r>
              <a:rPr sz="2400" spc="-75">
                <a:latin typeface="+mn-lt"/>
                <a:cs typeface="Calibri"/>
              </a:rPr>
              <a:t> </a:t>
            </a:r>
            <a:r>
              <a:rPr sz="2400" spc="-15" smtClean="0">
                <a:latin typeface="+mn-lt"/>
                <a:cs typeface="Calibri"/>
              </a:rPr>
              <a:t>Stato</a:t>
            </a:r>
            <a:endParaRPr sz="2400">
              <a:latin typeface="+mn-lt"/>
              <a:cs typeface="Calibri"/>
            </a:endParaRPr>
          </a:p>
          <a:p>
            <a:pPr marL="355600" marR="9525" indent="-342900" algn="just">
              <a:lnSpc>
                <a:spcPct val="100000"/>
              </a:lnSpc>
              <a:spcBef>
                <a:spcPts val="600"/>
              </a:spcBef>
              <a:buClr>
                <a:srgbClr val="000066"/>
              </a:buClr>
              <a:buSzPct val="104166"/>
              <a:buFont typeface="Arial"/>
              <a:buChar char="•"/>
              <a:tabLst>
                <a:tab pos="354965" algn="l"/>
                <a:tab pos="355600" algn="l"/>
              </a:tabLst>
            </a:pPr>
            <a:r>
              <a:rPr sz="2400" b="1" dirty="0">
                <a:latin typeface="+mn-lt"/>
                <a:cs typeface="Calibri"/>
              </a:rPr>
              <a:t>Le </a:t>
            </a:r>
            <a:r>
              <a:rPr sz="2400" b="1" spc="-5" dirty="0">
                <a:latin typeface="+mn-lt"/>
                <a:cs typeface="Calibri"/>
              </a:rPr>
              <a:t>griglie </a:t>
            </a:r>
            <a:r>
              <a:rPr sz="2400" b="1" dirty="0">
                <a:latin typeface="+mn-lt"/>
                <a:cs typeface="Calibri"/>
              </a:rPr>
              <a:t>NON sono</a:t>
            </a:r>
            <a:r>
              <a:rPr sz="2400" dirty="0">
                <a:latin typeface="+mn-lt"/>
                <a:cs typeface="Calibri"/>
              </a:rPr>
              <a:t>, e </a:t>
            </a:r>
            <a:r>
              <a:rPr sz="2400" spc="-5" dirty="0">
                <a:latin typeface="+mn-lt"/>
                <a:cs typeface="Calibri"/>
              </a:rPr>
              <a:t>non </a:t>
            </a:r>
            <a:r>
              <a:rPr sz="2400" spc="-5">
                <a:latin typeface="+mn-lt"/>
                <a:cs typeface="Calibri"/>
              </a:rPr>
              <a:t>sono </a:t>
            </a:r>
            <a:r>
              <a:rPr sz="2400" spc="-10" smtClean="0">
                <a:latin typeface="+mn-lt"/>
                <a:cs typeface="Calibri"/>
              </a:rPr>
              <a:t>destinat</a:t>
            </a:r>
            <a:r>
              <a:rPr lang="it-IT" sz="2400" spc="-10" dirty="0" smtClean="0">
                <a:latin typeface="+mn-lt"/>
                <a:cs typeface="Calibri"/>
              </a:rPr>
              <a:t>e</a:t>
            </a:r>
            <a:r>
              <a:rPr sz="2400" spc="-10" smtClean="0">
                <a:latin typeface="+mn-lt"/>
                <a:cs typeface="Calibri"/>
              </a:rPr>
              <a:t> </a:t>
            </a:r>
            <a:r>
              <a:rPr sz="2400" dirty="0">
                <a:latin typeface="+mn-lt"/>
                <a:cs typeface="Calibri"/>
              </a:rPr>
              <a:t>a </a:t>
            </a:r>
            <a:r>
              <a:rPr sz="2400" spc="-5" dirty="0">
                <a:latin typeface="+mn-lt"/>
                <a:cs typeface="Calibri"/>
              </a:rPr>
              <a:t>essere, </a:t>
            </a:r>
            <a:r>
              <a:rPr sz="2400" b="1" spc="-5">
                <a:latin typeface="+mn-lt"/>
                <a:cs typeface="Calibri"/>
              </a:rPr>
              <a:t>una</a:t>
            </a:r>
            <a:r>
              <a:rPr sz="2400" b="1" spc="-140">
                <a:latin typeface="+mn-lt"/>
                <a:cs typeface="Calibri"/>
              </a:rPr>
              <a:t> </a:t>
            </a:r>
            <a:r>
              <a:rPr sz="2400" b="1" spc="-10" smtClean="0">
                <a:latin typeface="+mn-lt"/>
                <a:cs typeface="Calibri"/>
              </a:rPr>
              <a:t>sintesi </a:t>
            </a:r>
            <a:r>
              <a:rPr sz="2400" b="1" dirty="0">
                <a:latin typeface="+mn-lt"/>
                <a:cs typeface="Calibri"/>
              </a:rPr>
              <a:t>o </a:t>
            </a:r>
            <a:r>
              <a:rPr sz="2400" b="1" spc="-5" dirty="0">
                <a:latin typeface="+mn-lt"/>
                <a:cs typeface="Calibri"/>
              </a:rPr>
              <a:t>una </a:t>
            </a:r>
            <a:r>
              <a:rPr sz="2400" b="1" spc="-10" dirty="0">
                <a:latin typeface="+mn-lt"/>
                <a:cs typeface="Calibri"/>
              </a:rPr>
              <a:t>versione semplificata </a:t>
            </a:r>
            <a:r>
              <a:rPr sz="2400" b="1" dirty="0">
                <a:latin typeface="+mn-lt"/>
                <a:cs typeface="Calibri"/>
              </a:rPr>
              <a:t>delle </a:t>
            </a:r>
            <a:r>
              <a:rPr sz="2400" b="1" spc="-10" dirty="0">
                <a:latin typeface="+mn-lt"/>
                <a:cs typeface="Calibri"/>
              </a:rPr>
              <a:t>regole </a:t>
            </a:r>
            <a:r>
              <a:rPr sz="2400" b="1" dirty="0">
                <a:latin typeface="+mn-lt"/>
                <a:cs typeface="Calibri"/>
              </a:rPr>
              <a:t>sugli </a:t>
            </a:r>
            <a:r>
              <a:rPr sz="2400" b="1" spc="-5" dirty="0">
                <a:latin typeface="+mn-lt"/>
                <a:cs typeface="Calibri"/>
              </a:rPr>
              <a:t>aiuti </a:t>
            </a:r>
            <a:r>
              <a:rPr sz="2400" b="1" dirty="0">
                <a:latin typeface="+mn-lt"/>
                <a:cs typeface="Calibri"/>
              </a:rPr>
              <a:t>di </a:t>
            </a:r>
            <a:r>
              <a:rPr sz="2400" b="1" spc="-15" dirty="0">
                <a:latin typeface="+mn-lt"/>
                <a:cs typeface="Calibri"/>
              </a:rPr>
              <a:t>Stato</a:t>
            </a:r>
            <a:r>
              <a:rPr sz="2400" spc="-15">
                <a:latin typeface="+mn-lt"/>
                <a:cs typeface="Calibri"/>
              </a:rPr>
              <a:t>, </a:t>
            </a:r>
            <a:r>
              <a:rPr sz="2400" smtClean="0">
                <a:latin typeface="+mn-lt"/>
                <a:cs typeface="Calibri"/>
              </a:rPr>
              <a:t>ma </a:t>
            </a:r>
            <a:r>
              <a:rPr sz="2400" spc="-5" dirty="0">
                <a:latin typeface="+mn-lt"/>
                <a:cs typeface="Calibri"/>
              </a:rPr>
              <a:t>hanno </a:t>
            </a:r>
            <a:r>
              <a:rPr sz="2400" dirty="0">
                <a:latin typeface="+mn-lt"/>
                <a:cs typeface="Calibri"/>
              </a:rPr>
              <a:t>il </a:t>
            </a:r>
            <a:r>
              <a:rPr sz="2400" spc="-5" dirty="0">
                <a:latin typeface="+mn-lt"/>
                <a:cs typeface="Calibri"/>
              </a:rPr>
              <a:t>solo </a:t>
            </a:r>
            <a:r>
              <a:rPr sz="2400" spc="-10" dirty="0">
                <a:latin typeface="+mn-lt"/>
                <a:cs typeface="Calibri"/>
              </a:rPr>
              <a:t>scopo </a:t>
            </a:r>
            <a:r>
              <a:rPr sz="2400" spc="-5" dirty="0">
                <a:latin typeface="+mn-lt"/>
                <a:cs typeface="Calibri"/>
              </a:rPr>
              <a:t>di </a:t>
            </a:r>
            <a:r>
              <a:rPr sz="2400" spc="-20">
                <a:latin typeface="+mn-lt"/>
                <a:cs typeface="Calibri"/>
              </a:rPr>
              <a:t>fornire</a:t>
            </a:r>
            <a:r>
              <a:rPr sz="2400" spc="-55">
                <a:latin typeface="+mn-lt"/>
                <a:cs typeface="Calibri"/>
              </a:rPr>
              <a:t> </a:t>
            </a:r>
            <a:r>
              <a:rPr sz="2400" spc="-5" smtClean="0">
                <a:latin typeface="+mn-lt"/>
                <a:cs typeface="Calibri"/>
              </a:rPr>
              <a:t>chiarimenti</a:t>
            </a:r>
            <a:endParaRPr lang="it-IT" sz="2400" spc="-5" dirty="0" smtClean="0">
              <a:latin typeface="+mn-lt"/>
              <a:cs typeface="Calibri"/>
            </a:endParaRPr>
          </a:p>
          <a:p>
            <a:pPr marL="355600" marR="9525" indent="-342900" algn="just">
              <a:lnSpc>
                <a:spcPct val="100000"/>
              </a:lnSpc>
              <a:spcBef>
                <a:spcPts val="600"/>
              </a:spcBef>
              <a:buClr>
                <a:srgbClr val="000066"/>
              </a:buClr>
              <a:buSzPct val="104166"/>
              <a:buFont typeface="Arial"/>
              <a:buChar char="•"/>
              <a:tabLst>
                <a:tab pos="354965" algn="l"/>
                <a:tab pos="355600" algn="l"/>
              </a:tabLst>
            </a:pPr>
            <a:r>
              <a:rPr sz="2400" smtClean="0">
                <a:latin typeface="+mn-lt"/>
                <a:cs typeface="Calibri"/>
              </a:rPr>
              <a:t>Alla </a:t>
            </a:r>
            <a:r>
              <a:rPr sz="2400" spc="-10" dirty="0">
                <a:latin typeface="+mn-lt"/>
                <a:cs typeface="Calibri"/>
              </a:rPr>
              <a:t>notifica, </a:t>
            </a:r>
            <a:r>
              <a:rPr sz="2400" dirty="0">
                <a:latin typeface="+mn-lt"/>
                <a:cs typeface="Calibri"/>
              </a:rPr>
              <a:t>gli </a:t>
            </a:r>
            <a:r>
              <a:rPr sz="2400" spc="-15" dirty="0">
                <a:latin typeface="+mn-lt"/>
                <a:cs typeface="Calibri"/>
              </a:rPr>
              <a:t>Stati </a:t>
            </a:r>
            <a:r>
              <a:rPr sz="2400" spc="-5" dirty="0">
                <a:latin typeface="+mn-lt"/>
                <a:cs typeface="Calibri"/>
              </a:rPr>
              <a:t>membri sono tenuti </a:t>
            </a:r>
            <a:r>
              <a:rPr sz="2400" dirty="0">
                <a:latin typeface="+mn-lt"/>
                <a:cs typeface="Calibri"/>
              </a:rPr>
              <a:t>ad </a:t>
            </a:r>
            <a:r>
              <a:rPr sz="2400" spc="-10" dirty="0">
                <a:latin typeface="+mn-lt"/>
                <a:cs typeface="Calibri"/>
              </a:rPr>
              <a:t>analizzare  </a:t>
            </a:r>
            <a:r>
              <a:rPr sz="2400" spc="-15" dirty="0">
                <a:latin typeface="+mn-lt"/>
                <a:cs typeface="Calibri"/>
              </a:rPr>
              <a:t>attentamente </a:t>
            </a:r>
            <a:r>
              <a:rPr sz="2400" dirty="0">
                <a:latin typeface="+mn-lt"/>
                <a:cs typeface="Calibri"/>
              </a:rPr>
              <a:t>le </a:t>
            </a:r>
            <a:r>
              <a:rPr sz="2400" spc="-5" dirty="0">
                <a:latin typeface="+mn-lt"/>
                <a:cs typeface="Calibri"/>
              </a:rPr>
              <a:t>norme applicabili per </a:t>
            </a:r>
            <a:r>
              <a:rPr sz="2400" spc="-15" dirty="0">
                <a:latin typeface="+mn-lt"/>
                <a:cs typeface="Calibri"/>
              </a:rPr>
              <a:t>evitare </a:t>
            </a:r>
            <a:r>
              <a:rPr sz="2400" dirty="0">
                <a:latin typeface="+mn-lt"/>
                <a:cs typeface="Calibri"/>
              </a:rPr>
              <a:t>le </a:t>
            </a:r>
            <a:r>
              <a:rPr sz="2400" spc="-5">
                <a:latin typeface="+mn-lt"/>
                <a:cs typeface="Calibri"/>
              </a:rPr>
              <a:t>notifiche  </a:t>
            </a:r>
            <a:r>
              <a:rPr sz="2400" spc="-10" smtClean="0">
                <a:latin typeface="+mn-lt"/>
                <a:cs typeface="Calibri"/>
              </a:rPr>
              <a:t>incomplete</a:t>
            </a:r>
            <a:r>
              <a:rPr lang="it-IT" sz="2400" spc="-10" dirty="0" smtClean="0">
                <a:latin typeface="+mn-lt"/>
                <a:cs typeface="Calibri"/>
              </a:rPr>
              <a:t>:</a:t>
            </a:r>
            <a:r>
              <a:rPr sz="2400" spc="-10" smtClean="0">
                <a:latin typeface="+mn-lt"/>
                <a:cs typeface="Calibri"/>
              </a:rPr>
              <a:t> </a:t>
            </a:r>
            <a:r>
              <a:rPr lang="it-IT" sz="2400" b="1" spc="-10" dirty="0" smtClean="0">
                <a:latin typeface="+mn-lt"/>
                <a:cs typeface="Calibri"/>
              </a:rPr>
              <a:t>u</a:t>
            </a:r>
            <a:r>
              <a:rPr sz="2400" b="1" smtClean="0">
                <a:latin typeface="+mn-lt"/>
                <a:cs typeface="Calibri"/>
              </a:rPr>
              <a:t>na </a:t>
            </a:r>
            <a:r>
              <a:rPr sz="2400" b="1" spc="-5" dirty="0">
                <a:latin typeface="+mn-lt"/>
                <a:cs typeface="Calibri"/>
              </a:rPr>
              <a:t>notifica </a:t>
            </a:r>
            <a:r>
              <a:rPr sz="2400" b="1" spc="-10" dirty="0">
                <a:latin typeface="+mn-lt"/>
                <a:cs typeface="Calibri"/>
              </a:rPr>
              <a:t>incompleta </a:t>
            </a:r>
            <a:r>
              <a:rPr sz="2400" b="1" spc="-10">
                <a:latin typeface="+mn-lt"/>
                <a:cs typeface="Calibri"/>
              </a:rPr>
              <a:t>comporta</a:t>
            </a:r>
            <a:r>
              <a:rPr sz="2400" b="1" spc="-45">
                <a:latin typeface="+mn-lt"/>
                <a:cs typeface="Calibri"/>
              </a:rPr>
              <a:t> </a:t>
            </a:r>
            <a:r>
              <a:rPr sz="2400" b="1" spc="-5" smtClean="0">
                <a:latin typeface="+mn-lt"/>
                <a:cs typeface="Calibri"/>
              </a:rPr>
              <a:t>ritardi</a:t>
            </a:r>
            <a:endParaRPr sz="2400" b="1">
              <a:latin typeface="+mn-lt"/>
              <a:cs typeface="Calibri"/>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85720" y="428604"/>
            <a:ext cx="8643998" cy="4308231"/>
          </a:xfrm>
          <a:prstGeom prst="rect">
            <a:avLst/>
          </a:prstGeom>
        </p:spPr>
        <p:txBody>
          <a:bodyPr vert="horz" wrap="square" lIns="0" tIns="12065" rIns="0" bIns="0" rtlCol="0">
            <a:spAutoFit/>
          </a:bodyPr>
          <a:lstStyle/>
          <a:p>
            <a:pPr marR="304800" algn="ctr">
              <a:lnSpc>
                <a:spcPct val="100000"/>
              </a:lnSpc>
              <a:spcBef>
                <a:spcPts val="95"/>
              </a:spcBef>
            </a:pPr>
            <a:r>
              <a:rPr lang="it-IT" altLang="it-IT" sz="2400" b="1" dirty="0" smtClean="0">
                <a:latin typeface="Arial" panose="020B0604020202020204" pitchFamily="34" charset="0"/>
                <a:ea typeface="MS PGothic" panose="020B0600070205080204" pitchFamily="34" charset="-128"/>
                <a:cs typeface="+mn-cs"/>
              </a:rPr>
              <a:t>Riferimenti normativi nelle griglie</a:t>
            </a:r>
          </a:p>
          <a:p>
            <a:pPr marL="12700" marR="5080" algn="just">
              <a:lnSpc>
                <a:spcPct val="100000"/>
              </a:lnSpc>
              <a:spcBef>
                <a:spcPts val="2540"/>
              </a:spcBef>
            </a:pPr>
            <a:r>
              <a:rPr sz="2400" spc="-5" smtClean="0">
                <a:latin typeface="+mn-lt"/>
                <a:cs typeface="Calibri"/>
              </a:rPr>
              <a:t>Le </a:t>
            </a:r>
            <a:r>
              <a:rPr sz="2400" spc="-10" dirty="0">
                <a:latin typeface="+mn-lt"/>
                <a:cs typeface="Calibri"/>
              </a:rPr>
              <a:t>griglie </a:t>
            </a:r>
            <a:r>
              <a:rPr sz="2400" spc="-15" dirty="0">
                <a:latin typeface="+mn-lt"/>
                <a:cs typeface="Calibri"/>
              </a:rPr>
              <a:t>riportano </a:t>
            </a:r>
            <a:r>
              <a:rPr sz="2400" spc="-5" dirty="0">
                <a:latin typeface="+mn-lt"/>
                <a:cs typeface="Calibri"/>
              </a:rPr>
              <a:t>un </a:t>
            </a:r>
            <a:r>
              <a:rPr sz="2400" spc="-10" dirty="0">
                <a:latin typeface="+mn-lt"/>
                <a:cs typeface="Calibri"/>
              </a:rPr>
              <a:t>elenco </a:t>
            </a:r>
            <a:r>
              <a:rPr sz="2400" spc="-20" dirty="0">
                <a:latin typeface="+mn-lt"/>
                <a:cs typeface="Calibri"/>
              </a:rPr>
              <a:t>dettagliato </a:t>
            </a:r>
            <a:r>
              <a:rPr sz="2400" spc="-5" dirty="0">
                <a:latin typeface="+mn-lt"/>
                <a:cs typeface="Calibri"/>
              </a:rPr>
              <a:t>di </a:t>
            </a:r>
            <a:r>
              <a:rPr sz="2400" spc="-15" dirty="0">
                <a:latin typeface="+mn-lt"/>
                <a:cs typeface="Calibri"/>
              </a:rPr>
              <a:t>riferimenti </a:t>
            </a:r>
            <a:r>
              <a:rPr sz="2400" spc="-5" dirty="0">
                <a:latin typeface="+mn-lt"/>
                <a:cs typeface="Calibri"/>
              </a:rPr>
              <a:t>a  </a:t>
            </a:r>
            <a:r>
              <a:rPr sz="2400" spc="-15" dirty="0">
                <a:latin typeface="+mn-lt"/>
                <a:cs typeface="Calibri"/>
              </a:rPr>
              <a:t>normativa </a:t>
            </a:r>
            <a:r>
              <a:rPr sz="2400" spc="-5" dirty="0">
                <a:latin typeface="+mn-lt"/>
                <a:cs typeface="Calibri"/>
              </a:rPr>
              <a:t>e </a:t>
            </a:r>
            <a:r>
              <a:rPr sz="2400" spc="-10" dirty="0">
                <a:latin typeface="+mn-lt"/>
                <a:cs typeface="Calibri"/>
              </a:rPr>
              <a:t>documenti</a:t>
            </a:r>
            <a:r>
              <a:rPr sz="2400" spc="30" dirty="0">
                <a:latin typeface="+mn-lt"/>
                <a:cs typeface="Calibri"/>
              </a:rPr>
              <a:t> </a:t>
            </a:r>
            <a:r>
              <a:rPr sz="2400" spc="-15">
                <a:latin typeface="+mn-lt"/>
                <a:cs typeface="Calibri"/>
              </a:rPr>
              <a:t>esistenti</a:t>
            </a:r>
            <a:r>
              <a:rPr sz="2400" spc="-15" smtClean="0">
                <a:latin typeface="+mn-lt"/>
                <a:cs typeface="Calibri"/>
              </a:rPr>
              <a:t>:</a:t>
            </a:r>
            <a:endParaRPr sz="2400">
              <a:latin typeface="+mn-lt"/>
              <a:cs typeface="Calibri"/>
            </a:endParaRPr>
          </a:p>
          <a:p>
            <a:pPr marL="939165" indent="-457834" algn="just">
              <a:lnSpc>
                <a:spcPct val="100000"/>
              </a:lnSpc>
              <a:spcBef>
                <a:spcPts val="2165"/>
              </a:spcBef>
              <a:buFont typeface="Wingdings"/>
              <a:buChar char=""/>
              <a:tabLst>
                <a:tab pos="939800" algn="l"/>
              </a:tabLst>
            </a:pPr>
            <a:r>
              <a:rPr sz="2400" spc="-15" dirty="0">
                <a:latin typeface="+mn-lt"/>
                <a:cs typeface="Calibri"/>
              </a:rPr>
              <a:t>Regolamenti, </a:t>
            </a:r>
            <a:r>
              <a:rPr sz="2400" spc="-20" dirty="0">
                <a:latin typeface="+mn-lt"/>
                <a:cs typeface="Calibri"/>
              </a:rPr>
              <a:t>direttive,</a:t>
            </a:r>
            <a:r>
              <a:rPr sz="2400" spc="-5" dirty="0">
                <a:latin typeface="+mn-lt"/>
                <a:cs typeface="Calibri"/>
              </a:rPr>
              <a:t> </a:t>
            </a:r>
            <a:r>
              <a:rPr sz="2400" spc="-10" dirty="0">
                <a:latin typeface="+mn-lt"/>
                <a:cs typeface="Calibri"/>
              </a:rPr>
              <a:t>decisioni</a:t>
            </a:r>
            <a:endParaRPr sz="2400">
              <a:latin typeface="+mn-lt"/>
              <a:cs typeface="Calibri"/>
            </a:endParaRPr>
          </a:p>
          <a:p>
            <a:pPr marL="939165" indent="-457834" algn="just">
              <a:lnSpc>
                <a:spcPct val="100000"/>
              </a:lnSpc>
              <a:buFont typeface="Wingdings"/>
              <a:buChar char=""/>
              <a:tabLst>
                <a:tab pos="939800" algn="l"/>
              </a:tabLst>
            </a:pPr>
            <a:r>
              <a:rPr sz="2400" spc="-15" dirty="0">
                <a:latin typeface="+mn-lt"/>
                <a:cs typeface="Calibri"/>
              </a:rPr>
              <a:t>Orientamenti</a:t>
            </a:r>
            <a:r>
              <a:rPr sz="2400" spc="-15">
                <a:latin typeface="+mn-lt"/>
                <a:cs typeface="Calibri"/>
              </a:rPr>
              <a:t>,</a:t>
            </a:r>
            <a:r>
              <a:rPr sz="2400" spc="-5">
                <a:latin typeface="+mn-lt"/>
                <a:cs typeface="Calibri"/>
              </a:rPr>
              <a:t> </a:t>
            </a:r>
            <a:r>
              <a:rPr sz="2400" spc="-10" smtClean="0">
                <a:latin typeface="+mn-lt"/>
                <a:cs typeface="Calibri"/>
              </a:rPr>
              <a:t>comunicazioni</a:t>
            </a:r>
            <a:endParaRPr lang="it-IT" sz="2400" spc="-10" dirty="0" smtClean="0">
              <a:latin typeface="+mn-lt"/>
              <a:cs typeface="Calibri"/>
            </a:endParaRPr>
          </a:p>
          <a:p>
            <a:pPr marL="939165" indent="-457834" algn="just">
              <a:lnSpc>
                <a:spcPct val="100000"/>
              </a:lnSpc>
              <a:buFont typeface="Wingdings"/>
              <a:buChar char=""/>
              <a:tabLst>
                <a:tab pos="939800" algn="l"/>
              </a:tabLst>
            </a:pPr>
            <a:endParaRPr lang="it-IT" sz="2400" spc="-10" dirty="0">
              <a:latin typeface="+mn-lt"/>
              <a:cs typeface="Calibri"/>
            </a:endParaRPr>
          </a:p>
          <a:p>
            <a:pPr marL="939165" indent="-457834" algn="just">
              <a:lnSpc>
                <a:spcPct val="100000"/>
              </a:lnSpc>
              <a:tabLst>
                <a:tab pos="939800" algn="l"/>
              </a:tabLst>
            </a:pPr>
            <a:endParaRPr lang="it-IT" sz="2400" spc="-10" dirty="0" smtClean="0">
              <a:latin typeface="+mn-lt"/>
              <a:cs typeface="Calibri"/>
            </a:endParaRPr>
          </a:p>
          <a:p>
            <a:pPr algn="just">
              <a:tabLst>
                <a:tab pos="939800" algn="l"/>
              </a:tabLst>
            </a:pPr>
            <a:r>
              <a:rPr lang="it-IT" sz="2400" spc="-5" dirty="0" smtClean="0">
                <a:cs typeface="Calibri"/>
              </a:rPr>
              <a:t>La </a:t>
            </a:r>
            <a:r>
              <a:rPr lang="it-IT" sz="2400" spc="-20" dirty="0" smtClean="0">
                <a:cs typeface="Calibri"/>
              </a:rPr>
              <a:t>loro </a:t>
            </a:r>
            <a:r>
              <a:rPr lang="it-IT" sz="2400" spc="-15" dirty="0" smtClean="0">
                <a:cs typeface="Calibri"/>
              </a:rPr>
              <a:t>pertinenza </a:t>
            </a:r>
            <a:r>
              <a:rPr lang="it-IT" sz="2400" spc="-5" dirty="0" smtClean="0">
                <a:cs typeface="Calibri"/>
              </a:rPr>
              <a:t>è </a:t>
            </a:r>
            <a:r>
              <a:rPr lang="it-IT" sz="2400" spc="-15" dirty="0" smtClean="0">
                <a:cs typeface="Calibri"/>
              </a:rPr>
              <a:t>soggetta </a:t>
            </a:r>
            <a:r>
              <a:rPr lang="it-IT" sz="2400" spc="-5" dirty="0" smtClean="0">
                <a:cs typeface="Calibri"/>
              </a:rPr>
              <a:t>a </a:t>
            </a:r>
            <a:r>
              <a:rPr lang="it-IT" sz="2400" spc="-10" dirty="0" smtClean="0">
                <a:cs typeface="Calibri"/>
              </a:rPr>
              <a:t>cambiamenti, </a:t>
            </a:r>
            <a:r>
              <a:rPr lang="it-IT" sz="2400" spc="-20" dirty="0" smtClean="0">
                <a:cs typeface="Calibri"/>
              </a:rPr>
              <a:t>data  </a:t>
            </a:r>
            <a:r>
              <a:rPr lang="it-IT" sz="2400" spc="-15" dirty="0" smtClean="0">
                <a:cs typeface="Calibri"/>
              </a:rPr>
              <a:t>l'interpretazione e </a:t>
            </a:r>
            <a:r>
              <a:rPr lang="it-IT" sz="2400" spc="-5" dirty="0" smtClean="0">
                <a:cs typeface="Calibri"/>
              </a:rPr>
              <a:t>la </a:t>
            </a:r>
            <a:r>
              <a:rPr lang="it-IT" sz="2400" spc="-25" dirty="0" smtClean="0">
                <a:cs typeface="Calibri"/>
              </a:rPr>
              <a:t>costante </a:t>
            </a:r>
            <a:r>
              <a:rPr lang="it-IT" sz="2400" spc="-15" dirty="0" smtClean="0">
                <a:cs typeface="Calibri"/>
              </a:rPr>
              <a:t>evoluzione </a:t>
            </a:r>
            <a:r>
              <a:rPr lang="it-IT" sz="2400" spc="-10" dirty="0" smtClean="0">
                <a:cs typeface="Calibri"/>
              </a:rPr>
              <a:t>delle norme  applicabili </a:t>
            </a:r>
            <a:r>
              <a:rPr lang="it-IT" sz="2400" spc="-5" dirty="0" smtClean="0">
                <a:cs typeface="Calibri"/>
              </a:rPr>
              <a:t>alla </a:t>
            </a:r>
            <a:r>
              <a:rPr lang="it-IT" sz="2400" spc="-10" dirty="0" smtClean="0">
                <a:cs typeface="Calibri"/>
              </a:rPr>
              <a:t>luce della</a:t>
            </a:r>
            <a:r>
              <a:rPr lang="it-IT" sz="2400" spc="35" dirty="0" smtClean="0">
                <a:cs typeface="Calibri"/>
              </a:rPr>
              <a:t> </a:t>
            </a:r>
            <a:r>
              <a:rPr lang="it-IT" sz="2400" spc="-10" dirty="0" smtClean="0">
                <a:cs typeface="Calibri"/>
              </a:rPr>
              <a:t>giurisprudenza</a:t>
            </a:r>
            <a:endParaRPr lang="it-IT" sz="2400" dirty="0" smtClean="0">
              <a:cs typeface="Calibri"/>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0034" y="2500306"/>
            <a:ext cx="8229600" cy="873957"/>
          </a:xfrm>
          <a:prstGeom prst="rect">
            <a:avLst/>
          </a:prstGeom>
        </p:spPr>
        <p:txBody>
          <a:bodyPr vert="horz" wrap="square" lIns="0" tIns="12065" rIns="0" bIns="0" rtlCol="0">
            <a:spAutoFit/>
          </a:bodyPr>
          <a:lstStyle/>
          <a:p>
            <a:pPr marR="5080">
              <a:lnSpc>
                <a:spcPct val="100000"/>
              </a:lnSpc>
              <a:spcBef>
                <a:spcPts val="95"/>
              </a:spcBef>
            </a:pPr>
            <a:r>
              <a:rPr lang="it-IT" altLang="it-IT" sz="2800" kern="1200" dirty="0" smtClean="0">
                <a:solidFill>
                  <a:schemeClr val="tx1"/>
                </a:solidFill>
                <a:latin typeface="Arial" panose="020B0604020202020204" pitchFamily="34" charset="0"/>
                <a:ea typeface="MS PGothic" panose="020B0600070205080204" pitchFamily="34" charset="-128"/>
                <a:cs typeface="+mn-cs"/>
              </a:rPr>
              <a:t>Principi per il finanziamento pubblico delle infrastrutture </a:t>
            </a:r>
            <a:r>
              <a:rPr lang="it-IT" altLang="it-IT" sz="2800" kern="1200" dirty="0" smtClean="0">
                <a:latin typeface="Arial" panose="020B0604020202020204" pitchFamily="34" charset="0"/>
                <a:ea typeface="MS PGothic" panose="020B0600070205080204" pitchFamily="34" charset="-128"/>
                <a:cs typeface="+mn-cs"/>
              </a:rPr>
              <a:t>aeroportuali </a:t>
            </a:r>
            <a:r>
              <a:rPr lang="it-IT" altLang="it-IT" sz="2800" kern="1200" dirty="0" smtClean="0">
                <a:solidFill>
                  <a:schemeClr val="tx1"/>
                </a:solidFill>
                <a:latin typeface="Arial" panose="020B0604020202020204" pitchFamily="34" charset="0"/>
                <a:ea typeface="MS PGothic" panose="020B0600070205080204" pitchFamily="34" charset="-128"/>
                <a:cs typeface="+mn-cs"/>
              </a:rPr>
              <a:t>e</a:t>
            </a:r>
            <a:r>
              <a:rPr lang="it-IT" altLang="it-IT" sz="2800" kern="1200" dirty="0" smtClean="0">
                <a:latin typeface="Arial" panose="020B0604020202020204" pitchFamily="34" charset="0"/>
                <a:ea typeface="MS PGothic" panose="020B0600070205080204" pitchFamily="34" charset="-128"/>
                <a:cs typeface="+mn-cs"/>
              </a:rPr>
              <a:t> portuali</a:t>
            </a:r>
            <a:endParaRPr lang="it-IT" altLang="it-IT" sz="2800" kern="1200" dirty="0">
              <a:latin typeface="Arial" panose="020B0604020202020204" pitchFamily="34" charset="0"/>
              <a:ea typeface="MS PGothic" panose="020B0600070205080204" pitchFamily="34" charset="-128"/>
              <a:cs typeface="+mn-cs"/>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71472" y="214290"/>
            <a:ext cx="7500990"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Nozione di aiuto – principio generale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14282" y="1071546"/>
            <a:ext cx="8715436" cy="4798108"/>
          </a:xfrm>
          <a:prstGeom prst="rect">
            <a:avLst/>
          </a:prstGeom>
        </p:spPr>
        <p:txBody>
          <a:bodyPr vert="horz" wrap="square" lIns="0" tIns="169545" rIns="0" bIns="0" rtlCol="0">
            <a:spAutoFit/>
          </a:bodyPr>
          <a:lstStyle/>
          <a:p>
            <a:pPr marL="12700" algn="just">
              <a:lnSpc>
                <a:spcPct val="100000"/>
              </a:lnSpc>
              <a:spcBef>
                <a:spcPts val="1335"/>
              </a:spcBef>
            </a:pPr>
            <a:r>
              <a:rPr sz="2400" b="1" spc="-5" dirty="0">
                <a:latin typeface="+mn-lt"/>
                <a:cs typeface="Arial"/>
              </a:rPr>
              <a:t>§</a:t>
            </a:r>
            <a:r>
              <a:rPr sz="2400" b="1" spc="-5" dirty="0">
                <a:latin typeface="+mn-lt"/>
                <a:cs typeface="Calibri"/>
              </a:rPr>
              <a:t>202</a:t>
            </a:r>
            <a:r>
              <a:rPr sz="2400" b="1" spc="-15" dirty="0">
                <a:latin typeface="+mn-lt"/>
                <a:cs typeface="Calibri"/>
              </a:rPr>
              <a:t> NOA</a:t>
            </a:r>
            <a:endParaRPr sz="2400">
              <a:latin typeface="+mn-lt"/>
              <a:cs typeface="Calibri"/>
            </a:endParaRPr>
          </a:p>
          <a:p>
            <a:pPr marL="469900" marR="53340" indent="-457834" algn="just">
              <a:lnSpc>
                <a:spcPts val="2880"/>
              </a:lnSpc>
              <a:spcBef>
                <a:spcPts val="600"/>
              </a:spcBef>
              <a:buClr>
                <a:srgbClr val="000066"/>
              </a:buClr>
              <a:buSzPct val="104166"/>
              <a:buAutoNum type="arabicPeriod"/>
              <a:tabLst>
                <a:tab pos="469900" algn="l"/>
                <a:tab pos="470534" algn="l"/>
              </a:tabLst>
            </a:pPr>
            <a:r>
              <a:rPr sz="2400" dirty="0">
                <a:latin typeface="+mn-lt"/>
                <a:cs typeface="Calibri"/>
              </a:rPr>
              <a:t>Nella </a:t>
            </a:r>
            <a:r>
              <a:rPr sz="2400" spc="-15" dirty="0">
                <a:latin typeface="+mn-lt"/>
                <a:cs typeface="Calibri"/>
              </a:rPr>
              <a:t>sentenza </a:t>
            </a:r>
            <a:r>
              <a:rPr sz="2400" i="1" dirty="0">
                <a:latin typeface="+mn-lt"/>
                <a:cs typeface="Calibri"/>
              </a:rPr>
              <a:t>Aéroports </a:t>
            </a:r>
            <a:r>
              <a:rPr sz="2400" i="1" spc="-5" dirty="0">
                <a:latin typeface="+mn-lt"/>
                <a:cs typeface="Calibri"/>
              </a:rPr>
              <a:t>de </a:t>
            </a:r>
            <a:r>
              <a:rPr sz="2400" i="1" spc="-15" dirty="0">
                <a:latin typeface="+mn-lt"/>
                <a:cs typeface="Calibri"/>
              </a:rPr>
              <a:t>Paris </a:t>
            </a:r>
            <a:r>
              <a:rPr sz="2400" spc="-5" dirty="0">
                <a:latin typeface="+mn-lt"/>
                <a:cs typeface="Calibri"/>
              </a:rPr>
              <a:t>(2000), </a:t>
            </a:r>
            <a:r>
              <a:rPr sz="2400" dirty="0">
                <a:latin typeface="+mn-lt"/>
                <a:cs typeface="Calibri"/>
              </a:rPr>
              <a:t>il </a:t>
            </a:r>
            <a:r>
              <a:rPr sz="2400" spc="-20" dirty="0">
                <a:latin typeface="+mn-lt"/>
                <a:cs typeface="Calibri"/>
              </a:rPr>
              <a:t>Tribunale </a:t>
            </a:r>
            <a:r>
              <a:rPr sz="2400" spc="-5" dirty="0">
                <a:latin typeface="+mn-lt"/>
                <a:cs typeface="Calibri"/>
              </a:rPr>
              <a:t>ha </a:t>
            </a:r>
            <a:r>
              <a:rPr sz="2400" spc="-10" dirty="0">
                <a:latin typeface="+mn-lt"/>
                <a:cs typeface="Calibri"/>
              </a:rPr>
              <a:t>precisato  </a:t>
            </a:r>
            <a:r>
              <a:rPr sz="2400" dirty="0">
                <a:latin typeface="+mn-lt"/>
                <a:cs typeface="Calibri"/>
              </a:rPr>
              <a:t>che </a:t>
            </a:r>
            <a:r>
              <a:rPr sz="2400" b="1" dirty="0">
                <a:latin typeface="+mn-lt"/>
                <a:cs typeface="Calibri"/>
              </a:rPr>
              <a:t>la </a:t>
            </a:r>
            <a:r>
              <a:rPr sz="2400" b="1" spc="-10" dirty="0">
                <a:latin typeface="+mn-lt"/>
                <a:cs typeface="Calibri"/>
              </a:rPr>
              <a:t>gestione </a:t>
            </a:r>
            <a:r>
              <a:rPr sz="2400" b="1" spc="-5" dirty="0">
                <a:latin typeface="+mn-lt"/>
                <a:cs typeface="Calibri"/>
              </a:rPr>
              <a:t>di </a:t>
            </a:r>
            <a:r>
              <a:rPr sz="2400" b="1" dirty="0">
                <a:latin typeface="+mn-lt"/>
                <a:cs typeface="Calibri"/>
              </a:rPr>
              <a:t>un </a:t>
            </a:r>
            <a:r>
              <a:rPr sz="2400" b="1" spc="-5" dirty="0">
                <a:latin typeface="+mn-lt"/>
                <a:cs typeface="Calibri"/>
              </a:rPr>
              <a:t>aeroporto </a:t>
            </a:r>
            <a:r>
              <a:rPr sz="2400" b="1" spc="-15" dirty="0">
                <a:latin typeface="+mn-lt"/>
                <a:cs typeface="Calibri"/>
              </a:rPr>
              <a:t>doveva </a:t>
            </a:r>
            <a:r>
              <a:rPr sz="2400" b="1" spc="-10" dirty="0">
                <a:latin typeface="+mn-lt"/>
                <a:cs typeface="Calibri"/>
              </a:rPr>
              <a:t>essere qualificata </a:t>
            </a:r>
            <a:r>
              <a:rPr sz="2400" b="1" spc="-5" dirty="0">
                <a:latin typeface="+mn-lt"/>
                <a:cs typeface="Calibri"/>
              </a:rPr>
              <a:t>come  </a:t>
            </a:r>
            <a:r>
              <a:rPr sz="2400" b="1" spc="-10">
                <a:latin typeface="+mn-lt"/>
                <a:cs typeface="Calibri"/>
              </a:rPr>
              <a:t>un'attività</a:t>
            </a:r>
            <a:r>
              <a:rPr sz="2400" b="1" spc="5">
                <a:latin typeface="+mn-lt"/>
                <a:cs typeface="Calibri"/>
              </a:rPr>
              <a:t> </a:t>
            </a:r>
            <a:r>
              <a:rPr sz="2400" b="1" spc="-5" smtClean="0">
                <a:latin typeface="+mn-lt"/>
                <a:cs typeface="Calibri"/>
              </a:rPr>
              <a:t>economica</a:t>
            </a:r>
            <a:endParaRPr sz="2400">
              <a:latin typeface="+mn-lt"/>
              <a:cs typeface="Calibri"/>
            </a:endParaRPr>
          </a:p>
          <a:p>
            <a:pPr marL="469900" indent="-457834" algn="just">
              <a:lnSpc>
                <a:spcPts val="2795"/>
              </a:lnSpc>
              <a:spcBef>
                <a:spcPts val="600"/>
              </a:spcBef>
              <a:buClr>
                <a:srgbClr val="000066"/>
              </a:buClr>
              <a:buSzPct val="104166"/>
              <a:buAutoNum type="arabicPeriod"/>
              <a:tabLst>
                <a:tab pos="469900" algn="l"/>
                <a:tab pos="470534" algn="l"/>
                <a:tab pos="3713479" algn="l"/>
              </a:tabLst>
            </a:pPr>
            <a:r>
              <a:rPr sz="2400" spc="-5" dirty="0">
                <a:latin typeface="+mn-lt"/>
                <a:cs typeface="Calibri"/>
              </a:rPr>
              <a:t>La</a:t>
            </a:r>
            <a:r>
              <a:rPr sz="2400" spc="5" dirty="0">
                <a:latin typeface="+mn-lt"/>
                <a:cs typeface="Calibri"/>
              </a:rPr>
              <a:t> </a:t>
            </a:r>
            <a:r>
              <a:rPr sz="2400" spc="-15">
                <a:latin typeface="+mn-lt"/>
                <a:cs typeface="Calibri"/>
              </a:rPr>
              <a:t>sentenza</a:t>
            </a:r>
            <a:r>
              <a:rPr sz="2400" spc="-10">
                <a:latin typeface="+mn-lt"/>
                <a:cs typeface="Calibri"/>
              </a:rPr>
              <a:t> </a:t>
            </a:r>
            <a:r>
              <a:rPr sz="2400" smtClean="0">
                <a:latin typeface="+mn-lt"/>
                <a:cs typeface="Calibri"/>
              </a:rPr>
              <a:t>Leipzig/Halle</a:t>
            </a:r>
            <a:r>
              <a:rPr lang="it-IT" sz="2400" dirty="0" smtClean="0">
                <a:latin typeface="+mn-lt"/>
                <a:cs typeface="Calibri"/>
              </a:rPr>
              <a:t> </a:t>
            </a:r>
            <a:r>
              <a:rPr sz="2400" spc="-5" smtClean="0">
                <a:latin typeface="+mn-lt"/>
                <a:cs typeface="Calibri"/>
              </a:rPr>
              <a:t>(2012</a:t>
            </a:r>
            <a:r>
              <a:rPr sz="2400" spc="-5" dirty="0">
                <a:latin typeface="+mn-lt"/>
                <a:cs typeface="Calibri"/>
              </a:rPr>
              <a:t>) ha </a:t>
            </a:r>
            <a:r>
              <a:rPr sz="2400" spc="-20" dirty="0">
                <a:latin typeface="+mn-lt"/>
                <a:cs typeface="Calibri"/>
              </a:rPr>
              <a:t>confermato </a:t>
            </a:r>
            <a:r>
              <a:rPr sz="2400">
                <a:latin typeface="+mn-lt"/>
                <a:cs typeface="Calibri"/>
              </a:rPr>
              <a:t>che</a:t>
            </a:r>
            <a:r>
              <a:rPr sz="2400" spc="-50">
                <a:latin typeface="+mn-lt"/>
                <a:cs typeface="Calibri"/>
              </a:rPr>
              <a:t> </a:t>
            </a:r>
            <a:r>
              <a:rPr sz="2400" smtClean="0">
                <a:latin typeface="+mn-lt"/>
                <a:cs typeface="Calibri"/>
              </a:rPr>
              <a:t>la</a:t>
            </a:r>
            <a:r>
              <a:rPr lang="it-IT" sz="2400" dirty="0" smtClean="0">
                <a:latin typeface="+mn-lt"/>
                <a:cs typeface="Calibri"/>
              </a:rPr>
              <a:t> </a:t>
            </a:r>
            <a:r>
              <a:rPr sz="2400" b="1" spc="-5" smtClean="0">
                <a:latin typeface="+mn-lt"/>
                <a:cs typeface="Calibri"/>
              </a:rPr>
              <a:t>costruzione </a:t>
            </a:r>
            <a:r>
              <a:rPr sz="2400" b="1" spc="-5" dirty="0">
                <a:latin typeface="+mn-lt"/>
                <a:cs typeface="Calibri"/>
              </a:rPr>
              <a:t>della </a:t>
            </a:r>
            <a:r>
              <a:rPr sz="2400" b="1" spc="-15" dirty="0">
                <a:latin typeface="+mn-lt"/>
                <a:cs typeface="Calibri"/>
              </a:rPr>
              <a:t>pista </a:t>
            </a:r>
            <a:r>
              <a:rPr sz="2400" b="1" spc="-5" dirty="0">
                <a:latin typeface="+mn-lt"/>
                <a:cs typeface="Calibri"/>
              </a:rPr>
              <a:t>di </a:t>
            </a:r>
            <a:r>
              <a:rPr sz="2400" b="1" spc="-10" dirty="0">
                <a:latin typeface="+mn-lt"/>
                <a:cs typeface="Calibri"/>
              </a:rPr>
              <a:t>un </a:t>
            </a:r>
            <a:r>
              <a:rPr sz="2400" b="1" spc="-5" dirty="0">
                <a:latin typeface="+mn-lt"/>
                <a:cs typeface="Calibri"/>
              </a:rPr>
              <a:t>aeroporto </a:t>
            </a:r>
            <a:r>
              <a:rPr sz="2400" b="1" spc="-5">
                <a:latin typeface="+mn-lt"/>
                <a:cs typeface="Calibri"/>
              </a:rPr>
              <a:t>commerciale</a:t>
            </a:r>
            <a:r>
              <a:rPr sz="2400" b="1" spc="-85">
                <a:latin typeface="+mn-lt"/>
                <a:cs typeface="Calibri"/>
              </a:rPr>
              <a:t> </a:t>
            </a:r>
            <a:r>
              <a:rPr sz="2400" spc="-10" smtClean="0">
                <a:latin typeface="+mn-lt"/>
                <a:cs typeface="Calibri"/>
              </a:rPr>
              <a:t>costituisce</a:t>
            </a:r>
            <a:r>
              <a:rPr lang="it-IT" sz="2400" spc="-10" dirty="0" smtClean="0">
                <a:latin typeface="+mn-lt"/>
                <a:cs typeface="Calibri"/>
              </a:rPr>
              <a:t> </a:t>
            </a:r>
            <a:r>
              <a:rPr sz="2400" spc="-5" smtClean="0">
                <a:latin typeface="+mn-lt"/>
                <a:cs typeface="Calibri"/>
              </a:rPr>
              <a:t>di </a:t>
            </a:r>
            <a:r>
              <a:rPr sz="2400" spc="-5" dirty="0">
                <a:latin typeface="+mn-lt"/>
                <a:cs typeface="Calibri"/>
              </a:rPr>
              <a:t>per sé </a:t>
            </a:r>
            <a:r>
              <a:rPr sz="2400" b="1" spc="-10">
                <a:latin typeface="+mn-lt"/>
                <a:cs typeface="Calibri"/>
              </a:rPr>
              <a:t>un'attività</a:t>
            </a:r>
            <a:r>
              <a:rPr sz="2400" b="1" spc="10">
                <a:latin typeface="+mn-lt"/>
                <a:cs typeface="Calibri"/>
              </a:rPr>
              <a:t> </a:t>
            </a:r>
            <a:r>
              <a:rPr sz="2400" b="1" spc="-5" smtClean="0">
                <a:latin typeface="+mn-lt"/>
                <a:cs typeface="Calibri"/>
              </a:rPr>
              <a:t>economica</a:t>
            </a:r>
            <a:endParaRPr sz="2400">
              <a:latin typeface="+mn-lt"/>
              <a:cs typeface="Calibri"/>
            </a:endParaRPr>
          </a:p>
          <a:p>
            <a:pPr marL="469900" marR="5080" indent="-457834" algn="just">
              <a:lnSpc>
                <a:spcPts val="2880"/>
              </a:lnSpc>
              <a:spcBef>
                <a:spcPts val="600"/>
              </a:spcBef>
              <a:buClr>
                <a:srgbClr val="000066"/>
              </a:buClr>
              <a:buSzPct val="104166"/>
              <a:buAutoNum type="arabicPeriod" startAt="3"/>
              <a:tabLst>
                <a:tab pos="469900" algn="l"/>
                <a:tab pos="470534" algn="l"/>
              </a:tabLst>
            </a:pPr>
            <a:r>
              <a:rPr sz="2400" spc="-5" dirty="0">
                <a:latin typeface="+mn-lt"/>
                <a:cs typeface="Calibri"/>
              </a:rPr>
              <a:t>Sebbene </a:t>
            </a:r>
            <a:r>
              <a:rPr sz="2400" spc="-15" dirty="0">
                <a:latin typeface="+mn-lt"/>
                <a:cs typeface="Calibri"/>
              </a:rPr>
              <a:t>queste </a:t>
            </a:r>
            <a:r>
              <a:rPr sz="2400" spc="-5" dirty="0">
                <a:latin typeface="+mn-lt"/>
                <a:cs typeface="Calibri"/>
              </a:rPr>
              <a:t>cause riguardino </a:t>
            </a:r>
            <a:r>
              <a:rPr sz="2400" dirty="0">
                <a:latin typeface="+mn-lt"/>
                <a:cs typeface="Calibri"/>
              </a:rPr>
              <a:t>gli </a:t>
            </a:r>
            <a:r>
              <a:rPr sz="2400" spc="-10" dirty="0">
                <a:latin typeface="+mn-lt"/>
                <a:cs typeface="Calibri"/>
              </a:rPr>
              <a:t>aeroporti, </a:t>
            </a:r>
            <a:r>
              <a:rPr sz="2400" dirty="0">
                <a:latin typeface="+mn-lt"/>
                <a:cs typeface="Calibri"/>
              </a:rPr>
              <a:t>i </a:t>
            </a:r>
            <a:r>
              <a:rPr sz="2400" spc="-5">
                <a:latin typeface="+mn-lt"/>
                <a:cs typeface="Calibri"/>
              </a:rPr>
              <a:t>principi </a:t>
            </a:r>
            <a:r>
              <a:rPr sz="2400" spc="-10" smtClean="0">
                <a:latin typeface="+mn-lt"/>
                <a:cs typeface="Calibri"/>
              </a:rPr>
              <a:t>sviluppati </a:t>
            </a:r>
            <a:r>
              <a:rPr sz="2400" spc="-5" dirty="0">
                <a:latin typeface="+mn-lt"/>
                <a:cs typeface="Calibri"/>
              </a:rPr>
              <a:t>dagli </a:t>
            </a:r>
            <a:r>
              <a:rPr sz="2400" spc="-20" dirty="0">
                <a:latin typeface="+mn-lt"/>
                <a:cs typeface="Calibri"/>
              </a:rPr>
              <a:t>organi </a:t>
            </a:r>
            <a:r>
              <a:rPr sz="2400">
                <a:latin typeface="+mn-lt"/>
                <a:cs typeface="Calibri"/>
              </a:rPr>
              <a:t>giurisdizionali </a:t>
            </a:r>
            <a:r>
              <a:rPr sz="2400" spc="-5" smtClean="0">
                <a:latin typeface="+mn-lt"/>
                <a:cs typeface="Calibri"/>
              </a:rPr>
              <a:t>dell'U</a:t>
            </a:r>
            <a:r>
              <a:rPr lang="it-IT" sz="2400" spc="-5" dirty="0" smtClean="0">
                <a:latin typeface="+mn-lt"/>
                <a:cs typeface="Calibri"/>
              </a:rPr>
              <a:t>E</a:t>
            </a:r>
            <a:r>
              <a:rPr sz="2400" spc="-5" smtClean="0">
                <a:latin typeface="+mn-lt"/>
                <a:cs typeface="Calibri"/>
              </a:rPr>
              <a:t> </a:t>
            </a:r>
            <a:r>
              <a:rPr sz="2400" spc="-5" dirty="0">
                <a:latin typeface="+mn-lt"/>
                <a:cs typeface="Calibri"/>
              </a:rPr>
              <a:t>hanno </a:t>
            </a:r>
            <a:r>
              <a:rPr sz="2400" spc="-15" dirty="0">
                <a:latin typeface="+mn-lt"/>
                <a:cs typeface="Calibri"/>
              </a:rPr>
              <a:t>valenza </a:t>
            </a:r>
            <a:r>
              <a:rPr sz="2400" spc="-5" dirty="0">
                <a:latin typeface="+mn-lt"/>
                <a:cs typeface="Calibri"/>
              </a:rPr>
              <a:t>più </a:t>
            </a:r>
            <a:r>
              <a:rPr sz="2400">
                <a:latin typeface="+mn-lt"/>
                <a:cs typeface="Calibri"/>
              </a:rPr>
              <a:t>ampia</a:t>
            </a:r>
            <a:r>
              <a:rPr sz="2400" spc="-100">
                <a:latin typeface="+mn-lt"/>
                <a:cs typeface="Calibri"/>
              </a:rPr>
              <a:t> </a:t>
            </a:r>
            <a:r>
              <a:rPr sz="2400" smtClean="0">
                <a:latin typeface="+mn-lt"/>
                <a:cs typeface="Calibri"/>
              </a:rPr>
              <a:t>e</a:t>
            </a:r>
            <a:r>
              <a:rPr lang="it-IT" sz="2400" dirty="0" smtClean="0">
                <a:latin typeface="+mn-lt"/>
                <a:cs typeface="Calibri"/>
              </a:rPr>
              <a:t> </a:t>
            </a:r>
            <a:r>
              <a:rPr sz="2400" spc="-5" smtClean="0">
                <a:latin typeface="+mn-lt"/>
                <a:cs typeface="Calibri"/>
              </a:rPr>
              <a:t>sono </a:t>
            </a:r>
            <a:r>
              <a:rPr sz="2400" spc="-5" dirty="0">
                <a:latin typeface="+mn-lt"/>
                <a:cs typeface="Calibri"/>
              </a:rPr>
              <a:t>quindi applicabili </a:t>
            </a:r>
            <a:r>
              <a:rPr sz="2400" dirty="0">
                <a:latin typeface="+mn-lt"/>
                <a:cs typeface="Calibri"/>
              </a:rPr>
              <a:t>alla </a:t>
            </a:r>
            <a:r>
              <a:rPr sz="2400" spc="-10" dirty="0">
                <a:latin typeface="+mn-lt"/>
                <a:cs typeface="Calibri"/>
              </a:rPr>
              <a:t>costruzione </a:t>
            </a:r>
            <a:r>
              <a:rPr sz="2400" spc="-5" dirty="0">
                <a:latin typeface="+mn-lt"/>
                <a:cs typeface="Calibri"/>
              </a:rPr>
              <a:t>di </a:t>
            </a:r>
            <a:r>
              <a:rPr sz="2400" spc="-10">
                <a:latin typeface="+mn-lt"/>
                <a:cs typeface="Calibri"/>
              </a:rPr>
              <a:t>altre </a:t>
            </a:r>
            <a:r>
              <a:rPr sz="2400" b="1" spc="-15" smtClean="0">
                <a:latin typeface="+mn-lt"/>
                <a:cs typeface="Calibri"/>
              </a:rPr>
              <a:t>infrastrutture</a:t>
            </a:r>
            <a:r>
              <a:rPr lang="it-IT" sz="2400" b="1" spc="-15" dirty="0" smtClean="0">
                <a:latin typeface="+mn-lt"/>
                <a:cs typeface="Calibri"/>
              </a:rPr>
              <a:t> </a:t>
            </a:r>
            <a:r>
              <a:rPr sz="2400" b="1" spc="-10" smtClean="0">
                <a:latin typeface="+mn-lt"/>
                <a:cs typeface="Calibri"/>
              </a:rPr>
              <a:t>indissociabilmente </a:t>
            </a:r>
            <a:r>
              <a:rPr sz="2400" b="1" spc="-15" dirty="0">
                <a:latin typeface="+mn-lt"/>
                <a:cs typeface="Calibri"/>
              </a:rPr>
              <a:t>legate </a:t>
            </a:r>
            <a:r>
              <a:rPr sz="2400" b="1" dirty="0">
                <a:latin typeface="+mn-lt"/>
                <a:cs typeface="Calibri"/>
              </a:rPr>
              <a:t>a </a:t>
            </a:r>
            <a:r>
              <a:rPr sz="2400" b="1" spc="-10">
                <a:latin typeface="+mn-lt"/>
                <a:cs typeface="Calibri"/>
              </a:rPr>
              <a:t>un'attività</a:t>
            </a:r>
            <a:r>
              <a:rPr sz="2400" b="1" spc="5">
                <a:latin typeface="+mn-lt"/>
                <a:cs typeface="Calibri"/>
              </a:rPr>
              <a:t> </a:t>
            </a:r>
            <a:r>
              <a:rPr sz="2400" b="1" spc="-5" smtClean="0">
                <a:latin typeface="+mn-lt"/>
                <a:cs typeface="Calibri"/>
              </a:rPr>
              <a:t>economica</a:t>
            </a:r>
            <a:endParaRPr sz="2400">
              <a:latin typeface="+mn-lt"/>
              <a:cs typeface="Calibri"/>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75638" y="142852"/>
            <a:ext cx="5817235"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Comunicazione NOA</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85720" y="928670"/>
            <a:ext cx="8429684" cy="5288627"/>
          </a:xfrm>
          <a:prstGeom prst="rect">
            <a:avLst/>
          </a:prstGeom>
        </p:spPr>
        <p:txBody>
          <a:bodyPr vert="horz" wrap="square" lIns="0" tIns="12700" rIns="0" bIns="0" rtlCol="0">
            <a:spAutoFit/>
          </a:bodyPr>
          <a:lstStyle/>
          <a:p>
            <a:pPr algn="just">
              <a:spcAft>
                <a:spcPts val="600"/>
              </a:spcAft>
              <a:buNone/>
            </a:pPr>
            <a:r>
              <a:rPr lang="it-IT" sz="2400" dirty="0" smtClean="0"/>
              <a:t>“</a:t>
            </a:r>
            <a:r>
              <a:rPr lang="it-IT" altLang="it-IT" sz="2400" dirty="0" smtClean="0"/>
              <a:t>Comunicazione della Commissione sulla nozione di aiuto di Stato di cui all’articolo 107, paragrafo 1, del Trattato sul funzionamento dell’Unione europea” (2016/C 262/01) del 19/7/2016)</a:t>
            </a:r>
          </a:p>
          <a:p>
            <a:pPr algn="just">
              <a:spcAft>
                <a:spcPts val="600"/>
              </a:spcAft>
              <a:buNone/>
            </a:pPr>
            <a:endParaRPr lang="it-IT" altLang="it-IT" sz="2400" u="sng" dirty="0" smtClean="0"/>
          </a:p>
          <a:p>
            <a:pPr algn="just">
              <a:spcAft>
                <a:spcPts val="600"/>
              </a:spcAft>
              <a:buNone/>
            </a:pPr>
            <a:r>
              <a:rPr lang="it-IT" altLang="it-IT" sz="2400" u="sng" dirty="0" smtClean="0"/>
              <a:t>NOA</a:t>
            </a:r>
            <a:r>
              <a:rPr lang="it-IT" altLang="it-IT" sz="2400" dirty="0" smtClean="0"/>
              <a:t>:</a:t>
            </a:r>
          </a:p>
          <a:p>
            <a:pPr marL="342900" indent="-342900" algn="just">
              <a:spcAft>
                <a:spcPts val="600"/>
              </a:spcAft>
              <a:buFont typeface="Wingdings" panose="05000000000000000000" pitchFamily="2" charset="2"/>
              <a:buChar char="§"/>
            </a:pPr>
            <a:r>
              <a:rPr lang="it-IT" altLang="it-IT" sz="2400" dirty="0" smtClean="0"/>
              <a:t>Chiarire la nozione di aiuto di Stato</a:t>
            </a:r>
          </a:p>
          <a:p>
            <a:pPr marL="342900" indent="-342900" algn="just">
              <a:spcAft>
                <a:spcPts val="600"/>
              </a:spcAft>
              <a:buFont typeface="Wingdings" panose="05000000000000000000" pitchFamily="2" charset="2"/>
              <a:buChar char="§"/>
            </a:pPr>
            <a:r>
              <a:rPr lang="it-IT" altLang="it-IT" sz="2400" dirty="0" smtClean="0"/>
              <a:t>Fornire una sintesi dell’interpretazione della nozione alla luce della </a:t>
            </a:r>
            <a:r>
              <a:rPr lang="it-IT" altLang="it-IT" sz="2400" b="1" dirty="0" smtClean="0"/>
              <a:t>giurisprudenza</a:t>
            </a:r>
            <a:r>
              <a:rPr lang="it-IT" altLang="it-IT" sz="2400" dirty="0" smtClean="0"/>
              <a:t> della Corte di giustizia dell’UE e della </a:t>
            </a:r>
            <a:r>
              <a:rPr lang="it-IT" altLang="it-IT" sz="2400" b="1" dirty="0" smtClean="0"/>
              <a:t>prassi</a:t>
            </a:r>
            <a:r>
              <a:rPr lang="it-IT" altLang="it-IT" sz="2400" dirty="0" smtClean="0"/>
              <a:t> della Commissione europea</a:t>
            </a:r>
          </a:p>
          <a:p>
            <a:pPr marL="342900" indent="-342900" algn="just">
              <a:spcAft>
                <a:spcPts val="600"/>
              </a:spcAft>
              <a:buFont typeface="Wingdings" panose="05000000000000000000" pitchFamily="2" charset="2"/>
              <a:buChar char="§"/>
            </a:pPr>
            <a:r>
              <a:rPr lang="it-IT" altLang="it-IT" sz="2400" dirty="0" smtClean="0"/>
              <a:t>Fornire l’</a:t>
            </a:r>
            <a:r>
              <a:rPr lang="it-IT" altLang="it-IT" sz="2400" b="1" dirty="0" smtClean="0"/>
              <a:t>interpretazione della Commissione </a:t>
            </a:r>
            <a:r>
              <a:rPr lang="it-IT" altLang="it-IT" sz="2400" dirty="0" smtClean="0"/>
              <a:t>in mancanza di quella della Corte di giustizia dell’UE</a:t>
            </a:r>
          </a:p>
          <a:p>
            <a:pPr marL="460375" marR="5080" indent="-448309">
              <a:lnSpc>
                <a:spcPct val="100000"/>
              </a:lnSpc>
              <a:spcBef>
                <a:spcPts val="100"/>
              </a:spcBef>
              <a:spcAft>
                <a:spcPts val="600"/>
              </a:spcAft>
              <a:buClr>
                <a:srgbClr val="000066"/>
              </a:buClr>
              <a:buSzPct val="104166"/>
              <a:tabLst>
                <a:tab pos="460375" algn="l"/>
                <a:tab pos="461009" algn="l"/>
              </a:tabLst>
            </a:pPr>
            <a:endParaRPr sz="2400">
              <a:latin typeface="Calibri"/>
              <a:cs typeface="Calibri"/>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71538" y="357166"/>
            <a:ext cx="7215238"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Specificità settoriale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85720" y="1285860"/>
            <a:ext cx="8582025" cy="4100481"/>
          </a:xfrm>
          <a:prstGeom prst="rect">
            <a:avLst/>
          </a:prstGeom>
        </p:spPr>
        <p:txBody>
          <a:bodyPr vert="horz" wrap="square" lIns="0" tIns="24765" rIns="0" bIns="0" rtlCol="0">
            <a:spAutoFit/>
          </a:bodyPr>
          <a:lstStyle/>
          <a:p>
            <a:pPr marL="469900" marR="551815" indent="-457834" algn="just">
              <a:lnSpc>
                <a:spcPts val="2880"/>
              </a:lnSpc>
              <a:spcBef>
                <a:spcPts val="195"/>
              </a:spcBef>
              <a:buClr>
                <a:srgbClr val="000066"/>
              </a:buClr>
              <a:buSzPct val="104166"/>
              <a:buAutoNum type="arabicPeriod"/>
              <a:tabLst>
                <a:tab pos="469900" algn="l"/>
                <a:tab pos="470534" algn="l"/>
              </a:tabLst>
            </a:pPr>
            <a:r>
              <a:rPr sz="2400" spc="-5" dirty="0">
                <a:latin typeface="+mn-lt"/>
                <a:cs typeface="Calibri"/>
              </a:rPr>
              <a:t>Le </a:t>
            </a:r>
            <a:r>
              <a:rPr sz="2400" b="1" spc="-15" dirty="0">
                <a:latin typeface="+mn-lt"/>
                <a:cs typeface="Calibri"/>
              </a:rPr>
              <a:t>infrastrutture </a:t>
            </a:r>
            <a:r>
              <a:rPr sz="2400" b="1" spc="-5" dirty="0">
                <a:latin typeface="+mn-lt"/>
                <a:cs typeface="Calibri"/>
              </a:rPr>
              <a:t>portuali ed aeroportuali </a:t>
            </a:r>
            <a:r>
              <a:rPr sz="2400" spc="-5" dirty="0">
                <a:latin typeface="+mn-lt"/>
                <a:cs typeface="Calibri"/>
              </a:rPr>
              <a:t>sono </a:t>
            </a:r>
            <a:r>
              <a:rPr sz="2400" spc="-10" dirty="0">
                <a:latin typeface="+mn-lt"/>
                <a:cs typeface="Calibri"/>
              </a:rPr>
              <a:t>destinate </a:t>
            </a:r>
            <a:r>
              <a:rPr sz="2400" dirty="0">
                <a:latin typeface="+mn-lt"/>
                <a:cs typeface="Calibri"/>
              </a:rPr>
              <a:t>alla  </a:t>
            </a:r>
            <a:r>
              <a:rPr sz="2400" spc="-15" dirty="0">
                <a:latin typeface="+mn-lt"/>
                <a:cs typeface="Calibri"/>
              </a:rPr>
              <a:t>fornitura </a:t>
            </a:r>
            <a:r>
              <a:rPr sz="2400" spc="-5" dirty="0">
                <a:latin typeface="+mn-lt"/>
                <a:cs typeface="Calibri"/>
              </a:rPr>
              <a:t>di </a:t>
            </a:r>
            <a:r>
              <a:rPr sz="2400" dirty="0">
                <a:latin typeface="+mn-lt"/>
                <a:cs typeface="Calibri"/>
              </a:rPr>
              <a:t>servizi a </a:t>
            </a:r>
            <a:r>
              <a:rPr sz="2400" spc="-10">
                <a:latin typeface="+mn-lt"/>
                <a:cs typeface="Calibri"/>
              </a:rPr>
              <a:t>titolo</a:t>
            </a:r>
            <a:r>
              <a:rPr sz="2400" spc="-55">
                <a:latin typeface="+mn-lt"/>
                <a:cs typeface="Calibri"/>
              </a:rPr>
              <a:t> </a:t>
            </a:r>
            <a:r>
              <a:rPr sz="2400" spc="-10" smtClean="0">
                <a:latin typeface="+mn-lt"/>
                <a:cs typeface="Calibri"/>
              </a:rPr>
              <a:t>oneroso</a:t>
            </a:r>
            <a:endParaRPr sz="2400">
              <a:latin typeface="+mn-lt"/>
              <a:cs typeface="Calibri"/>
            </a:endParaRPr>
          </a:p>
          <a:p>
            <a:pPr algn="just">
              <a:lnSpc>
                <a:spcPct val="100000"/>
              </a:lnSpc>
              <a:buClr>
                <a:srgbClr val="000066"/>
              </a:buClr>
              <a:buFont typeface="Calibri"/>
              <a:buAutoNum type="arabicPeriod"/>
            </a:pPr>
            <a:endParaRPr sz="2400">
              <a:latin typeface="+mn-lt"/>
              <a:cs typeface="Calibri"/>
            </a:endParaRPr>
          </a:p>
          <a:p>
            <a:pPr marL="469900" marR="5080" indent="-457834" algn="just">
              <a:lnSpc>
                <a:spcPts val="2880"/>
              </a:lnSpc>
              <a:buClr>
                <a:srgbClr val="000066"/>
              </a:buClr>
              <a:buSzPct val="104166"/>
              <a:buAutoNum type="arabicPeriod"/>
              <a:tabLst>
                <a:tab pos="469900" algn="l"/>
                <a:tab pos="470534" algn="l"/>
              </a:tabLst>
            </a:pPr>
            <a:r>
              <a:rPr sz="2400" spc="-50" dirty="0">
                <a:latin typeface="+mn-lt"/>
                <a:cs typeface="Calibri"/>
              </a:rPr>
              <a:t>Tali </a:t>
            </a:r>
            <a:r>
              <a:rPr sz="2400" dirty="0">
                <a:latin typeface="+mn-lt"/>
                <a:cs typeface="Calibri"/>
              </a:rPr>
              <a:t>servizi </a:t>
            </a:r>
            <a:r>
              <a:rPr sz="2400" spc="-5" dirty="0">
                <a:latin typeface="+mn-lt"/>
                <a:cs typeface="Calibri"/>
              </a:rPr>
              <a:t>si </a:t>
            </a:r>
            <a:r>
              <a:rPr sz="2400" spc="-15" dirty="0">
                <a:latin typeface="+mn-lt"/>
                <a:cs typeface="Calibri"/>
              </a:rPr>
              <a:t>configurano </a:t>
            </a:r>
            <a:r>
              <a:rPr sz="2400" spc="-10" dirty="0">
                <a:latin typeface="+mn-lt"/>
                <a:cs typeface="Calibri"/>
              </a:rPr>
              <a:t>come </a:t>
            </a:r>
            <a:r>
              <a:rPr sz="2400" spc="-15" dirty="0">
                <a:latin typeface="+mn-lt"/>
                <a:cs typeface="Calibri"/>
              </a:rPr>
              <a:t>attività </a:t>
            </a:r>
            <a:r>
              <a:rPr sz="2400" spc="-5" dirty="0">
                <a:latin typeface="+mn-lt"/>
                <a:cs typeface="Calibri"/>
              </a:rPr>
              <a:t>economiche </a:t>
            </a:r>
            <a:r>
              <a:rPr sz="2400" dirty="0">
                <a:latin typeface="+mn-lt"/>
                <a:cs typeface="Calibri"/>
              </a:rPr>
              <a:t>e </a:t>
            </a:r>
            <a:r>
              <a:rPr sz="2400" spc="-15" dirty="0">
                <a:latin typeface="+mn-lt"/>
                <a:cs typeface="Calibri"/>
              </a:rPr>
              <a:t>pertanto </a:t>
            </a:r>
            <a:r>
              <a:rPr sz="2400">
                <a:latin typeface="+mn-lt"/>
                <a:cs typeface="Calibri"/>
              </a:rPr>
              <a:t>il </a:t>
            </a:r>
            <a:r>
              <a:rPr sz="2400" b="1" spc="-10" smtClean="0">
                <a:latin typeface="+mn-lt"/>
                <a:cs typeface="Calibri"/>
              </a:rPr>
              <a:t>finanziamento </a:t>
            </a:r>
            <a:r>
              <a:rPr sz="2400" b="1" spc="-5" dirty="0">
                <a:latin typeface="+mn-lt"/>
                <a:cs typeface="Calibri"/>
              </a:rPr>
              <a:t>pubblico </a:t>
            </a:r>
            <a:r>
              <a:rPr sz="2400" b="1" dirty="0">
                <a:latin typeface="+mn-lt"/>
                <a:cs typeface="Calibri"/>
              </a:rPr>
              <a:t>delle </a:t>
            </a:r>
            <a:r>
              <a:rPr sz="2400" b="1" spc="-15" dirty="0">
                <a:latin typeface="+mn-lt"/>
                <a:cs typeface="Calibri"/>
              </a:rPr>
              <a:t>infrastrutture </a:t>
            </a:r>
            <a:r>
              <a:rPr sz="2400" dirty="0">
                <a:latin typeface="+mn-lt"/>
                <a:cs typeface="Calibri"/>
              </a:rPr>
              <a:t>è in linea </a:t>
            </a:r>
            <a:r>
              <a:rPr sz="2400" spc="-5" dirty="0">
                <a:latin typeface="+mn-lt"/>
                <a:cs typeface="Calibri"/>
              </a:rPr>
              <a:t>di </a:t>
            </a:r>
            <a:r>
              <a:rPr sz="2400" spc="-5">
                <a:latin typeface="+mn-lt"/>
                <a:cs typeface="Calibri"/>
              </a:rPr>
              <a:t>principio </a:t>
            </a:r>
            <a:r>
              <a:rPr sz="2400" b="1" spc="-10" smtClean="0">
                <a:latin typeface="+mn-lt"/>
                <a:cs typeface="Calibri"/>
              </a:rPr>
              <a:t>soggetto </a:t>
            </a:r>
            <a:r>
              <a:rPr sz="2400" b="1" dirty="0">
                <a:latin typeface="+mn-lt"/>
                <a:cs typeface="Calibri"/>
              </a:rPr>
              <a:t>alle norme sugli </a:t>
            </a:r>
            <a:r>
              <a:rPr sz="2400" b="1" spc="-5" dirty="0">
                <a:latin typeface="+mn-lt"/>
                <a:cs typeface="Calibri"/>
              </a:rPr>
              <a:t>aiuti </a:t>
            </a:r>
            <a:r>
              <a:rPr sz="2400" b="1">
                <a:latin typeface="+mn-lt"/>
                <a:cs typeface="Calibri"/>
              </a:rPr>
              <a:t>di</a:t>
            </a:r>
            <a:r>
              <a:rPr sz="2400" b="1" spc="-45">
                <a:latin typeface="+mn-lt"/>
                <a:cs typeface="Calibri"/>
              </a:rPr>
              <a:t> </a:t>
            </a:r>
            <a:r>
              <a:rPr sz="2400" b="1" spc="-15" smtClean="0">
                <a:latin typeface="+mn-lt"/>
                <a:cs typeface="Calibri"/>
              </a:rPr>
              <a:t>Stato</a:t>
            </a:r>
            <a:endParaRPr sz="2400">
              <a:latin typeface="+mn-lt"/>
              <a:cs typeface="Calibri"/>
            </a:endParaRPr>
          </a:p>
          <a:p>
            <a:pPr algn="just">
              <a:lnSpc>
                <a:spcPct val="100000"/>
              </a:lnSpc>
              <a:spcBef>
                <a:spcPts val="25"/>
              </a:spcBef>
              <a:buClr>
                <a:srgbClr val="000066"/>
              </a:buClr>
              <a:buFont typeface="Calibri"/>
              <a:buAutoNum type="arabicPeriod"/>
            </a:pPr>
            <a:endParaRPr sz="2400">
              <a:latin typeface="+mn-lt"/>
              <a:cs typeface="Calibri"/>
            </a:endParaRPr>
          </a:p>
          <a:p>
            <a:pPr marL="469900" marR="60325" indent="-457834" algn="just">
              <a:lnSpc>
                <a:spcPct val="99800"/>
              </a:lnSpc>
              <a:buClr>
                <a:srgbClr val="000066"/>
              </a:buClr>
              <a:buSzPct val="104166"/>
              <a:buAutoNum type="arabicPeriod"/>
              <a:tabLst>
                <a:tab pos="469900" algn="l"/>
                <a:tab pos="470534" algn="l"/>
              </a:tabLst>
            </a:pPr>
            <a:r>
              <a:rPr sz="2400" dirty="0">
                <a:latin typeface="+mn-lt"/>
                <a:cs typeface="Calibri"/>
              </a:rPr>
              <a:t>Al </a:t>
            </a:r>
            <a:r>
              <a:rPr sz="2400" spc="-20" dirty="0">
                <a:latin typeface="+mn-lt"/>
                <a:cs typeface="Calibri"/>
              </a:rPr>
              <a:t>contrario, </a:t>
            </a:r>
            <a:r>
              <a:rPr sz="2400" b="1" spc="-15" dirty="0">
                <a:latin typeface="+mn-lt"/>
                <a:cs typeface="Calibri"/>
              </a:rPr>
              <a:t>infrastrutture destinate </a:t>
            </a:r>
            <a:r>
              <a:rPr sz="2400" dirty="0">
                <a:latin typeface="+mn-lt"/>
                <a:cs typeface="Calibri"/>
              </a:rPr>
              <a:t>ad </a:t>
            </a:r>
            <a:r>
              <a:rPr sz="2400" spc="-15" dirty="0">
                <a:latin typeface="+mn-lt"/>
                <a:cs typeface="Calibri"/>
              </a:rPr>
              <a:t>attività </a:t>
            </a:r>
            <a:r>
              <a:rPr sz="2400" dirty="0">
                <a:latin typeface="+mn-lt"/>
                <a:cs typeface="Calibri"/>
              </a:rPr>
              <a:t>che </a:t>
            </a:r>
            <a:r>
              <a:rPr sz="2400" spc="-10" dirty="0">
                <a:latin typeface="+mn-lt"/>
                <a:cs typeface="Calibri"/>
              </a:rPr>
              <a:t>rientrano </a:t>
            </a:r>
            <a:r>
              <a:rPr sz="2400" spc="-5">
                <a:latin typeface="+mn-lt"/>
                <a:cs typeface="Calibri"/>
              </a:rPr>
              <a:t>nei </a:t>
            </a:r>
            <a:r>
              <a:rPr sz="2400" b="1" spc="-5" smtClean="0">
                <a:latin typeface="+mn-lt"/>
                <a:cs typeface="Calibri"/>
              </a:rPr>
              <a:t>compiti </a:t>
            </a:r>
            <a:r>
              <a:rPr sz="2400" b="1" spc="-10" dirty="0">
                <a:latin typeface="+mn-lt"/>
                <a:cs typeface="Calibri"/>
              </a:rPr>
              <a:t>svolti </a:t>
            </a:r>
            <a:r>
              <a:rPr sz="2400" b="1" spc="-5" dirty="0">
                <a:latin typeface="+mn-lt"/>
                <a:cs typeface="Calibri"/>
              </a:rPr>
              <a:t>dallo </a:t>
            </a:r>
            <a:r>
              <a:rPr sz="2400" b="1" spc="-20" dirty="0">
                <a:latin typeface="+mn-lt"/>
                <a:cs typeface="Calibri"/>
              </a:rPr>
              <a:t>Stato </a:t>
            </a:r>
            <a:r>
              <a:rPr sz="2400" b="1" spc="-5" dirty="0">
                <a:latin typeface="+mn-lt"/>
                <a:cs typeface="Calibri"/>
              </a:rPr>
              <a:t>nell'esercizio </a:t>
            </a:r>
            <a:r>
              <a:rPr sz="2400" b="1" dirty="0">
                <a:latin typeface="+mn-lt"/>
                <a:cs typeface="Calibri"/>
              </a:rPr>
              <a:t>dei </a:t>
            </a:r>
            <a:r>
              <a:rPr sz="2400" b="1" spc="-5" dirty="0">
                <a:latin typeface="+mn-lt"/>
                <a:cs typeface="Calibri"/>
              </a:rPr>
              <a:t>suoi pubblici </a:t>
            </a:r>
            <a:r>
              <a:rPr sz="2400" b="1" spc="-10">
                <a:latin typeface="+mn-lt"/>
                <a:cs typeface="Calibri"/>
              </a:rPr>
              <a:t>poteri </a:t>
            </a:r>
            <a:r>
              <a:rPr sz="2400" b="1" spc="-5" smtClean="0">
                <a:latin typeface="+mn-lt"/>
                <a:cs typeface="Calibri"/>
              </a:rPr>
              <a:t>esulano </a:t>
            </a:r>
            <a:r>
              <a:rPr sz="2400" spc="-10" dirty="0">
                <a:latin typeface="+mn-lt"/>
                <a:cs typeface="Calibri"/>
              </a:rPr>
              <a:t>dall'ambito </a:t>
            </a:r>
            <a:r>
              <a:rPr sz="2400" spc="-5" dirty="0">
                <a:latin typeface="+mn-lt"/>
                <a:cs typeface="Calibri"/>
              </a:rPr>
              <a:t>di applicazione delle norme sugli </a:t>
            </a:r>
            <a:r>
              <a:rPr sz="2400" dirty="0">
                <a:latin typeface="+mn-lt"/>
                <a:cs typeface="Calibri"/>
              </a:rPr>
              <a:t>aiuti </a:t>
            </a:r>
            <a:r>
              <a:rPr sz="2400" spc="-5">
                <a:latin typeface="+mn-lt"/>
                <a:cs typeface="Calibri"/>
              </a:rPr>
              <a:t>di  </a:t>
            </a:r>
            <a:r>
              <a:rPr sz="2400" spc="-15" smtClean="0">
                <a:latin typeface="+mn-lt"/>
                <a:cs typeface="Calibri"/>
              </a:rPr>
              <a:t>Stato</a:t>
            </a:r>
            <a:endParaRPr sz="2400">
              <a:latin typeface="+mn-lt"/>
              <a:cs typeface="Calibri"/>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42910" y="285728"/>
            <a:ext cx="7715304"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Principi fondamentali - aeroportuale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14282" y="1214422"/>
            <a:ext cx="8627745" cy="4429546"/>
          </a:xfrm>
          <a:prstGeom prst="rect">
            <a:avLst/>
          </a:prstGeom>
        </p:spPr>
        <p:txBody>
          <a:bodyPr vert="horz" wrap="square" lIns="0" tIns="0" rIns="0" bIns="0" rtlCol="0">
            <a:spAutoFit/>
          </a:bodyPr>
          <a:lstStyle/>
          <a:p>
            <a:pPr marL="469900" marR="35560" indent="-457834" algn="just">
              <a:lnSpc>
                <a:spcPct val="99900"/>
              </a:lnSpc>
              <a:buClr>
                <a:srgbClr val="000066"/>
              </a:buClr>
              <a:buSzPct val="104166"/>
              <a:buAutoNum type="arabicPeriod"/>
              <a:tabLst>
                <a:tab pos="469900" algn="l"/>
                <a:tab pos="470534" algn="l"/>
              </a:tabLst>
            </a:pPr>
            <a:r>
              <a:rPr sz="2400" spc="-5" dirty="0">
                <a:latin typeface="+mn-lt"/>
                <a:cs typeface="Calibri"/>
              </a:rPr>
              <a:t>La </a:t>
            </a:r>
            <a:r>
              <a:rPr sz="2400" dirty="0">
                <a:latin typeface="+mn-lt"/>
                <a:cs typeface="Calibri"/>
              </a:rPr>
              <a:t>maggior </a:t>
            </a:r>
            <a:r>
              <a:rPr sz="2400" spc="-10" dirty="0">
                <a:latin typeface="+mn-lt"/>
                <a:cs typeface="Calibri"/>
              </a:rPr>
              <a:t>parte </a:t>
            </a:r>
            <a:r>
              <a:rPr sz="2400" spc="-5" dirty="0">
                <a:latin typeface="+mn-lt"/>
                <a:cs typeface="Calibri"/>
              </a:rPr>
              <a:t>delle </a:t>
            </a:r>
            <a:r>
              <a:rPr sz="2400" b="1" spc="-15" dirty="0">
                <a:latin typeface="+mn-lt"/>
                <a:cs typeface="Calibri"/>
              </a:rPr>
              <a:t>infrastrutture </a:t>
            </a:r>
            <a:r>
              <a:rPr sz="2400" b="1" spc="-5" dirty="0">
                <a:latin typeface="+mn-lt"/>
                <a:cs typeface="Calibri"/>
              </a:rPr>
              <a:t>aeroportuali </a:t>
            </a:r>
            <a:r>
              <a:rPr sz="2400" spc="-5">
                <a:latin typeface="+mn-lt"/>
                <a:cs typeface="Calibri"/>
              </a:rPr>
              <a:t>sono </a:t>
            </a:r>
            <a:r>
              <a:rPr sz="2400" spc="-10" smtClean="0">
                <a:latin typeface="+mn-lt"/>
                <a:cs typeface="Calibri"/>
              </a:rPr>
              <a:t>destinate </a:t>
            </a:r>
            <a:r>
              <a:rPr sz="2400" dirty="0">
                <a:latin typeface="+mn-lt"/>
                <a:cs typeface="Calibri"/>
              </a:rPr>
              <a:t>alla </a:t>
            </a:r>
            <a:r>
              <a:rPr sz="2400" spc="-15" dirty="0">
                <a:latin typeface="+mn-lt"/>
                <a:cs typeface="Calibri"/>
              </a:rPr>
              <a:t>fornitura </a:t>
            </a:r>
            <a:r>
              <a:rPr sz="2400" spc="-5" dirty="0">
                <a:latin typeface="+mn-lt"/>
                <a:cs typeface="Calibri"/>
              </a:rPr>
              <a:t>di </a:t>
            </a:r>
            <a:r>
              <a:rPr sz="2400" dirty="0">
                <a:latin typeface="+mn-lt"/>
                <a:cs typeface="Calibri"/>
              </a:rPr>
              <a:t>servizi </a:t>
            </a:r>
            <a:r>
              <a:rPr sz="2400" spc="-5" dirty="0">
                <a:latin typeface="+mn-lt"/>
                <a:cs typeface="Calibri"/>
              </a:rPr>
              <a:t>aeroportuali </a:t>
            </a:r>
            <a:r>
              <a:rPr sz="2400" dirty="0">
                <a:latin typeface="+mn-lt"/>
                <a:cs typeface="Calibri"/>
              </a:rPr>
              <a:t>alle </a:t>
            </a:r>
            <a:r>
              <a:rPr sz="2400" spc="-10" dirty="0">
                <a:latin typeface="+mn-lt"/>
                <a:cs typeface="Calibri"/>
              </a:rPr>
              <a:t>compagnie aeree </a:t>
            </a:r>
            <a:r>
              <a:rPr sz="2400" dirty="0">
                <a:latin typeface="+mn-lt"/>
                <a:cs typeface="Calibri"/>
              </a:rPr>
              <a:t>a </a:t>
            </a:r>
            <a:r>
              <a:rPr sz="2400" spc="-10">
                <a:latin typeface="+mn-lt"/>
                <a:cs typeface="Calibri"/>
              </a:rPr>
              <a:t>titolo </a:t>
            </a:r>
            <a:r>
              <a:rPr sz="2400" spc="-10" smtClean="0">
                <a:latin typeface="+mn-lt"/>
                <a:cs typeface="Calibri"/>
              </a:rPr>
              <a:t>oneroso</a:t>
            </a:r>
            <a:r>
              <a:rPr sz="2400" spc="-10" dirty="0">
                <a:latin typeface="+mn-lt"/>
                <a:cs typeface="Calibri"/>
              </a:rPr>
              <a:t>. </a:t>
            </a:r>
            <a:r>
              <a:rPr sz="2400" spc="-55" dirty="0">
                <a:latin typeface="+mn-lt"/>
                <a:cs typeface="Calibri"/>
              </a:rPr>
              <a:t>Tali </a:t>
            </a:r>
            <a:r>
              <a:rPr sz="2400" dirty="0">
                <a:latin typeface="+mn-lt"/>
                <a:cs typeface="Calibri"/>
              </a:rPr>
              <a:t>servizi </a:t>
            </a:r>
            <a:r>
              <a:rPr sz="2400" spc="-5" dirty="0">
                <a:latin typeface="+mn-lt"/>
                <a:cs typeface="Calibri"/>
              </a:rPr>
              <a:t>si </a:t>
            </a:r>
            <a:r>
              <a:rPr sz="2400" spc="-15" dirty="0">
                <a:latin typeface="+mn-lt"/>
                <a:cs typeface="Calibri"/>
              </a:rPr>
              <a:t>configurano </a:t>
            </a:r>
            <a:r>
              <a:rPr sz="2400" spc="-10" dirty="0">
                <a:latin typeface="+mn-lt"/>
                <a:cs typeface="Calibri"/>
              </a:rPr>
              <a:t>come </a:t>
            </a:r>
            <a:r>
              <a:rPr sz="2400" spc="-15" dirty="0">
                <a:latin typeface="+mn-lt"/>
                <a:cs typeface="Calibri"/>
              </a:rPr>
              <a:t>attività </a:t>
            </a:r>
            <a:r>
              <a:rPr sz="2400" spc="-5" dirty="0">
                <a:latin typeface="+mn-lt"/>
                <a:cs typeface="Calibri"/>
              </a:rPr>
              <a:t>economiche </a:t>
            </a:r>
            <a:r>
              <a:rPr sz="2400">
                <a:latin typeface="+mn-lt"/>
                <a:cs typeface="Calibri"/>
              </a:rPr>
              <a:t>e </a:t>
            </a:r>
            <a:r>
              <a:rPr sz="2400" spc="-15" smtClean="0">
                <a:latin typeface="+mn-lt"/>
                <a:cs typeface="Calibri"/>
              </a:rPr>
              <a:t>pertanto </a:t>
            </a:r>
            <a:r>
              <a:rPr sz="2400" dirty="0">
                <a:latin typeface="+mn-lt"/>
                <a:cs typeface="Calibri"/>
              </a:rPr>
              <a:t>il </a:t>
            </a:r>
            <a:r>
              <a:rPr sz="2400" spc="-15" dirty="0">
                <a:latin typeface="+mn-lt"/>
                <a:cs typeface="Calibri"/>
              </a:rPr>
              <a:t>loro </a:t>
            </a:r>
            <a:r>
              <a:rPr sz="2400" spc="-10" dirty="0">
                <a:latin typeface="+mn-lt"/>
                <a:cs typeface="Calibri"/>
              </a:rPr>
              <a:t>finanziamento </a:t>
            </a:r>
            <a:r>
              <a:rPr sz="2400" dirty="0">
                <a:latin typeface="+mn-lt"/>
                <a:cs typeface="Calibri"/>
              </a:rPr>
              <a:t>è </a:t>
            </a:r>
            <a:r>
              <a:rPr sz="2400" spc="-15" dirty="0">
                <a:latin typeface="+mn-lt"/>
                <a:cs typeface="Calibri"/>
              </a:rPr>
              <a:t>soggetto </a:t>
            </a:r>
            <a:r>
              <a:rPr sz="2400" dirty="0">
                <a:latin typeface="+mn-lt"/>
                <a:cs typeface="Calibri"/>
              </a:rPr>
              <a:t>alle </a:t>
            </a:r>
            <a:r>
              <a:rPr sz="2400" spc="-5" dirty="0">
                <a:latin typeface="+mn-lt"/>
                <a:cs typeface="Calibri"/>
              </a:rPr>
              <a:t>norme sugli </a:t>
            </a:r>
            <a:r>
              <a:rPr sz="2400" dirty="0">
                <a:latin typeface="+mn-lt"/>
                <a:cs typeface="Calibri"/>
              </a:rPr>
              <a:t>aiuti </a:t>
            </a:r>
            <a:r>
              <a:rPr sz="2400" spc="-5" dirty="0">
                <a:latin typeface="+mn-lt"/>
                <a:cs typeface="Calibri"/>
              </a:rPr>
              <a:t>di  </a:t>
            </a:r>
            <a:r>
              <a:rPr sz="2400" spc="-15" dirty="0">
                <a:latin typeface="+mn-lt"/>
                <a:cs typeface="Calibri"/>
              </a:rPr>
              <a:t>Stato. </a:t>
            </a:r>
            <a:r>
              <a:rPr sz="2400" dirty="0">
                <a:latin typeface="+mn-lt"/>
                <a:cs typeface="Calibri"/>
              </a:rPr>
              <a:t>Allo </a:t>
            </a:r>
            <a:r>
              <a:rPr sz="2400" spc="-10" dirty="0">
                <a:latin typeface="+mn-lt"/>
                <a:cs typeface="Calibri"/>
              </a:rPr>
              <a:t>stesso </a:t>
            </a:r>
            <a:r>
              <a:rPr sz="2400" spc="-15" dirty="0">
                <a:latin typeface="+mn-lt"/>
                <a:cs typeface="Calibri"/>
              </a:rPr>
              <a:t>modo, </a:t>
            </a:r>
            <a:r>
              <a:rPr sz="2400" spc="-5" dirty="0">
                <a:latin typeface="+mn-lt"/>
                <a:cs typeface="Calibri"/>
              </a:rPr>
              <a:t>se </a:t>
            </a:r>
            <a:r>
              <a:rPr sz="2400" spc="-15" dirty="0">
                <a:latin typeface="+mn-lt"/>
                <a:cs typeface="Calibri"/>
              </a:rPr>
              <a:t>un'infrastruttura </a:t>
            </a:r>
            <a:r>
              <a:rPr sz="2400" dirty="0">
                <a:latin typeface="+mn-lt"/>
                <a:cs typeface="Calibri"/>
              </a:rPr>
              <a:t>è </a:t>
            </a:r>
            <a:r>
              <a:rPr sz="2400" spc="-15" dirty="0">
                <a:latin typeface="+mn-lt"/>
                <a:cs typeface="Calibri"/>
              </a:rPr>
              <a:t>utilizzata </a:t>
            </a:r>
            <a:r>
              <a:rPr sz="2400" spc="-5" dirty="0">
                <a:latin typeface="+mn-lt"/>
                <a:cs typeface="Calibri"/>
              </a:rPr>
              <a:t>per </a:t>
            </a:r>
            <a:r>
              <a:rPr sz="2400" spc="-15">
                <a:latin typeface="+mn-lt"/>
                <a:cs typeface="Calibri"/>
              </a:rPr>
              <a:t>offrire </a:t>
            </a:r>
            <a:r>
              <a:rPr sz="2400" smtClean="0">
                <a:latin typeface="+mn-lt"/>
                <a:cs typeface="Calibri"/>
              </a:rPr>
              <a:t>servizi </a:t>
            </a:r>
            <a:r>
              <a:rPr sz="2400" spc="-10" dirty="0">
                <a:latin typeface="+mn-lt"/>
                <a:cs typeface="Calibri"/>
              </a:rPr>
              <a:t>commerciali </a:t>
            </a:r>
            <a:r>
              <a:rPr sz="2400" spc="-5" dirty="0">
                <a:latin typeface="+mn-lt"/>
                <a:cs typeface="Calibri"/>
              </a:rPr>
              <a:t>non </a:t>
            </a:r>
            <a:r>
              <a:rPr sz="2400" spc="-10" dirty="0">
                <a:latin typeface="+mn-lt"/>
                <a:cs typeface="Calibri"/>
              </a:rPr>
              <a:t>aeronautici </a:t>
            </a:r>
            <a:r>
              <a:rPr sz="2400" dirty="0">
                <a:latin typeface="+mn-lt"/>
                <a:cs typeface="Calibri"/>
              </a:rPr>
              <a:t>ad altri </a:t>
            </a:r>
            <a:r>
              <a:rPr sz="2400" spc="-10" dirty="0">
                <a:latin typeface="+mn-lt"/>
                <a:cs typeface="Calibri"/>
              </a:rPr>
              <a:t>utenti, </a:t>
            </a:r>
            <a:r>
              <a:rPr sz="2400">
                <a:latin typeface="+mn-lt"/>
                <a:cs typeface="Calibri"/>
              </a:rPr>
              <a:t>il </a:t>
            </a:r>
            <a:r>
              <a:rPr sz="2400" spc="-10" smtClean="0">
                <a:latin typeface="+mn-lt"/>
                <a:cs typeface="Calibri"/>
              </a:rPr>
              <a:t>finanziamento </a:t>
            </a:r>
            <a:r>
              <a:rPr sz="2400" spc="-10" dirty="0">
                <a:latin typeface="+mn-lt"/>
                <a:cs typeface="Calibri"/>
              </a:rPr>
              <a:t>pubblico </a:t>
            </a:r>
            <a:r>
              <a:rPr sz="2400" spc="-15" dirty="0">
                <a:latin typeface="+mn-lt"/>
                <a:cs typeface="Calibri"/>
              </a:rPr>
              <a:t>dell'infrastruttura </a:t>
            </a:r>
            <a:r>
              <a:rPr sz="2400" dirty="0">
                <a:latin typeface="+mn-lt"/>
                <a:cs typeface="Calibri"/>
              </a:rPr>
              <a:t>è </a:t>
            </a:r>
            <a:r>
              <a:rPr sz="2400" spc="-15" dirty="0">
                <a:latin typeface="+mn-lt"/>
                <a:cs typeface="Calibri"/>
              </a:rPr>
              <a:t>oggetto </a:t>
            </a:r>
            <a:r>
              <a:rPr sz="2400" spc="-5" dirty="0">
                <a:latin typeface="+mn-lt"/>
                <a:cs typeface="Calibri"/>
              </a:rPr>
              <a:t>delle </a:t>
            </a:r>
            <a:r>
              <a:rPr sz="2400" spc="-5">
                <a:latin typeface="+mn-lt"/>
                <a:cs typeface="Calibri"/>
              </a:rPr>
              <a:t>norme </a:t>
            </a:r>
            <a:r>
              <a:rPr sz="2400" spc="-5" smtClean="0">
                <a:latin typeface="+mn-lt"/>
                <a:cs typeface="Calibri"/>
              </a:rPr>
              <a:t>sugli </a:t>
            </a:r>
            <a:r>
              <a:rPr sz="2400" dirty="0">
                <a:latin typeface="+mn-lt"/>
                <a:cs typeface="Calibri"/>
              </a:rPr>
              <a:t>aiuti </a:t>
            </a:r>
            <a:r>
              <a:rPr sz="2400" spc="-5">
                <a:latin typeface="+mn-lt"/>
                <a:cs typeface="Calibri"/>
              </a:rPr>
              <a:t>di</a:t>
            </a:r>
            <a:r>
              <a:rPr sz="2400" spc="-55">
                <a:latin typeface="+mn-lt"/>
                <a:cs typeface="Calibri"/>
              </a:rPr>
              <a:t> </a:t>
            </a:r>
            <a:r>
              <a:rPr sz="2400" spc="-15" smtClean="0">
                <a:latin typeface="+mn-lt"/>
                <a:cs typeface="Calibri"/>
              </a:rPr>
              <a:t>Stato</a:t>
            </a:r>
            <a:endParaRPr lang="it-IT" sz="2400" spc="-15" dirty="0" smtClean="0">
              <a:latin typeface="+mn-lt"/>
              <a:cs typeface="Calibri"/>
            </a:endParaRPr>
          </a:p>
          <a:p>
            <a:pPr marL="469900" marR="35560" indent="-457834" algn="just">
              <a:lnSpc>
                <a:spcPct val="99900"/>
              </a:lnSpc>
              <a:buClr>
                <a:srgbClr val="000066"/>
              </a:buClr>
              <a:buSzPct val="104166"/>
              <a:buAutoNum type="arabicPeriod"/>
              <a:tabLst>
                <a:tab pos="469900" algn="l"/>
                <a:tab pos="470534" algn="l"/>
              </a:tabLst>
            </a:pPr>
            <a:endParaRPr sz="2400" smtClean="0">
              <a:latin typeface="+mn-lt"/>
              <a:cs typeface="Calibri"/>
            </a:endParaRPr>
          </a:p>
          <a:p>
            <a:pPr marL="469900" marR="5080" indent="-457834" algn="just">
              <a:lnSpc>
                <a:spcPts val="2880"/>
              </a:lnSpc>
              <a:spcBef>
                <a:spcPts val="100"/>
              </a:spcBef>
              <a:buClr>
                <a:srgbClr val="000066"/>
              </a:buClr>
              <a:buSzPct val="104166"/>
              <a:buAutoNum type="arabicPeriod"/>
              <a:tabLst>
                <a:tab pos="469900" algn="l"/>
                <a:tab pos="470534" algn="l"/>
              </a:tabLst>
            </a:pPr>
            <a:r>
              <a:rPr sz="2400" spc="-15" smtClean="0">
                <a:latin typeface="+mn-lt"/>
                <a:cs typeface="Calibri"/>
              </a:rPr>
              <a:t>Poiché </a:t>
            </a:r>
            <a:r>
              <a:rPr sz="2400" b="1" spc="-5" smtClean="0">
                <a:latin typeface="+mn-lt"/>
                <a:cs typeface="Calibri"/>
              </a:rPr>
              <a:t>gli aeroporti </a:t>
            </a:r>
            <a:r>
              <a:rPr sz="2400" b="1" smtClean="0">
                <a:latin typeface="+mn-lt"/>
                <a:cs typeface="Calibri"/>
              </a:rPr>
              <a:t>sono spesso in </a:t>
            </a:r>
            <a:r>
              <a:rPr sz="2400" b="1" spc="-10" smtClean="0">
                <a:latin typeface="+mn-lt"/>
                <a:cs typeface="Calibri"/>
              </a:rPr>
              <a:t>concorrenza </a:t>
            </a:r>
            <a:r>
              <a:rPr sz="2400" b="1" spc="-20" smtClean="0">
                <a:latin typeface="+mn-lt"/>
                <a:cs typeface="Calibri"/>
              </a:rPr>
              <a:t>tra </a:t>
            </a:r>
            <a:r>
              <a:rPr sz="2400" b="1" smtClean="0">
                <a:latin typeface="+mn-lt"/>
                <a:cs typeface="Calibri"/>
              </a:rPr>
              <a:t>di </a:t>
            </a:r>
            <a:r>
              <a:rPr sz="2400" b="1" spc="-5" smtClean="0">
                <a:latin typeface="+mn-lt"/>
                <a:cs typeface="Calibri"/>
              </a:rPr>
              <a:t>loro</a:t>
            </a:r>
            <a:r>
              <a:rPr sz="2400" spc="-5" smtClean="0">
                <a:latin typeface="+mn-lt"/>
                <a:cs typeface="Calibri"/>
              </a:rPr>
              <a:t>,</a:t>
            </a:r>
            <a:r>
              <a:rPr sz="2400" spc="-150" smtClean="0">
                <a:latin typeface="+mn-lt"/>
                <a:cs typeface="Calibri"/>
              </a:rPr>
              <a:t> </a:t>
            </a:r>
            <a:r>
              <a:rPr sz="2400" spc="-5" smtClean="0">
                <a:latin typeface="+mn-lt"/>
                <a:cs typeface="Calibri"/>
              </a:rPr>
              <a:t>anche </a:t>
            </a:r>
            <a:r>
              <a:rPr sz="2400" smtClean="0">
                <a:latin typeface="+mn-lt"/>
                <a:cs typeface="Calibri"/>
              </a:rPr>
              <a:t>il </a:t>
            </a:r>
            <a:r>
              <a:rPr sz="2400" spc="-10" smtClean="0">
                <a:latin typeface="+mn-lt"/>
                <a:cs typeface="Calibri"/>
              </a:rPr>
              <a:t>finanziamento </a:t>
            </a:r>
            <a:r>
              <a:rPr sz="2400" spc="-5" smtClean="0">
                <a:latin typeface="+mn-lt"/>
                <a:cs typeface="Calibri"/>
              </a:rPr>
              <a:t>delle </a:t>
            </a:r>
            <a:r>
              <a:rPr sz="2400" spc="-15" smtClean="0">
                <a:latin typeface="+mn-lt"/>
                <a:cs typeface="Calibri"/>
              </a:rPr>
              <a:t>infrastrutture </a:t>
            </a:r>
            <a:r>
              <a:rPr sz="2400" spc="-5" smtClean="0">
                <a:latin typeface="+mn-lt"/>
                <a:cs typeface="Calibri"/>
              </a:rPr>
              <a:t>aeroportuali </a:t>
            </a:r>
            <a:r>
              <a:rPr sz="2400" smtClean="0">
                <a:latin typeface="+mn-lt"/>
                <a:cs typeface="Calibri"/>
              </a:rPr>
              <a:t>è </a:t>
            </a:r>
            <a:r>
              <a:rPr sz="2400" spc="-10" smtClean="0">
                <a:latin typeface="+mn-lt"/>
                <a:cs typeface="Calibri"/>
              </a:rPr>
              <a:t>tale</a:t>
            </a:r>
            <a:r>
              <a:rPr sz="2400" spc="-75" smtClean="0">
                <a:latin typeface="+mn-lt"/>
                <a:cs typeface="Calibri"/>
              </a:rPr>
              <a:t> </a:t>
            </a:r>
            <a:r>
              <a:rPr sz="2400" spc="-5" smtClean="0">
                <a:latin typeface="+mn-lt"/>
                <a:cs typeface="Calibri"/>
              </a:rPr>
              <a:t>da</a:t>
            </a:r>
            <a:r>
              <a:rPr lang="it-IT" sz="2400" spc="-5" dirty="0" smtClean="0">
                <a:latin typeface="+mn-lt"/>
                <a:cs typeface="Calibri"/>
              </a:rPr>
              <a:t> </a:t>
            </a:r>
            <a:r>
              <a:rPr sz="2400" spc="-5" smtClean="0">
                <a:latin typeface="+mn-lt"/>
                <a:cs typeface="Calibri"/>
              </a:rPr>
              <a:t>incidere sugli scambi </a:t>
            </a:r>
            <a:r>
              <a:rPr sz="2400" spc="-20" smtClean="0">
                <a:latin typeface="+mn-lt"/>
                <a:cs typeface="Calibri"/>
              </a:rPr>
              <a:t>tra </a:t>
            </a:r>
            <a:r>
              <a:rPr sz="2400" spc="-15" smtClean="0">
                <a:latin typeface="+mn-lt"/>
                <a:cs typeface="Calibri"/>
              </a:rPr>
              <a:t>Stati </a:t>
            </a:r>
            <a:r>
              <a:rPr sz="2400" spc="-5" smtClean="0">
                <a:latin typeface="+mn-lt"/>
                <a:cs typeface="Calibri"/>
              </a:rPr>
              <a:t>membri </a:t>
            </a:r>
            <a:r>
              <a:rPr lang="it-IT" sz="2400" dirty="0" smtClean="0">
                <a:latin typeface="+mn-lt"/>
                <a:cs typeface="Calibri"/>
              </a:rPr>
              <a:t>(</a:t>
            </a:r>
            <a:r>
              <a:rPr sz="2400" spc="-5" smtClean="0">
                <a:latin typeface="+mn-lt"/>
                <a:cs typeface="Arial"/>
              </a:rPr>
              <a:t>§</a:t>
            </a:r>
            <a:r>
              <a:rPr sz="2400" spc="-5" smtClean="0">
                <a:latin typeface="+mn-lt"/>
                <a:cs typeface="Calibri"/>
              </a:rPr>
              <a:t>214</a:t>
            </a:r>
            <a:r>
              <a:rPr sz="2400" spc="-75" smtClean="0">
                <a:latin typeface="+mn-lt"/>
                <a:cs typeface="Calibri"/>
              </a:rPr>
              <a:t> </a:t>
            </a:r>
            <a:r>
              <a:rPr sz="2400" spc="-10" smtClean="0">
                <a:latin typeface="+mn-lt"/>
                <a:cs typeface="Calibri"/>
              </a:rPr>
              <a:t>NOA</a:t>
            </a:r>
            <a:r>
              <a:rPr lang="it-IT" sz="2400" spc="-10" dirty="0" smtClean="0">
                <a:latin typeface="+mn-lt"/>
                <a:cs typeface="Calibri"/>
              </a:rPr>
              <a:t>)</a:t>
            </a:r>
            <a:endParaRPr sz="2400">
              <a:latin typeface="+mn-lt"/>
              <a:cs typeface="Calibri"/>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14348" y="357166"/>
            <a:ext cx="7858180"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Principi fondamentali - portuale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14282" y="1285860"/>
            <a:ext cx="8715436" cy="2955296"/>
          </a:xfrm>
          <a:prstGeom prst="rect">
            <a:avLst/>
          </a:prstGeom>
        </p:spPr>
        <p:txBody>
          <a:bodyPr vert="horz" wrap="square" lIns="0" tIns="635" rIns="0" bIns="0" rtlCol="0">
            <a:spAutoFit/>
          </a:bodyPr>
          <a:lstStyle/>
          <a:p>
            <a:pPr marL="469900" marR="146685" indent="-457834" algn="just">
              <a:lnSpc>
                <a:spcPct val="99700"/>
              </a:lnSpc>
              <a:spcBef>
                <a:spcPts val="5"/>
              </a:spcBef>
              <a:buClr>
                <a:srgbClr val="000066"/>
              </a:buClr>
              <a:buSzPct val="104166"/>
              <a:buAutoNum type="arabicPeriod"/>
              <a:tabLst>
                <a:tab pos="469900" algn="l"/>
                <a:tab pos="470534" algn="l"/>
              </a:tabLst>
            </a:pPr>
            <a:r>
              <a:rPr sz="2400" dirty="0">
                <a:latin typeface="+mn-lt"/>
                <a:cs typeface="Calibri"/>
              </a:rPr>
              <a:t>Il </a:t>
            </a:r>
            <a:r>
              <a:rPr sz="2400" spc="-10" dirty="0">
                <a:latin typeface="+mn-lt"/>
                <a:cs typeface="Calibri"/>
              </a:rPr>
              <a:t>finanziamento pubblico </a:t>
            </a:r>
            <a:r>
              <a:rPr sz="2400" spc="-5" dirty="0">
                <a:latin typeface="+mn-lt"/>
                <a:cs typeface="Calibri"/>
              </a:rPr>
              <a:t>delle </a:t>
            </a:r>
            <a:r>
              <a:rPr sz="2400" b="1" spc="-15" dirty="0">
                <a:latin typeface="+mn-lt"/>
                <a:cs typeface="Calibri"/>
              </a:rPr>
              <a:t>infrastrutture </a:t>
            </a:r>
            <a:r>
              <a:rPr sz="2400" b="1" spc="-5" dirty="0">
                <a:latin typeface="+mn-lt"/>
                <a:cs typeface="Calibri"/>
              </a:rPr>
              <a:t>portuali </a:t>
            </a:r>
            <a:r>
              <a:rPr sz="2400" spc="-20">
                <a:latin typeface="+mn-lt"/>
                <a:cs typeface="Calibri"/>
              </a:rPr>
              <a:t>favorisce </a:t>
            </a:r>
            <a:r>
              <a:rPr sz="2400" spc="-10" smtClean="0">
                <a:latin typeface="+mn-lt"/>
                <a:cs typeface="Calibri"/>
              </a:rPr>
              <a:t>un'attività </a:t>
            </a:r>
            <a:r>
              <a:rPr sz="2400" spc="-10" dirty="0">
                <a:latin typeface="+mn-lt"/>
                <a:cs typeface="Calibri"/>
              </a:rPr>
              <a:t>economica </a:t>
            </a:r>
            <a:r>
              <a:rPr sz="2400" dirty="0">
                <a:latin typeface="+mn-lt"/>
                <a:cs typeface="Calibri"/>
              </a:rPr>
              <a:t>ed è </a:t>
            </a:r>
            <a:r>
              <a:rPr sz="2400" spc="-15" dirty="0">
                <a:latin typeface="+mn-lt"/>
                <a:cs typeface="Calibri"/>
              </a:rPr>
              <a:t>pertanto </a:t>
            </a:r>
            <a:r>
              <a:rPr sz="2400" dirty="0">
                <a:latin typeface="+mn-lt"/>
                <a:cs typeface="Calibri"/>
              </a:rPr>
              <a:t>in linea </a:t>
            </a:r>
            <a:r>
              <a:rPr sz="2400" spc="-5" dirty="0">
                <a:latin typeface="+mn-lt"/>
                <a:cs typeface="Calibri"/>
              </a:rPr>
              <a:t>di principio </a:t>
            </a:r>
            <a:r>
              <a:rPr sz="2400" spc="-15" dirty="0">
                <a:latin typeface="+mn-lt"/>
                <a:cs typeface="Calibri"/>
              </a:rPr>
              <a:t>soggetto  </a:t>
            </a:r>
            <a:r>
              <a:rPr sz="2400" dirty="0">
                <a:latin typeface="+mn-lt"/>
                <a:cs typeface="Calibri"/>
              </a:rPr>
              <a:t>alle </a:t>
            </a:r>
            <a:r>
              <a:rPr sz="2400" spc="-5" dirty="0">
                <a:latin typeface="+mn-lt"/>
                <a:cs typeface="Calibri"/>
              </a:rPr>
              <a:t>norme </a:t>
            </a:r>
            <a:r>
              <a:rPr sz="2400" dirty="0">
                <a:latin typeface="+mn-lt"/>
                <a:cs typeface="Calibri"/>
              </a:rPr>
              <a:t>in </a:t>
            </a:r>
            <a:r>
              <a:rPr sz="2400" spc="-10" dirty="0">
                <a:latin typeface="+mn-lt"/>
                <a:cs typeface="Calibri"/>
              </a:rPr>
              <a:t>materia </a:t>
            </a:r>
            <a:r>
              <a:rPr sz="2400" spc="-5" dirty="0">
                <a:latin typeface="+mn-lt"/>
                <a:cs typeface="Calibri"/>
              </a:rPr>
              <a:t>di </a:t>
            </a:r>
            <a:r>
              <a:rPr sz="2400" dirty="0">
                <a:latin typeface="+mn-lt"/>
                <a:cs typeface="Calibri"/>
              </a:rPr>
              <a:t>aiuti </a:t>
            </a:r>
            <a:r>
              <a:rPr sz="2400" spc="-5">
                <a:latin typeface="+mn-lt"/>
                <a:cs typeface="Calibri"/>
              </a:rPr>
              <a:t>di</a:t>
            </a:r>
            <a:r>
              <a:rPr sz="2400" spc="-85">
                <a:latin typeface="+mn-lt"/>
                <a:cs typeface="Calibri"/>
              </a:rPr>
              <a:t> </a:t>
            </a:r>
            <a:r>
              <a:rPr sz="2400" spc="-15" smtClean="0">
                <a:latin typeface="+mn-lt"/>
                <a:cs typeface="Calibri"/>
              </a:rPr>
              <a:t>Stato</a:t>
            </a:r>
            <a:endParaRPr sz="2400">
              <a:latin typeface="+mn-lt"/>
              <a:cs typeface="Calibri"/>
            </a:endParaRPr>
          </a:p>
          <a:p>
            <a:pPr algn="just">
              <a:lnSpc>
                <a:spcPct val="100000"/>
              </a:lnSpc>
              <a:spcBef>
                <a:spcPts val="40"/>
              </a:spcBef>
              <a:buClr>
                <a:srgbClr val="000066"/>
              </a:buClr>
              <a:buFont typeface="Calibri"/>
              <a:buAutoNum type="arabicPeriod"/>
            </a:pPr>
            <a:endParaRPr sz="2400">
              <a:latin typeface="+mn-lt"/>
              <a:cs typeface="Calibri"/>
            </a:endParaRPr>
          </a:p>
          <a:p>
            <a:pPr marL="469900" marR="5080" indent="-457834" algn="just">
              <a:lnSpc>
                <a:spcPct val="100099"/>
              </a:lnSpc>
              <a:spcBef>
                <a:spcPts val="5"/>
              </a:spcBef>
              <a:buClr>
                <a:srgbClr val="000066"/>
              </a:buClr>
              <a:buSzPct val="104166"/>
              <a:buAutoNum type="arabicPeriod"/>
              <a:tabLst>
                <a:tab pos="469900" algn="l"/>
                <a:tab pos="470534" algn="l"/>
              </a:tabLst>
            </a:pPr>
            <a:r>
              <a:rPr sz="2400" spc="-5" dirty="0">
                <a:latin typeface="+mn-lt"/>
                <a:cs typeface="Calibri"/>
              </a:rPr>
              <a:t>Come nel </a:t>
            </a:r>
            <a:r>
              <a:rPr sz="2400" spc="-10" dirty="0">
                <a:latin typeface="+mn-lt"/>
                <a:cs typeface="Calibri"/>
              </a:rPr>
              <a:t>caso </a:t>
            </a:r>
            <a:r>
              <a:rPr sz="2400" spc="-5" dirty="0">
                <a:latin typeface="+mn-lt"/>
                <a:cs typeface="Calibri"/>
              </a:rPr>
              <a:t>degli </a:t>
            </a:r>
            <a:r>
              <a:rPr sz="2400" spc="-10" dirty="0">
                <a:latin typeface="+mn-lt"/>
                <a:cs typeface="Calibri"/>
              </a:rPr>
              <a:t>aeroporti, </a:t>
            </a:r>
            <a:r>
              <a:rPr sz="2400" b="1" dirty="0">
                <a:latin typeface="+mn-lt"/>
                <a:cs typeface="Calibri"/>
              </a:rPr>
              <a:t>i </a:t>
            </a:r>
            <a:r>
              <a:rPr sz="2400" b="1" spc="-5" dirty="0">
                <a:latin typeface="+mn-lt"/>
                <a:cs typeface="Calibri"/>
              </a:rPr>
              <a:t>porti </a:t>
            </a:r>
            <a:r>
              <a:rPr sz="2400" b="1" dirty="0">
                <a:latin typeface="+mn-lt"/>
                <a:cs typeface="Calibri"/>
              </a:rPr>
              <a:t>possono </a:t>
            </a:r>
            <a:r>
              <a:rPr sz="2400" b="1" spc="-10" dirty="0">
                <a:latin typeface="+mn-lt"/>
                <a:cs typeface="Calibri"/>
              </a:rPr>
              <a:t>competere </a:t>
            </a:r>
            <a:r>
              <a:rPr sz="2400" b="1" spc="-20" dirty="0">
                <a:latin typeface="+mn-lt"/>
                <a:cs typeface="Calibri"/>
              </a:rPr>
              <a:t>tra </a:t>
            </a:r>
            <a:r>
              <a:rPr sz="2400" b="1" spc="-5">
                <a:latin typeface="+mn-lt"/>
                <a:cs typeface="Calibri"/>
              </a:rPr>
              <a:t>di </a:t>
            </a:r>
            <a:r>
              <a:rPr sz="2400" b="1" spc="-10" smtClean="0">
                <a:latin typeface="+mn-lt"/>
                <a:cs typeface="Calibri"/>
              </a:rPr>
              <a:t>loro </a:t>
            </a:r>
            <a:r>
              <a:rPr sz="2400" dirty="0">
                <a:latin typeface="+mn-lt"/>
                <a:cs typeface="Calibri"/>
              </a:rPr>
              <a:t>e </a:t>
            </a:r>
            <a:r>
              <a:rPr sz="2400" spc="-5" dirty="0">
                <a:latin typeface="+mn-lt"/>
                <a:cs typeface="Calibri"/>
              </a:rPr>
              <a:t>quindi anche </a:t>
            </a:r>
            <a:r>
              <a:rPr sz="2400" dirty="0">
                <a:latin typeface="+mn-lt"/>
                <a:cs typeface="Calibri"/>
              </a:rPr>
              <a:t>il </a:t>
            </a:r>
            <a:r>
              <a:rPr sz="2400" spc="-10" dirty="0">
                <a:latin typeface="+mn-lt"/>
                <a:cs typeface="Calibri"/>
              </a:rPr>
              <a:t>finanziamento </a:t>
            </a:r>
            <a:r>
              <a:rPr sz="2400" spc="-5" dirty="0">
                <a:latin typeface="+mn-lt"/>
                <a:cs typeface="Calibri"/>
              </a:rPr>
              <a:t>delle </a:t>
            </a:r>
            <a:r>
              <a:rPr sz="2400" spc="-15" dirty="0">
                <a:latin typeface="+mn-lt"/>
                <a:cs typeface="Calibri"/>
              </a:rPr>
              <a:t>infrastrutture </a:t>
            </a:r>
            <a:r>
              <a:rPr sz="2400" spc="-5" dirty="0">
                <a:latin typeface="+mn-lt"/>
                <a:cs typeface="Calibri"/>
              </a:rPr>
              <a:t>portuali </a:t>
            </a:r>
            <a:r>
              <a:rPr sz="2400">
                <a:latin typeface="+mn-lt"/>
                <a:cs typeface="Calibri"/>
              </a:rPr>
              <a:t>è </a:t>
            </a:r>
            <a:r>
              <a:rPr sz="2400" smtClean="0">
                <a:latin typeface="+mn-lt"/>
                <a:cs typeface="Calibri"/>
              </a:rPr>
              <a:t>idoneo </a:t>
            </a:r>
            <a:r>
              <a:rPr sz="2400" dirty="0">
                <a:latin typeface="+mn-lt"/>
                <a:cs typeface="Calibri"/>
              </a:rPr>
              <a:t>a </a:t>
            </a:r>
            <a:r>
              <a:rPr sz="2400" spc="-5" dirty="0">
                <a:latin typeface="+mn-lt"/>
                <a:cs typeface="Calibri"/>
              </a:rPr>
              <a:t>incidere sugli scambi </a:t>
            </a:r>
            <a:r>
              <a:rPr sz="2400" spc="-20" dirty="0">
                <a:latin typeface="+mn-lt"/>
                <a:cs typeface="Calibri"/>
              </a:rPr>
              <a:t>tra </a:t>
            </a:r>
            <a:r>
              <a:rPr sz="2400" spc="-15" dirty="0">
                <a:latin typeface="+mn-lt"/>
                <a:cs typeface="Calibri"/>
              </a:rPr>
              <a:t>Stati </a:t>
            </a:r>
            <a:r>
              <a:rPr sz="2400" spc="-5">
                <a:latin typeface="+mn-lt"/>
                <a:cs typeface="Calibri"/>
              </a:rPr>
              <a:t>membri </a:t>
            </a:r>
            <a:r>
              <a:rPr lang="it-IT" sz="2400" spc="-5" dirty="0" smtClean="0">
                <a:latin typeface="+mn-lt"/>
                <a:cs typeface="Calibri"/>
              </a:rPr>
              <a:t>(</a:t>
            </a:r>
            <a:r>
              <a:rPr sz="2400" spc="-5" smtClean="0">
                <a:latin typeface="+mn-lt"/>
                <a:cs typeface="Arial"/>
              </a:rPr>
              <a:t>§</a:t>
            </a:r>
            <a:r>
              <a:rPr sz="2400" spc="-5">
                <a:latin typeface="+mn-lt"/>
                <a:cs typeface="Calibri"/>
              </a:rPr>
              <a:t>215</a:t>
            </a:r>
            <a:r>
              <a:rPr sz="2400" spc="-114">
                <a:latin typeface="+mn-lt"/>
                <a:cs typeface="Calibri"/>
              </a:rPr>
              <a:t> </a:t>
            </a:r>
            <a:r>
              <a:rPr sz="2400" spc="-10" smtClean="0">
                <a:latin typeface="+mn-lt"/>
                <a:cs typeface="Calibri"/>
              </a:rPr>
              <a:t>NOA</a:t>
            </a:r>
            <a:r>
              <a:rPr lang="it-IT" sz="2400" spc="-10" dirty="0" smtClean="0">
                <a:latin typeface="+mn-lt"/>
                <a:cs typeface="Calibri"/>
              </a:rPr>
              <a:t>)</a:t>
            </a:r>
            <a:endParaRPr sz="2400">
              <a:latin typeface="+mn-lt"/>
              <a:cs typeface="Calibri"/>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42910" y="357166"/>
            <a:ext cx="7643866"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Esistenza di aiuto di Stato è esclusa - 1</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85720" y="1142984"/>
            <a:ext cx="8643998" cy="3644587"/>
          </a:xfrm>
          <a:prstGeom prst="rect">
            <a:avLst/>
          </a:prstGeom>
        </p:spPr>
        <p:txBody>
          <a:bodyPr vert="horz" wrap="square" lIns="0" tIns="12700" rIns="0" bIns="0" rtlCol="0">
            <a:spAutoFit/>
          </a:bodyPr>
          <a:lstStyle/>
          <a:p>
            <a:pPr marL="12700" marR="5080" algn="just">
              <a:lnSpc>
                <a:spcPct val="100000"/>
              </a:lnSpc>
              <a:spcBef>
                <a:spcPts val="1200"/>
              </a:spcBef>
            </a:pPr>
            <a:r>
              <a:rPr sz="2400" b="1" spc="-5" dirty="0">
                <a:latin typeface="+mn-lt"/>
                <a:cs typeface="Calibri"/>
              </a:rPr>
              <a:t>Assenza </a:t>
            </a:r>
            <a:r>
              <a:rPr sz="2400" b="1" dirty="0">
                <a:latin typeface="+mn-lt"/>
                <a:cs typeface="Calibri"/>
              </a:rPr>
              <a:t>di </a:t>
            </a:r>
            <a:r>
              <a:rPr sz="2400" b="1" spc="-15" dirty="0">
                <a:latin typeface="+mn-lt"/>
                <a:cs typeface="Calibri"/>
              </a:rPr>
              <a:t>attività </a:t>
            </a:r>
            <a:r>
              <a:rPr sz="2400" b="1" spc="-10">
                <a:latin typeface="+mn-lt"/>
                <a:cs typeface="Calibri"/>
              </a:rPr>
              <a:t>economica </a:t>
            </a:r>
            <a:r>
              <a:rPr lang="it-IT" sz="2400" dirty="0" smtClean="0">
                <a:latin typeface="+mn-lt"/>
                <a:cs typeface="Calibri"/>
              </a:rPr>
              <a:t>laddove siano </a:t>
            </a:r>
            <a:r>
              <a:rPr sz="2400" spc="-15" smtClean="0">
                <a:latin typeface="+mn-lt"/>
                <a:cs typeface="Calibri"/>
              </a:rPr>
              <a:t>infrastrutture </a:t>
            </a:r>
            <a:r>
              <a:rPr sz="2400" spc="-10" dirty="0">
                <a:latin typeface="+mn-lt"/>
                <a:cs typeface="Calibri"/>
              </a:rPr>
              <a:t>destinate </a:t>
            </a:r>
            <a:r>
              <a:rPr sz="2400">
                <a:latin typeface="+mn-lt"/>
                <a:cs typeface="Calibri"/>
              </a:rPr>
              <a:t>ad </a:t>
            </a:r>
            <a:r>
              <a:rPr sz="2400" spc="-15" smtClean="0">
                <a:latin typeface="+mn-lt"/>
                <a:cs typeface="Calibri"/>
              </a:rPr>
              <a:t>attività </a:t>
            </a:r>
            <a:r>
              <a:rPr sz="2400" dirty="0">
                <a:latin typeface="+mn-lt"/>
                <a:cs typeface="Calibri"/>
              </a:rPr>
              <a:t>che </a:t>
            </a:r>
            <a:r>
              <a:rPr sz="2400" spc="-10" dirty="0">
                <a:latin typeface="+mn-lt"/>
                <a:cs typeface="Calibri"/>
              </a:rPr>
              <a:t>rientrano </a:t>
            </a:r>
            <a:r>
              <a:rPr sz="2400" spc="-5" dirty="0">
                <a:latin typeface="+mn-lt"/>
                <a:cs typeface="Calibri"/>
              </a:rPr>
              <a:t>nei </a:t>
            </a:r>
            <a:r>
              <a:rPr sz="2400" spc="-10" dirty="0">
                <a:latin typeface="+mn-lt"/>
                <a:cs typeface="Calibri"/>
              </a:rPr>
              <a:t>compiti </a:t>
            </a:r>
            <a:r>
              <a:rPr sz="2400" spc="-15" dirty="0">
                <a:latin typeface="+mn-lt"/>
                <a:cs typeface="Calibri"/>
              </a:rPr>
              <a:t>svolti </a:t>
            </a:r>
            <a:r>
              <a:rPr sz="2400" spc="-5" dirty="0">
                <a:latin typeface="+mn-lt"/>
                <a:cs typeface="Calibri"/>
              </a:rPr>
              <a:t>dallo </a:t>
            </a:r>
            <a:r>
              <a:rPr sz="2400" spc="-20" dirty="0">
                <a:latin typeface="+mn-lt"/>
                <a:cs typeface="Calibri"/>
              </a:rPr>
              <a:t>Stato </a:t>
            </a:r>
            <a:r>
              <a:rPr sz="2400" spc="-5">
                <a:latin typeface="+mn-lt"/>
                <a:cs typeface="Calibri"/>
              </a:rPr>
              <a:t>nell'esercizio </a:t>
            </a:r>
            <a:r>
              <a:rPr sz="2400" spc="-5" smtClean="0">
                <a:latin typeface="+mn-lt"/>
                <a:cs typeface="Calibri"/>
              </a:rPr>
              <a:t>dei </a:t>
            </a:r>
            <a:r>
              <a:rPr sz="2400" spc="-5" dirty="0">
                <a:latin typeface="+mn-lt"/>
                <a:cs typeface="Calibri"/>
              </a:rPr>
              <a:t>suoi </a:t>
            </a:r>
            <a:r>
              <a:rPr sz="2400" spc="-5">
                <a:latin typeface="+mn-lt"/>
                <a:cs typeface="Calibri"/>
              </a:rPr>
              <a:t>pubblici</a:t>
            </a:r>
            <a:r>
              <a:rPr sz="2400">
                <a:latin typeface="+mn-lt"/>
                <a:cs typeface="Calibri"/>
              </a:rPr>
              <a:t> </a:t>
            </a:r>
            <a:r>
              <a:rPr sz="2400" spc="-10" smtClean="0">
                <a:latin typeface="+mn-lt"/>
                <a:cs typeface="Calibri"/>
              </a:rPr>
              <a:t>poteri:</a:t>
            </a:r>
            <a:endParaRPr lang="it-IT" sz="2400" spc="-10" dirty="0" smtClean="0">
              <a:latin typeface="+mn-lt"/>
              <a:cs typeface="Calibri"/>
            </a:endParaRPr>
          </a:p>
          <a:p>
            <a:pPr marL="469900" marR="5080" indent="-457200" algn="just">
              <a:lnSpc>
                <a:spcPct val="100000"/>
              </a:lnSpc>
              <a:spcBef>
                <a:spcPts val="1200"/>
              </a:spcBef>
              <a:buFont typeface="+mj-lt"/>
              <a:buAutoNum type="arabicPeriod"/>
            </a:pPr>
            <a:r>
              <a:rPr sz="2400" spc="-5" smtClean="0">
                <a:latin typeface="+mn-lt"/>
                <a:cs typeface="Calibri"/>
              </a:rPr>
              <a:t>Negli </a:t>
            </a:r>
            <a:r>
              <a:rPr sz="2400" b="1" spc="-5" dirty="0">
                <a:latin typeface="+mn-lt"/>
                <a:cs typeface="Calibri"/>
              </a:rPr>
              <a:t>aeroporti </a:t>
            </a:r>
            <a:r>
              <a:rPr sz="2400" spc="-5">
                <a:latin typeface="+mn-lt"/>
                <a:cs typeface="Calibri"/>
              </a:rPr>
              <a:t>sono </a:t>
            </a:r>
            <a:r>
              <a:rPr sz="2400" spc="-10" smtClean="0">
                <a:latin typeface="+mn-lt"/>
                <a:cs typeface="Calibri"/>
              </a:rPr>
              <a:t>considerat</a:t>
            </a:r>
            <a:r>
              <a:rPr lang="it-IT" sz="2400" spc="-10" dirty="0" smtClean="0">
                <a:latin typeface="+mn-lt"/>
                <a:cs typeface="Calibri"/>
              </a:rPr>
              <a:t>e attività non</a:t>
            </a:r>
            <a:r>
              <a:rPr sz="2400" spc="-5" smtClean="0">
                <a:latin typeface="+mn-lt"/>
                <a:cs typeface="Calibri"/>
              </a:rPr>
              <a:t> economic</a:t>
            </a:r>
            <a:r>
              <a:rPr lang="it-IT" sz="2400" spc="-5" dirty="0" err="1" smtClean="0">
                <a:latin typeface="+mn-lt"/>
                <a:cs typeface="Calibri"/>
              </a:rPr>
              <a:t>he</a:t>
            </a:r>
            <a:r>
              <a:rPr sz="2400" spc="-5" smtClean="0">
                <a:latin typeface="+mn-lt"/>
                <a:cs typeface="Calibri"/>
              </a:rPr>
              <a:t> </a:t>
            </a:r>
            <a:r>
              <a:rPr sz="2400" dirty="0">
                <a:latin typeface="+mn-lt"/>
                <a:cs typeface="Calibri"/>
              </a:rPr>
              <a:t>il </a:t>
            </a:r>
            <a:r>
              <a:rPr sz="2400" spc="-15">
                <a:latin typeface="+mn-lt"/>
                <a:cs typeface="Calibri"/>
              </a:rPr>
              <a:t>controllo </a:t>
            </a:r>
            <a:r>
              <a:rPr sz="2400" spc="-5" smtClean="0">
                <a:latin typeface="+mn-lt"/>
                <a:cs typeface="Calibri"/>
              </a:rPr>
              <a:t>del </a:t>
            </a:r>
            <a:r>
              <a:rPr sz="2400" spc="-15" dirty="0">
                <a:latin typeface="+mn-lt"/>
                <a:cs typeface="Calibri"/>
              </a:rPr>
              <a:t>traffico aereo, </a:t>
            </a:r>
            <a:r>
              <a:rPr sz="2400" dirty="0">
                <a:latin typeface="+mn-lt"/>
                <a:cs typeface="Calibri"/>
              </a:rPr>
              <a:t>i servizi </a:t>
            </a:r>
            <a:r>
              <a:rPr sz="2400" spc="-5" dirty="0">
                <a:latin typeface="+mn-lt"/>
                <a:cs typeface="Calibri"/>
              </a:rPr>
              <a:t>di </a:t>
            </a:r>
            <a:r>
              <a:rPr sz="2400" spc="-15" dirty="0">
                <a:latin typeface="+mn-lt"/>
                <a:cs typeface="Calibri"/>
              </a:rPr>
              <a:t>soccorso </a:t>
            </a:r>
            <a:r>
              <a:rPr sz="2400" dirty="0">
                <a:latin typeface="+mn-lt"/>
                <a:cs typeface="Calibri"/>
              </a:rPr>
              <a:t>e </a:t>
            </a:r>
            <a:r>
              <a:rPr sz="2400" spc="-10" dirty="0">
                <a:latin typeface="+mn-lt"/>
                <a:cs typeface="Calibri"/>
              </a:rPr>
              <a:t>antincendio, </a:t>
            </a:r>
            <a:r>
              <a:rPr sz="2400" dirty="0">
                <a:latin typeface="+mn-lt"/>
                <a:cs typeface="Calibri"/>
              </a:rPr>
              <a:t>i servizi </a:t>
            </a:r>
            <a:r>
              <a:rPr sz="2400" spc="-5">
                <a:latin typeface="+mn-lt"/>
                <a:cs typeface="Calibri"/>
              </a:rPr>
              <a:t>di </a:t>
            </a:r>
            <a:r>
              <a:rPr sz="2400" spc="-5" smtClean="0">
                <a:latin typeface="+mn-lt"/>
                <a:cs typeface="Calibri"/>
              </a:rPr>
              <a:t>polizia</a:t>
            </a:r>
            <a:r>
              <a:rPr sz="2400" spc="-5" dirty="0">
                <a:latin typeface="+mn-lt"/>
                <a:cs typeface="Calibri"/>
              </a:rPr>
              <a:t>, </a:t>
            </a:r>
            <a:r>
              <a:rPr sz="2400" dirty="0">
                <a:latin typeface="+mn-lt"/>
                <a:cs typeface="Calibri"/>
              </a:rPr>
              <a:t>i servizi </a:t>
            </a:r>
            <a:r>
              <a:rPr sz="2400" spc="-10" dirty="0">
                <a:latin typeface="+mn-lt"/>
                <a:cs typeface="Calibri"/>
              </a:rPr>
              <a:t>doganali </a:t>
            </a:r>
            <a:r>
              <a:rPr sz="2400" dirty="0">
                <a:latin typeface="+mn-lt"/>
                <a:cs typeface="Calibri"/>
              </a:rPr>
              <a:t>e le </a:t>
            </a:r>
            <a:r>
              <a:rPr sz="2400" spc="-15" dirty="0">
                <a:latin typeface="+mn-lt"/>
                <a:cs typeface="Calibri"/>
              </a:rPr>
              <a:t>attività </a:t>
            </a:r>
            <a:r>
              <a:rPr sz="2400" spc="-5" dirty="0">
                <a:latin typeface="+mn-lt"/>
                <a:cs typeface="Calibri"/>
              </a:rPr>
              <a:t>necessarie </a:t>
            </a:r>
            <a:r>
              <a:rPr sz="2400" dirty="0">
                <a:latin typeface="+mn-lt"/>
                <a:cs typeface="Calibri"/>
              </a:rPr>
              <a:t>alla </a:t>
            </a:r>
            <a:r>
              <a:rPr sz="2400" spc="-15">
                <a:latin typeface="+mn-lt"/>
                <a:cs typeface="Calibri"/>
              </a:rPr>
              <a:t>protezione </a:t>
            </a:r>
            <a:r>
              <a:rPr sz="2400" spc="-5" smtClean="0">
                <a:latin typeface="+mn-lt"/>
                <a:cs typeface="Calibri"/>
              </a:rPr>
              <a:t>dell'aviazione </a:t>
            </a:r>
            <a:r>
              <a:rPr sz="2400" smtClean="0">
                <a:latin typeface="+mn-lt"/>
                <a:cs typeface="Calibri"/>
              </a:rPr>
              <a:t>civile</a:t>
            </a:r>
            <a:endParaRPr lang="it-IT" sz="2400" dirty="0" smtClean="0">
              <a:latin typeface="+mn-lt"/>
              <a:cs typeface="Calibri"/>
            </a:endParaRPr>
          </a:p>
          <a:p>
            <a:pPr marL="469900" marR="5080" indent="-457200" algn="just">
              <a:lnSpc>
                <a:spcPct val="100000"/>
              </a:lnSpc>
              <a:spcBef>
                <a:spcPts val="1200"/>
              </a:spcBef>
              <a:buFont typeface="+mj-lt"/>
              <a:buAutoNum type="arabicPeriod"/>
            </a:pPr>
            <a:r>
              <a:rPr sz="2400" smtClean="0">
                <a:latin typeface="+mn-lt"/>
                <a:cs typeface="Calibri"/>
              </a:rPr>
              <a:t>Nei </a:t>
            </a:r>
            <a:r>
              <a:rPr sz="2400" b="1" dirty="0">
                <a:latin typeface="+mn-lt"/>
                <a:cs typeface="Calibri"/>
              </a:rPr>
              <a:t>porti </a:t>
            </a:r>
            <a:r>
              <a:rPr sz="2400" spc="-10" dirty="0">
                <a:latin typeface="+mn-lt"/>
                <a:cs typeface="Calibri"/>
              </a:rPr>
              <a:t>questi </a:t>
            </a:r>
            <a:r>
              <a:rPr sz="2400" spc="-5" dirty="0">
                <a:latin typeface="+mn-lt"/>
                <a:cs typeface="Calibri"/>
              </a:rPr>
              <a:t>principi si applicano </a:t>
            </a:r>
            <a:r>
              <a:rPr sz="2400" dirty="0">
                <a:latin typeface="+mn-lt"/>
                <a:cs typeface="Calibri"/>
              </a:rPr>
              <a:t>al </a:t>
            </a:r>
            <a:r>
              <a:rPr sz="2400" spc="-15" dirty="0">
                <a:latin typeface="+mn-lt"/>
                <a:cs typeface="Calibri"/>
              </a:rPr>
              <a:t>controllo </a:t>
            </a:r>
            <a:r>
              <a:rPr sz="2400" spc="-5" dirty="0">
                <a:latin typeface="+mn-lt"/>
                <a:cs typeface="Calibri"/>
              </a:rPr>
              <a:t>del </a:t>
            </a:r>
            <a:r>
              <a:rPr sz="2400" spc="-15">
                <a:latin typeface="+mn-lt"/>
                <a:cs typeface="Calibri"/>
              </a:rPr>
              <a:t>traffico </a:t>
            </a:r>
            <a:r>
              <a:rPr sz="2400" spc="-10" smtClean="0">
                <a:latin typeface="+mn-lt"/>
                <a:cs typeface="Calibri"/>
              </a:rPr>
              <a:t>marittimo</a:t>
            </a:r>
            <a:r>
              <a:rPr sz="2400" spc="-10" dirty="0">
                <a:latin typeface="+mn-lt"/>
                <a:cs typeface="Calibri"/>
              </a:rPr>
              <a:t>, </a:t>
            </a:r>
            <a:r>
              <a:rPr sz="2400" dirty="0">
                <a:latin typeface="+mn-lt"/>
                <a:cs typeface="Calibri"/>
              </a:rPr>
              <a:t>i servizi </a:t>
            </a:r>
            <a:r>
              <a:rPr sz="2400" spc="-10" dirty="0">
                <a:latin typeface="+mn-lt"/>
                <a:cs typeface="Calibri"/>
              </a:rPr>
              <a:t>antincendio, </a:t>
            </a:r>
            <a:r>
              <a:rPr sz="2400" dirty="0">
                <a:latin typeface="+mn-lt"/>
                <a:cs typeface="Calibri"/>
              </a:rPr>
              <a:t>la </a:t>
            </a:r>
            <a:r>
              <a:rPr sz="2400" spc="-5" dirty="0">
                <a:latin typeface="+mn-lt"/>
                <a:cs typeface="Calibri"/>
              </a:rPr>
              <a:t>polizia </a:t>
            </a:r>
            <a:r>
              <a:rPr sz="2400" dirty="0">
                <a:latin typeface="+mn-lt"/>
                <a:cs typeface="Calibri"/>
              </a:rPr>
              <a:t>e </a:t>
            </a:r>
            <a:r>
              <a:rPr sz="2400">
                <a:latin typeface="+mn-lt"/>
                <a:cs typeface="Calibri"/>
              </a:rPr>
              <a:t>le</a:t>
            </a:r>
            <a:r>
              <a:rPr sz="2400" spc="-35">
                <a:latin typeface="+mn-lt"/>
                <a:cs typeface="Calibri"/>
              </a:rPr>
              <a:t> </a:t>
            </a:r>
            <a:r>
              <a:rPr sz="2400" spc="-10" smtClean="0">
                <a:latin typeface="+mn-lt"/>
                <a:cs typeface="Calibri"/>
              </a:rPr>
              <a:t>dogane</a:t>
            </a:r>
            <a:endParaRPr sz="2400">
              <a:latin typeface="+mn-lt"/>
              <a:cs typeface="Calibri"/>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28662" y="428604"/>
            <a:ext cx="7106920"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Esistenza di aiuto di Stato è esclusa - 2</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p:nvPr/>
        </p:nvSpPr>
        <p:spPr>
          <a:xfrm>
            <a:off x="727925" y="2867405"/>
            <a:ext cx="1313815" cy="0"/>
          </a:xfrm>
          <a:custGeom>
            <a:avLst/>
            <a:gdLst/>
            <a:ahLst/>
            <a:cxnLst/>
            <a:rect l="l" t="t" r="r" b="b"/>
            <a:pathLst>
              <a:path w="1313814">
                <a:moveTo>
                  <a:pt x="0" y="0"/>
                </a:moveTo>
                <a:lnTo>
                  <a:pt x="1313688" y="0"/>
                </a:lnTo>
              </a:path>
            </a:pathLst>
          </a:custGeom>
          <a:ln w="15239">
            <a:solidFill>
              <a:srgbClr val="FFFFFF"/>
            </a:solidFill>
          </a:ln>
        </p:spPr>
        <p:txBody>
          <a:bodyPr wrap="square" lIns="0" tIns="0" rIns="0" bIns="0" rtlCol="0"/>
          <a:lstStyle/>
          <a:p>
            <a:endParaRPr/>
          </a:p>
        </p:txBody>
      </p:sp>
      <p:sp>
        <p:nvSpPr>
          <p:cNvPr id="4" name="object 4"/>
          <p:cNvSpPr txBox="1"/>
          <p:nvPr/>
        </p:nvSpPr>
        <p:spPr>
          <a:xfrm>
            <a:off x="285720" y="1214422"/>
            <a:ext cx="8572560" cy="2739853"/>
          </a:xfrm>
          <a:prstGeom prst="rect">
            <a:avLst/>
          </a:prstGeom>
        </p:spPr>
        <p:txBody>
          <a:bodyPr vert="horz" wrap="square" lIns="0" tIns="635" rIns="0" bIns="0" rtlCol="0">
            <a:spAutoFit/>
          </a:bodyPr>
          <a:lstStyle/>
          <a:p>
            <a:pPr marL="469900" marR="5080" indent="-457834" algn="just">
              <a:lnSpc>
                <a:spcPct val="99800"/>
              </a:lnSpc>
              <a:spcBef>
                <a:spcPts val="1200"/>
              </a:spcBef>
              <a:buClr>
                <a:srgbClr val="000066"/>
              </a:buClr>
              <a:buSzPct val="104166"/>
              <a:buAutoNum type="arabicPeriod"/>
              <a:tabLst>
                <a:tab pos="469900" algn="l"/>
                <a:tab pos="470534" algn="l"/>
              </a:tabLst>
            </a:pPr>
            <a:r>
              <a:rPr sz="2400" spc="-5" dirty="0">
                <a:latin typeface="+mn-lt"/>
                <a:cs typeface="Calibri"/>
              </a:rPr>
              <a:t>Uso </a:t>
            </a:r>
            <a:r>
              <a:rPr sz="2400" spc="-15" dirty="0">
                <a:latin typeface="+mn-lt"/>
                <a:cs typeface="Calibri"/>
              </a:rPr>
              <a:t>misto: </a:t>
            </a:r>
            <a:r>
              <a:rPr sz="2400" dirty="0">
                <a:latin typeface="+mn-lt"/>
                <a:cs typeface="Calibri"/>
              </a:rPr>
              <a:t>in </a:t>
            </a:r>
            <a:r>
              <a:rPr sz="2400" spc="-10" dirty="0">
                <a:latin typeface="+mn-lt"/>
                <a:cs typeface="Calibri"/>
              </a:rPr>
              <a:t>caso </a:t>
            </a:r>
            <a:r>
              <a:rPr sz="2400" spc="-5" dirty="0">
                <a:latin typeface="+mn-lt"/>
                <a:cs typeface="Calibri"/>
              </a:rPr>
              <a:t>di </a:t>
            </a:r>
            <a:r>
              <a:rPr sz="2400" spc="-15" dirty="0">
                <a:latin typeface="+mn-lt"/>
                <a:cs typeface="Calibri"/>
              </a:rPr>
              <a:t>un'infrastruttura utilizzata </a:t>
            </a:r>
            <a:r>
              <a:rPr sz="2400" spc="-5" dirty="0">
                <a:latin typeface="+mn-lt"/>
                <a:cs typeface="Calibri"/>
              </a:rPr>
              <a:t>per </a:t>
            </a:r>
            <a:r>
              <a:rPr sz="2400" spc="-15" dirty="0">
                <a:latin typeface="+mn-lt"/>
                <a:cs typeface="Calibri"/>
              </a:rPr>
              <a:t>attività </a:t>
            </a:r>
            <a:r>
              <a:rPr sz="2400" spc="-5">
                <a:latin typeface="+mn-lt"/>
                <a:cs typeface="Calibri"/>
              </a:rPr>
              <a:t>sia </a:t>
            </a:r>
            <a:r>
              <a:rPr sz="2400" spc="-5" smtClean="0">
                <a:latin typeface="+mn-lt"/>
                <a:cs typeface="Calibri"/>
              </a:rPr>
              <a:t>economiche </a:t>
            </a:r>
            <a:r>
              <a:rPr sz="2400" dirty="0">
                <a:latin typeface="+mn-lt"/>
                <a:cs typeface="Calibri"/>
              </a:rPr>
              <a:t>che </a:t>
            </a:r>
            <a:r>
              <a:rPr sz="2400" spc="-5" dirty="0">
                <a:latin typeface="+mn-lt"/>
                <a:cs typeface="Calibri"/>
              </a:rPr>
              <a:t>non economiche, </a:t>
            </a:r>
            <a:r>
              <a:rPr sz="2400" spc="-10" dirty="0">
                <a:latin typeface="+mn-lt"/>
                <a:cs typeface="Calibri"/>
              </a:rPr>
              <a:t>vige </a:t>
            </a:r>
            <a:r>
              <a:rPr sz="2400" dirty="0">
                <a:latin typeface="+mn-lt"/>
                <a:cs typeface="Calibri"/>
              </a:rPr>
              <a:t>il </a:t>
            </a:r>
            <a:r>
              <a:rPr sz="2400" b="1" spc="-10" dirty="0">
                <a:latin typeface="+mn-lt"/>
                <a:cs typeface="Calibri"/>
              </a:rPr>
              <a:t>divieto </a:t>
            </a:r>
            <a:r>
              <a:rPr sz="2400" b="1" dirty="0">
                <a:latin typeface="+mn-lt"/>
                <a:cs typeface="Calibri"/>
              </a:rPr>
              <a:t>di </a:t>
            </a:r>
            <a:r>
              <a:rPr sz="2400" b="1" spc="-5">
                <a:latin typeface="+mn-lt"/>
                <a:cs typeface="Calibri"/>
              </a:rPr>
              <a:t>sovvenzioni </a:t>
            </a:r>
            <a:r>
              <a:rPr sz="2400" b="1" spc="-10" smtClean="0">
                <a:latin typeface="+mn-lt"/>
                <a:cs typeface="Calibri"/>
              </a:rPr>
              <a:t>incrociate </a:t>
            </a:r>
            <a:r>
              <a:rPr sz="2400" spc="-5" dirty="0">
                <a:latin typeface="+mn-lt"/>
                <a:cs typeface="Calibri"/>
              </a:rPr>
              <a:t>(possibile </a:t>
            </a:r>
            <a:r>
              <a:rPr sz="2400" spc="-10" dirty="0">
                <a:latin typeface="+mn-lt"/>
                <a:cs typeface="Calibri"/>
              </a:rPr>
              <a:t>finanziare </a:t>
            </a:r>
            <a:r>
              <a:rPr sz="2400" spc="-5" dirty="0">
                <a:latin typeface="+mn-lt"/>
                <a:cs typeface="Calibri"/>
              </a:rPr>
              <a:t>solo </a:t>
            </a:r>
            <a:r>
              <a:rPr sz="2400" spc="-15" dirty="0">
                <a:latin typeface="+mn-lt"/>
                <a:cs typeface="Calibri"/>
              </a:rPr>
              <a:t>costi </a:t>
            </a:r>
            <a:r>
              <a:rPr sz="2400" spc="-10" dirty="0">
                <a:latin typeface="+mn-lt"/>
                <a:cs typeface="Calibri"/>
              </a:rPr>
              <a:t>netti, con </a:t>
            </a:r>
            <a:r>
              <a:rPr sz="2400" spc="-5" dirty="0">
                <a:latin typeface="+mn-lt"/>
                <a:cs typeface="Calibri"/>
              </a:rPr>
              <a:t>una </a:t>
            </a:r>
            <a:r>
              <a:rPr sz="2400" spc="-10">
                <a:latin typeface="+mn-lt"/>
                <a:cs typeface="Calibri"/>
              </a:rPr>
              <a:t>chiara </a:t>
            </a:r>
            <a:r>
              <a:rPr sz="2400" spc="-10" smtClean="0">
                <a:latin typeface="+mn-lt"/>
                <a:cs typeface="Calibri"/>
              </a:rPr>
              <a:t>separazione </a:t>
            </a:r>
            <a:r>
              <a:rPr sz="2400" spc="-5">
                <a:latin typeface="+mn-lt"/>
                <a:cs typeface="Calibri"/>
              </a:rPr>
              <a:t>dei</a:t>
            </a:r>
            <a:r>
              <a:rPr sz="2400" spc="-25">
                <a:latin typeface="+mn-lt"/>
                <a:cs typeface="Calibri"/>
              </a:rPr>
              <a:t> </a:t>
            </a:r>
            <a:r>
              <a:rPr sz="2400" spc="-10" smtClean="0">
                <a:latin typeface="+mn-lt"/>
                <a:cs typeface="Calibri"/>
              </a:rPr>
              <a:t>conti)</a:t>
            </a:r>
            <a:endParaRPr lang="it-IT" sz="2400" spc="-10" dirty="0" smtClean="0">
              <a:latin typeface="+mn-lt"/>
              <a:cs typeface="Calibri"/>
            </a:endParaRPr>
          </a:p>
          <a:p>
            <a:pPr marL="469900" marR="5080" indent="-457834" algn="just">
              <a:lnSpc>
                <a:spcPct val="99800"/>
              </a:lnSpc>
              <a:spcBef>
                <a:spcPts val="1200"/>
              </a:spcBef>
              <a:buClr>
                <a:srgbClr val="000066"/>
              </a:buClr>
              <a:buSzPct val="104166"/>
              <a:buAutoNum type="arabicPeriod"/>
              <a:tabLst>
                <a:tab pos="469900" algn="l"/>
                <a:tab pos="470534" algn="l"/>
              </a:tabLst>
            </a:pPr>
            <a:r>
              <a:rPr sz="2400" spc="-5" smtClean="0">
                <a:latin typeface="+mn-lt"/>
                <a:cs typeface="Calibri"/>
              </a:rPr>
              <a:t>Assenza </a:t>
            </a:r>
            <a:r>
              <a:rPr sz="2400" spc="-5" dirty="0">
                <a:latin typeface="+mn-lt"/>
                <a:cs typeface="Calibri"/>
              </a:rPr>
              <a:t>di potenziali </a:t>
            </a:r>
            <a:r>
              <a:rPr sz="2400" spc="-25" dirty="0">
                <a:latin typeface="+mn-lt"/>
                <a:cs typeface="Calibri"/>
              </a:rPr>
              <a:t>effetti </a:t>
            </a:r>
            <a:r>
              <a:rPr sz="2400" spc="-5" dirty="0">
                <a:latin typeface="+mn-lt"/>
                <a:cs typeface="Calibri"/>
              </a:rPr>
              <a:t>sugli scambi </a:t>
            </a:r>
            <a:r>
              <a:rPr sz="2400" spc="-20" dirty="0">
                <a:latin typeface="+mn-lt"/>
                <a:cs typeface="Calibri"/>
              </a:rPr>
              <a:t>tra </a:t>
            </a:r>
            <a:r>
              <a:rPr sz="2400" spc="-15" dirty="0">
                <a:latin typeface="+mn-lt"/>
                <a:cs typeface="Calibri"/>
              </a:rPr>
              <a:t>Stati </a:t>
            </a:r>
            <a:r>
              <a:rPr sz="2400" spc="-5" dirty="0">
                <a:latin typeface="+mn-lt"/>
                <a:cs typeface="Calibri"/>
              </a:rPr>
              <a:t>membri </a:t>
            </a:r>
            <a:r>
              <a:rPr sz="2400" b="1">
                <a:latin typeface="+mn-lt"/>
                <a:cs typeface="Calibri"/>
              </a:rPr>
              <a:t>se </a:t>
            </a:r>
            <a:r>
              <a:rPr sz="2400" b="1" spc="-15" smtClean="0">
                <a:latin typeface="+mn-lt"/>
                <a:cs typeface="Calibri"/>
              </a:rPr>
              <a:t>l’infrastruttura </a:t>
            </a:r>
            <a:r>
              <a:rPr sz="2400" b="1" dirty="0">
                <a:latin typeface="+mn-lt"/>
                <a:cs typeface="Calibri"/>
              </a:rPr>
              <a:t>ha un </a:t>
            </a:r>
            <a:r>
              <a:rPr sz="2400" b="1" spc="-15" dirty="0">
                <a:latin typeface="+mn-lt"/>
                <a:cs typeface="Calibri"/>
              </a:rPr>
              <a:t>impatto puramente </a:t>
            </a:r>
            <a:r>
              <a:rPr sz="2400" b="1" spc="-5" dirty="0">
                <a:latin typeface="+mn-lt"/>
                <a:cs typeface="Calibri"/>
              </a:rPr>
              <a:t>locale</a:t>
            </a:r>
            <a:r>
              <a:rPr sz="2400" spc="-5" dirty="0">
                <a:latin typeface="+mn-lt"/>
                <a:cs typeface="Calibri"/>
              </a:rPr>
              <a:t>, </a:t>
            </a:r>
            <a:r>
              <a:rPr sz="2400" dirty="0">
                <a:latin typeface="+mn-lt"/>
                <a:cs typeface="Calibri"/>
              </a:rPr>
              <a:t>o </a:t>
            </a:r>
            <a:r>
              <a:rPr sz="2400" spc="-5">
                <a:latin typeface="+mn-lt"/>
                <a:cs typeface="Calibri"/>
              </a:rPr>
              <a:t>se </a:t>
            </a:r>
            <a:r>
              <a:rPr sz="2400" smtClean="0">
                <a:latin typeface="+mn-lt"/>
                <a:cs typeface="Calibri"/>
              </a:rPr>
              <a:t>il </a:t>
            </a:r>
            <a:r>
              <a:rPr sz="2400" spc="-10" dirty="0">
                <a:latin typeface="+mn-lt"/>
                <a:cs typeface="Calibri"/>
              </a:rPr>
              <a:t>finanziamento </a:t>
            </a:r>
            <a:r>
              <a:rPr sz="2400" spc="-5" dirty="0">
                <a:latin typeface="+mn-lt"/>
                <a:cs typeface="Calibri"/>
              </a:rPr>
              <a:t>ricade </a:t>
            </a:r>
            <a:r>
              <a:rPr sz="2400" dirty="0">
                <a:latin typeface="+mn-lt"/>
                <a:cs typeface="Calibri"/>
              </a:rPr>
              <a:t>in </a:t>
            </a:r>
            <a:r>
              <a:rPr sz="2400" spc="-5" dirty="0">
                <a:latin typeface="+mn-lt"/>
                <a:cs typeface="Calibri"/>
              </a:rPr>
              <a:t>un </a:t>
            </a:r>
            <a:r>
              <a:rPr sz="2400" spc="-15" dirty="0">
                <a:latin typeface="+mn-lt"/>
                <a:cs typeface="Calibri"/>
              </a:rPr>
              <a:t>Regolamento </a:t>
            </a:r>
            <a:r>
              <a:rPr sz="2400" dirty="0">
                <a:latin typeface="+mn-lt"/>
                <a:cs typeface="Calibri"/>
              </a:rPr>
              <a:t>«</a:t>
            </a:r>
            <a:r>
              <a:rPr sz="2400" i="1" dirty="0">
                <a:latin typeface="+mn-lt"/>
                <a:cs typeface="Calibri"/>
              </a:rPr>
              <a:t>de</a:t>
            </a:r>
            <a:r>
              <a:rPr sz="2400" i="1" spc="-65" dirty="0">
                <a:latin typeface="+mn-lt"/>
                <a:cs typeface="Calibri"/>
              </a:rPr>
              <a:t> </a:t>
            </a:r>
            <a:r>
              <a:rPr sz="2400" i="1" dirty="0">
                <a:latin typeface="+mn-lt"/>
                <a:cs typeface="Calibri"/>
              </a:rPr>
              <a:t>minimis</a:t>
            </a:r>
            <a:r>
              <a:rPr sz="2400" dirty="0">
                <a:latin typeface="+mn-lt"/>
                <a:cs typeface="Calibri"/>
              </a:rPr>
              <a:t>»</a:t>
            </a:r>
            <a:endParaRPr sz="2400">
              <a:latin typeface="+mn-lt"/>
              <a:cs typeface="Calibri"/>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42910" y="285728"/>
            <a:ext cx="7786742"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Esistenza di aiuto di Stato è esclusa - 3</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p:nvPr/>
        </p:nvSpPr>
        <p:spPr>
          <a:xfrm>
            <a:off x="270725" y="2509266"/>
            <a:ext cx="6547484" cy="0"/>
          </a:xfrm>
          <a:custGeom>
            <a:avLst/>
            <a:gdLst/>
            <a:ahLst/>
            <a:cxnLst/>
            <a:rect l="l" t="t" r="r" b="b"/>
            <a:pathLst>
              <a:path w="6547484">
                <a:moveTo>
                  <a:pt x="0" y="0"/>
                </a:moveTo>
                <a:lnTo>
                  <a:pt x="6547142" y="0"/>
                </a:lnTo>
              </a:path>
            </a:pathLst>
          </a:custGeom>
          <a:ln w="30479">
            <a:solidFill>
              <a:srgbClr val="FFFFFF"/>
            </a:solidFill>
          </a:ln>
        </p:spPr>
        <p:txBody>
          <a:bodyPr wrap="square" lIns="0" tIns="0" rIns="0" bIns="0" rtlCol="0"/>
          <a:lstStyle/>
          <a:p>
            <a:endParaRPr/>
          </a:p>
        </p:txBody>
      </p:sp>
      <p:sp>
        <p:nvSpPr>
          <p:cNvPr id="4" name="object 4"/>
          <p:cNvSpPr txBox="1"/>
          <p:nvPr/>
        </p:nvSpPr>
        <p:spPr>
          <a:xfrm>
            <a:off x="142844" y="1000108"/>
            <a:ext cx="8929750" cy="5093702"/>
          </a:xfrm>
          <a:prstGeom prst="rect">
            <a:avLst/>
          </a:prstGeom>
        </p:spPr>
        <p:txBody>
          <a:bodyPr vert="horz" wrap="square" lIns="0" tIns="12700" rIns="0" bIns="0" rtlCol="0">
            <a:spAutoFit/>
          </a:bodyPr>
          <a:lstStyle/>
          <a:p>
            <a:pPr marL="12700" algn="just">
              <a:lnSpc>
                <a:spcPct val="100000"/>
              </a:lnSpc>
              <a:spcBef>
                <a:spcPts val="100"/>
              </a:spcBef>
            </a:pPr>
            <a:r>
              <a:rPr sz="2400" b="1" spc="-5" dirty="0">
                <a:latin typeface="+mn-lt"/>
                <a:cs typeface="Calibri"/>
              </a:rPr>
              <a:t>Assenza </a:t>
            </a:r>
            <a:r>
              <a:rPr sz="2400" b="1" dirty="0">
                <a:latin typeface="+mn-lt"/>
                <a:cs typeface="Calibri"/>
              </a:rPr>
              <a:t>di </a:t>
            </a:r>
            <a:r>
              <a:rPr sz="2400" b="1" spc="-10" dirty="0">
                <a:latin typeface="+mn-lt"/>
                <a:cs typeface="Calibri"/>
              </a:rPr>
              <a:t>vantaggi </a:t>
            </a:r>
            <a:r>
              <a:rPr sz="2400" b="1" spc="-5" dirty="0">
                <a:latin typeface="+mn-lt"/>
                <a:cs typeface="Calibri"/>
              </a:rPr>
              <a:t>economici </a:t>
            </a:r>
            <a:r>
              <a:rPr sz="2400" b="1" dirty="0">
                <a:latin typeface="+mn-lt"/>
                <a:cs typeface="Calibri"/>
              </a:rPr>
              <a:t>– </a:t>
            </a:r>
            <a:r>
              <a:rPr sz="2400" b="1" spc="-5" dirty="0">
                <a:latin typeface="+mn-lt"/>
                <a:cs typeface="Calibri"/>
              </a:rPr>
              <a:t>analisi </a:t>
            </a:r>
            <a:r>
              <a:rPr sz="2400" b="1" dirty="0">
                <a:latin typeface="+mn-lt"/>
                <a:cs typeface="Calibri"/>
              </a:rPr>
              <a:t>dei </a:t>
            </a:r>
            <a:r>
              <a:rPr sz="2400" b="1" spc="-15" dirty="0">
                <a:latin typeface="+mn-lt"/>
                <a:cs typeface="Calibri"/>
              </a:rPr>
              <a:t>tre</a:t>
            </a:r>
            <a:r>
              <a:rPr sz="2400" b="1" spc="-85" dirty="0">
                <a:latin typeface="+mn-lt"/>
                <a:cs typeface="Calibri"/>
              </a:rPr>
              <a:t> </a:t>
            </a:r>
            <a:r>
              <a:rPr sz="2400" b="1" spc="-10" dirty="0">
                <a:latin typeface="+mn-lt"/>
                <a:cs typeface="Calibri"/>
              </a:rPr>
              <a:t>livelli</a:t>
            </a:r>
            <a:endParaRPr sz="2400">
              <a:latin typeface="+mn-lt"/>
              <a:cs typeface="Calibri"/>
            </a:endParaRPr>
          </a:p>
          <a:p>
            <a:pPr marL="469900" marR="5080" indent="-457834" algn="just">
              <a:lnSpc>
                <a:spcPct val="99700"/>
              </a:lnSpc>
              <a:spcBef>
                <a:spcPts val="2070"/>
              </a:spcBef>
              <a:buClr>
                <a:srgbClr val="000066"/>
              </a:buClr>
              <a:buSzPct val="104166"/>
              <a:buAutoNum type="arabicPeriod"/>
              <a:tabLst>
                <a:tab pos="470534" algn="l"/>
              </a:tabLst>
            </a:pPr>
            <a:r>
              <a:rPr sz="2400" b="1" spc="-10" dirty="0">
                <a:latin typeface="+mn-lt"/>
                <a:cs typeface="Calibri"/>
              </a:rPr>
              <a:t>Proprietario/promotore: </a:t>
            </a:r>
            <a:r>
              <a:rPr sz="2400" spc="-5" dirty="0">
                <a:latin typeface="+mn-lt"/>
                <a:cs typeface="Calibri"/>
              </a:rPr>
              <a:t>aiuto </a:t>
            </a:r>
            <a:r>
              <a:rPr sz="2400" dirty="0">
                <a:latin typeface="+mn-lt"/>
                <a:cs typeface="Calibri"/>
              </a:rPr>
              <a:t>è </a:t>
            </a:r>
            <a:r>
              <a:rPr sz="2400">
                <a:latin typeface="+mn-lt"/>
                <a:cs typeface="Calibri"/>
              </a:rPr>
              <a:t>escluso </a:t>
            </a:r>
            <a:r>
              <a:rPr sz="2400" spc="-5" smtClean="0">
                <a:latin typeface="+mn-lt"/>
                <a:cs typeface="Calibri"/>
              </a:rPr>
              <a:t>se</a:t>
            </a:r>
            <a:r>
              <a:rPr lang="it-IT" sz="2400" spc="-5" dirty="0" smtClean="0">
                <a:latin typeface="+mn-lt"/>
                <a:cs typeface="Calibri"/>
              </a:rPr>
              <a:t> vi è la soddisfazione del</a:t>
            </a:r>
            <a:r>
              <a:rPr sz="2400" spc="-5" smtClean="0">
                <a:latin typeface="+mn-lt"/>
                <a:cs typeface="Calibri"/>
              </a:rPr>
              <a:t> </a:t>
            </a:r>
            <a:r>
              <a:rPr sz="2400" dirty="0">
                <a:latin typeface="+mn-lt"/>
                <a:cs typeface="Calibri"/>
              </a:rPr>
              <a:t>MEIP (</a:t>
            </a:r>
            <a:r>
              <a:rPr sz="2400" i="1" dirty="0">
                <a:latin typeface="+mn-lt"/>
                <a:cs typeface="Calibri"/>
              </a:rPr>
              <a:t>pari passu</a:t>
            </a:r>
            <a:r>
              <a:rPr sz="2400" i="1" spc="-145" dirty="0">
                <a:latin typeface="+mn-lt"/>
                <a:cs typeface="Calibri"/>
              </a:rPr>
              <a:t> </a:t>
            </a:r>
            <a:r>
              <a:rPr sz="2400" spc="-15">
                <a:latin typeface="+mn-lt"/>
                <a:cs typeface="Calibri"/>
              </a:rPr>
              <a:t>e/o </a:t>
            </a:r>
            <a:r>
              <a:rPr sz="2400" spc="-5" smtClean="0">
                <a:latin typeface="+mn-lt"/>
                <a:cs typeface="Calibri"/>
              </a:rPr>
              <a:t>credibile </a:t>
            </a:r>
            <a:r>
              <a:rPr sz="2400" spc="-5" dirty="0">
                <a:latin typeface="+mn-lt"/>
                <a:cs typeface="Calibri"/>
              </a:rPr>
              <a:t>piano </a:t>
            </a:r>
            <a:r>
              <a:rPr sz="2400" dirty="0">
                <a:latin typeface="+mn-lt"/>
                <a:cs typeface="Calibri"/>
              </a:rPr>
              <a:t>aziendale </a:t>
            </a:r>
            <a:r>
              <a:rPr sz="2400" spc="-20" dirty="0">
                <a:latin typeface="+mn-lt"/>
                <a:cs typeface="Calibri"/>
              </a:rPr>
              <a:t>ex </a:t>
            </a:r>
            <a:r>
              <a:rPr sz="2400" spc="-15" dirty="0">
                <a:latin typeface="+mn-lt"/>
                <a:cs typeface="Calibri"/>
              </a:rPr>
              <a:t>ante </a:t>
            </a:r>
            <a:r>
              <a:rPr sz="2400" spc="-10" dirty="0">
                <a:latin typeface="+mn-lt"/>
                <a:cs typeface="Calibri"/>
              </a:rPr>
              <a:t>con </a:t>
            </a:r>
            <a:r>
              <a:rPr sz="2400" spc="-5" dirty="0">
                <a:latin typeface="+mn-lt"/>
                <a:cs typeface="Calibri"/>
              </a:rPr>
              <a:t>un </a:t>
            </a:r>
            <a:r>
              <a:rPr sz="2400" spc="-10">
                <a:latin typeface="+mn-lt"/>
                <a:cs typeface="Calibri"/>
              </a:rPr>
              <a:t>rendimento </a:t>
            </a:r>
            <a:r>
              <a:rPr sz="2400" smtClean="0">
                <a:latin typeface="+mn-lt"/>
                <a:cs typeface="Calibri"/>
              </a:rPr>
              <a:t>ai </a:t>
            </a:r>
            <a:r>
              <a:rPr sz="2400" spc="-10" smtClean="0">
                <a:latin typeface="+mn-lt"/>
                <a:cs typeface="Calibri"/>
              </a:rPr>
              <a:t>valori </a:t>
            </a:r>
            <a:r>
              <a:rPr sz="2400" spc="-5" dirty="0">
                <a:latin typeface="+mn-lt"/>
                <a:cs typeface="Calibri"/>
              </a:rPr>
              <a:t>di</a:t>
            </a:r>
            <a:r>
              <a:rPr sz="2400" spc="-10" dirty="0">
                <a:latin typeface="+mn-lt"/>
                <a:cs typeface="Calibri"/>
              </a:rPr>
              <a:t> </a:t>
            </a:r>
            <a:r>
              <a:rPr sz="2400" spc="-15" dirty="0">
                <a:latin typeface="+mn-lt"/>
                <a:cs typeface="Calibri"/>
              </a:rPr>
              <a:t>mercato)</a:t>
            </a:r>
            <a:endParaRPr sz="2400">
              <a:latin typeface="+mn-lt"/>
              <a:cs typeface="Calibri"/>
            </a:endParaRPr>
          </a:p>
          <a:p>
            <a:pPr marL="469900" indent="-457834" algn="just">
              <a:lnSpc>
                <a:spcPts val="2955"/>
              </a:lnSpc>
              <a:spcBef>
                <a:spcPts val="2060"/>
              </a:spcBef>
              <a:buClr>
                <a:srgbClr val="000066"/>
              </a:buClr>
              <a:buSzPct val="104166"/>
              <a:buAutoNum type="arabicPeriod"/>
              <a:tabLst>
                <a:tab pos="469900" algn="l"/>
                <a:tab pos="470534" algn="l"/>
              </a:tabLst>
            </a:pPr>
            <a:r>
              <a:rPr sz="2400" b="1" spc="-15" dirty="0">
                <a:latin typeface="+mn-lt"/>
                <a:cs typeface="Calibri"/>
              </a:rPr>
              <a:t>Operatore/concessionario, </a:t>
            </a:r>
            <a:r>
              <a:rPr sz="2400" b="1" dirty="0">
                <a:latin typeface="+mn-lt"/>
                <a:cs typeface="Calibri"/>
              </a:rPr>
              <a:t>se </a:t>
            </a:r>
            <a:r>
              <a:rPr sz="2400" b="1" spc="-20" dirty="0">
                <a:latin typeface="+mn-lt"/>
                <a:cs typeface="Calibri"/>
              </a:rPr>
              <a:t>l’operazione</a:t>
            </a:r>
            <a:r>
              <a:rPr sz="2400" b="1" spc="-60" dirty="0">
                <a:latin typeface="+mn-lt"/>
                <a:cs typeface="Calibri"/>
              </a:rPr>
              <a:t> </a:t>
            </a:r>
            <a:r>
              <a:rPr sz="2400" b="1" spc="-5" dirty="0">
                <a:latin typeface="+mn-lt"/>
                <a:cs typeface="Calibri"/>
              </a:rPr>
              <a:t>è:</a:t>
            </a:r>
            <a:endParaRPr sz="2400">
              <a:latin typeface="+mn-lt"/>
              <a:cs typeface="Calibri"/>
            </a:endParaRPr>
          </a:p>
          <a:p>
            <a:pPr marL="748665" marR="90805" lvl="1" indent="-456565" algn="just">
              <a:lnSpc>
                <a:spcPts val="2400"/>
              </a:lnSpc>
              <a:spcBef>
                <a:spcPts val="600"/>
              </a:spcBef>
              <a:buClr>
                <a:srgbClr val="000066"/>
              </a:buClr>
              <a:buSzPct val="105000"/>
              <a:buAutoNum type="alphaLcParenR"/>
              <a:tabLst>
                <a:tab pos="748665" algn="l"/>
                <a:tab pos="749300" algn="l"/>
              </a:tabLst>
            </a:pPr>
            <a:r>
              <a:rPr sz="2400" spc="-5" dirty="0">
                <a:latin typeface="+mn-lt"/>
                <a:cs typeface="Calibri"/>
              </a:rPr>
              <a:t>assegnata </a:t>
            </a:r>
            <a:r>
              <a:rPr sz="2400" dirty="0">
                <a:latin typeface="+mn-lt"/>
                <a:cs typeface="Calibri"/>
              </a:rPr>
              <a:t>a </a:t>
            </a:r>
            <a:r>
              <a:rPr sz="2400" spc="-5" dirty="0">
                <a:latin typeface="+mn-lt"/>
                <a:cs typeface="Calibri"/>
              </a:rPr>
              <a:t>un </a:t>
            </a:r>
            <a:r>
              <a:rPr sz="2400" spc="-20">
                <a:latin typeface="+mn-lt"/>
                <a:cs typeface="Calibri"/>
              </a:rPr>
              <a:t>prezzo </a:t>
            </a:r>
            <a:r>
              <a:rPr sz="2400" spc="-5" smtClean="0">
                <a:latin typeface="+mn-lt"/>
                <a:cs typeface="Calibri"/>
              </a:rPr>
              <a:t>su </a:t>
            </a:r>
            <a:r>
              <a:rPr sz="2400" spc="-5" dirty="0">
                <a:latin typeface="+mn-lt"/>
                <a:cs typeface="Calibri"/>
              </a:rPr>
              <a:t>base concorrenziale, </a:t>
            </a:r>
            <a:r>
              <a:rPr sz="2400" spc="-10" dirty="0">
                <a:latin typeface="+mn-lt"/>
                <a:cs typeface="Calibri"/>
              </a:rPr>
              <a:t>trasparente, </a:t>
            </a:r>
            <a:r>
              <a:rPr sz="2400" dirty="0">
                <a:latin typeface="+mn-lt"/>
                <a:cs typeface="Calibri"/>
              </a:rPr>
              <a:t>non  </a:t>
            </a:r>
            <a:r>
              <a:rPr sz="2400" spc="-10" dirty="0">
                <a:latin typeface="+mn-lt"/>
                <a:cs typeface="Calibri"/>
              </a:rPr>
              <a:t>discriminatoria </a:t>
            </a:r>
            <a:r>
              <a:rPr sz="2400" dirty="0">
                <a:latin typeface="+mn-lt"/>
                <a:cs typeface="Calibri"/>
              </a:rPr>
              <a:t>e </a:t>
            </a:r>
            <a:r>
              <a:rPr sz="2400" spc="-5">
                <a:latin typeface="+mn-lt"/>
                <a:cs typeface="Calibri"/>
              </a:rPr>
              <a:t>incondizionata </a:t>
            </a:r>
            <a:r>
              <a:rPr sz="2400" smtClean="0">
                <a:latin typeface="+mn-lt"/>
                <a:cs typeface="Calibri"/>
              </a:rPr>
              <a:t>o </a:t>
            </a:r>
            <a:r>
              <a:rPr sz="2400" dirty="0">
                <a:latin typeface="+mn-lt"/>
                <a:cs typeface="Calibri"/>
              </a:rPr>
              <a:t>a </a:t>
            </a:r>
            <a:r>
              <a:rPr sz="2400" spc="-15" dirty="0">
                <a:latin typeface="+mn-lt"/>
                <a:cs typeface="Calibri"/>
              </a:rPr>
              <a:t>tariffe </a:t>
            </a:r>
            <a:r>
              <a:rPr sz="2400" spc="-10" dirty="0">
                <a:latin typeface="+mn-lt"/>
                <a:cs typeface="Calibri"/>
              </a:rPr>
              <a:t>conformi </a:t>
            </a:r>
            <a:r>
              <a:rPr sz="2400" dirty="0">
                <a:latin typeface="+mn-lt"/>
                <a:cs typeface="Calibri"/>
              </a:rPr>
              <a:t>al </a:t>
            </a:r>
            <a:r>
              <a:rPr sz="2400" spc="-10" dirty="0">
                <a:latin typeface="+mn-lt"/>
                <a:cs typeface="Calibri"/>
              </a:rPr>
              <a:t>MEOP </a:t>
            </a:r>
            <a:r>
              <a:rPr sz="2400" spc="-5" dirty="0">
                <a:latin typeface="+mn-lt"/>
                <a:cs typeface="Calibri"/>
              </a:rPr>
              <a:t>sulla</a:t>
            </a:r>
            <a:r>
              <a:rPr sz="2400" dirty="0">
                <a:latin typeface="+mn-lt"/>
                <a:cs typeface="Calibri"/>
              </a:rPr>
              <a:t> base</a:t>
            </a:r>
            <a:endParaRPr sz="2400">
              <a:latin typeface="+mn-lt"/>
              <a:cs typeface="Calibri"/>
            </a:endParaRPr>
          </a:p>
          <a:p>
            <a:pPr marL="748665" marR="1028700" lvl="2" algn="just">
              <a:lnSpc>
                <a:spcPts val="2400"/>
              </a:lnSpc>
              <a:spcBef>
                <a:spcPts val="600"/>
              </a:spcBef>
              <a:buAutoNum type="romanLcParenR"/>
              <a:tabLst>
                <a:tab pos="942975" algn="l"/>
              </a:tabLst>
            </a:pPr>
            <a:r>
              <a:rPr lang="it-IT" sz="2400" spc="-20" dirty="0" smtClean="0">
                <a:latin typeface="+mn-lt"/>
                <a:cs typeface="Calibri"/>
              </a:rPr>
              <a:t> </a:t>
            </a:r>
            <a:r>
              <a:rPr sz="2400" spc="-20" smtClean="0">
                <a:latin typeface="+mn-lt"/>
                <a:cs typeface="Calibri"/>
              </a:rPr>
              <a:t>analisi </a:t>
            </a:r>
            <a:r>
              <a:rPr sz="2400" spc="-10" dirty="0">
                <a:latin typeface="+mn-lt"/>
                <a:cs typeface="Calibri"/>
              </a:rPr>
              <a:t>comparativa, </a:t>
            </a:r>
            <a:r>
              <a:rPr sz="2400">
                <a:latin typeface="+mn-lt"/>
                <a:cs typeface="Calibri"/>
              </a:rPr>
              <a:t>o </a:t>
            </a:r>
            <a:endParaRPr lang="it-IT" sz="2400" dirty="0" smtClean="0">
              <a:latin typeface="+mn-lt"/>
              <a:cs typeface="Calibri"/>
            </a:endParaRPr>
          </a:p>
          <a:p>
            <a:pPr marL="748665" marR="1028700" lvl="2" algn="just">
              <a:lnSpc>
                <a:spcPts val="2400"/>
              </a:lnSpc>
              <a:spcBef>
                <a:spcPts val="600"/>
              </a:spcBef>
              <a:buAutoNum type="romanLcParenR"/>
              <a:tabLst>
                <a:tab pos="942975" algn="l"/>
              </a:tabLst>
            </a:pPr>
            <a:r>
              <a:rPr sz="2400" spc="-5" smtClean="0">
                <a:latin typeface="+mn-lt"/>
                <a:cs typeface="Calibri"/>
              </a:rPr>
              <a:t> </a:t>
            </a:r>
            <a:r>
              <a:rPr sz="2400" spc="-10" dirty="0">
                <a:latin typeface="+mn-lt"/>
                <a:cs typeface="Calibri"/>
              </a:rPr>
              <a:t>metodologia </a:t>
            </a:r>
            <a:r>
              <a:rPr sz="2400" spc="-5">
                <a:latin typeface="+mn-lt"/>
                <a:cs typeface="Calibri"/>
              </a:rPr>
              <a:t>di </a:t>
            </a:r>
            <a:r>
              <a:rPr lang="it-IT" sz="2400" spc="-5" dirty="0" smtClean="0">
                <a:latin typeface="+mn-lt"/>
                <a:cs typeface="Calibri"/>
              </a:rPr>
              <a:t>v</a:t>
            </a:r>
            <a:r>
              <a:rPr sz="2400" spc="-5" smtClean="0">
                <a:latin typeface="+mn-lt"/>
                <a:cs typeface="Calibri"/>
              </a:rPr>
              <a:t>alutazione </a:t>
            </a:r>
            <a:r>
              <a:rPr sz="2400" spc="-10">
                <a:latin typeface="+mn-lt"/>
                <a:cs typeface="Calibri"/>
              </a:rPr>
              <a:t>standard </a:t>
            </a:r>
            <a:r>
              <a:rPr sz="2400" spc="-10" smtClean="0">
                <a:latin typeface="+mn-lt"/>
                <a:cs typeface="Calibri"/>
              </a:rPr>
              <a:t>generalmente </a:t>
            </a:r>
            <a:r>
              <a:rPr sz="2400" spc="-10" dirty="0">
                <a:latin typeface="+mn-lt"/>
                <a:cs typeface="Calibri"/>
              </a:rPr>
              <a:t>accettata</a:t>
            </a:r>
            <a:r>
              <a:rPr sz="2400" spc="-10">
                <a:latin typeface="+mn-lt"/>
                <a:cs typeface="Calibri"/>
              </a:rPr>
              <a:t>;</a:t>
            </a:r>
            <a:r>
              <a:rPr sz="2400" spc="-5">
                <a:latin typeface="+mn-lt"/>
                <a:cs typeface="Calibri"/>
              </a:rPr>
              <a:t> </a:t>
            </a:r>
            <a:r>
              <a:rPr sz="2400" smtClean="0">
                <a:latin typeface="+mn-lt"/>
                <a:cs typeface="Calibri"/>
              </a:rPr>
              <a:t>o</a:t>
            </a:r>
            <a:endParaRPr lang="it-IT" sz="2400" dirty="0" smtClean="0">
              <a:latin typeface="+mn-lt"/>
              <a:cs typeface="Calibri"/>
            </a:endParaRPr>
          </a:p>
          <a:p>
            <a:pPr marL="748665" marR="1028700" lvl="2" algn="just">
              <a:lnSpc>
                <a:spcPts val="2400"/>
              </a:lnSpc>
              <a:tabLst>
                <a:tab pos="942975" algn="l"/>
              </a:tabLst>
            </a:pPr>
            <a:endParaRPr sz="2400">
              <a:latin typeface="+mn-lt"/>
              <a:cs typeface="Calibri"/>
            </a:endParaRPr>
          </a:p>
          <a:p>
            <a:pPr marL="748665" lvl="1" indent="-456565" algn="just">
              <a:lnSpc>
                <a:spcPts val="2340"/>
              </a:lnSpc>
              <a:buClr>
                <a:srgbClr val="000066"/>
              </a:buClr>
              <a:buSzPct val="105000"/>
              <a:buAutoNum type="alphaLcParenR"/>
              <a:tabLst>
                <a:tab pos="748665" algn="l"/>
                <a:tab pos="749300" algn="l"/>
              </a:tabLst>
            </a:pPr>
            <a:r>
              <a:rPr sz="2400" spc="-5" dirty="0">
                <a:latin typeface="+mn-lt"/>
                <a:cs typeface="Calibri"/>
              </a:rPr>
              <a:t>assegnata come SIEG </a:t>
            </a:r>
            <a:r>
              <a:rPr sz="2400" dirty="0">
                <a:latin typeface="+mn-lt"/>
                <a:cs typeface="Calibri"/>
              </a:rPr>
              <a:t>in </a:t>
            </a:r>
            <a:r>
              <a:rPr sz="2400" spc="-5" dirty="0">
                <a:latin typeface="+mn-lt"/>
                <a:cs typeface="Calibri"/>
              </a:rPr>
              <a:t>linea </a:t>
            </a:r>
            <a:r>
              <a:rPr sz="2400" dirty="0">
                <a:latin typeface="+mn-lt"/>
                <a:cs typeface="Calibri"/>
              </a:rPr>
              <a:t>con i </a:t>
            </a:r>
            <a:r>
              <a:rPr sz="2400" spc="-5">
                <a:latin typeface="+mn-lt"/>
                <a:cs typeface="Calibri"/>
              </a:rPr>
              <a:t>criteri</a:t>
            </a:r>
            <a:r>
              <a:rPr sz="2400" spc="-55">
                <a:latin typeface="+mn-lt"/>
                <a:cs typeface="Calibri"/>
              </a:rPr>
              <a:t> </a:t>
            </a:r>
            <a:r>
              <a:rPr sz="2400" smtClean="0">
                <a:latin typeface="+mn-lt"/>
                <a:cs typeface="Calibri"/>
              </a:rPr>
              <a:t>Altmark</a:t>
            </a:r>
            <a:endParaRPr sz="2400">
              <a:latin typeface="+mn-lt"/>
              <a:cs typeface="Calibri"/>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14348" y="142852"/>
            <a:ext cx="7786742"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Esistenza di aiuto di Stato è esclusa - 4</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p:nvPr/>
        </p:nvSpPr>
        <p:spPr>
          <a:xfrm>
            <a:off x="270725" y="2365248"/>
            <a:ext cx="6670675" cy="0"/>
          </a:xfrm>
          <a:custGeom>
            <a:avLst/>
            <a:gdLst/>
            <a:ahLst/>
            <a:cxnLst/>
            <a:rect l="l" t="t" r="r" b="b"/>
            <a:pathLst>
              <a:path w="6670675">
                <a:moveTo>
                  <a:pt x="0" y="0"/>
                </a:moveTo>
                <a:lnTo>
                  <a:pt x="6670586" y="0"/>
                </a:lnTo>
              </a:path>
            </a:pathLst>
          </a:custGeom>
          <a:ln w="30479">
            <a:solidFill>
              <a:srgbClr val="FFFFFF"/>
            </a:solidFill>
          </a:ln>
        </p:spPr>
        <p:txBody>
          <a:bodyPr wrap="square" lIns="0" tIns="0" rIns="0" bIns="0" rtlCol="0"/>
          <a:lstStyle/>
          <a:p>
            <a:endParaRPr/>
          </a:p>
        </p:txBody>
      </p:sp>
      <p:sp>
        <p:nvSpPr>
          <p:cNvPr id="4" name="object 4"/>
          <p:cNvSpPr txBox="1">
            <a:spLocks noGrp="1"/>
          </p:cNvSpPr>
          <p:nvPr>
            <p:ph type="body" idx="1"/>
          </p:nvPr>
        </p:nvSpPr>
        <p:spPr>
          <a:xfrm>
            <a:off x="142844" y="714356"/>
            <a:ext cx="8786874" cy="5975995"/>
          </a:xfrm>
          <a:prstGeom prst="rect">
            <a:avLst/>
          </a:prstGeom>
        </p:spPr>
        <p:txBody>
          <a:bodyPr vert="horz" wrap="square" lIns="0" tIns="12700" rIns="0" bIns="0" rtlCol="0">
            <a:spAutoFit/>
          </a:bodyPr>
          <a:lstStyle/>
          <a:p>
            <a:pPr marL="38100">
              <a:lnSpc>
                <a:spcPct val="100000"/>
              </a:lnSpc>
              <a:spcBef>
                <a:spcPts val="100"/>
              </a:spcBef>
              <a:buNone/>
            </a:pPr>
            <a:r>
              <a:rPr b="1" spc="-5" dirty="0"/>
              <a:t>Assenza </a:t>
            </a:r>
            <a:r>
              <a:rPr b="1" dirty="0"/>
              <a:t>di </a:t>
            </a:r>
            <a:r>
              <a:rPr b="1" spc="-10" dirty="0"/>
              <a:t>vantaggi </a:t>
            </a:r>
            <a:r>
              <a:rPr b="1" spc="-5" dirty="0"/>
              <a:t>economici </a:t>
            </a:r>
            <a:r>
              <a:rPr b="1" dirty="0"/>
              <a:t>— analisi dei </a:t>
            </a:r>
            <a:r>
              <a:rPr b="1" spc="-10" dirty="0"/>
              <a:t>tre</a:t>
            </a:r>
            <a:r>
              <a:rPr b="1" spc="-120" dirty="0"/>
              <a:t> </a:t>
            </a:r>
            <a:r>
              <a:rPr b="1" spc="-10" dirty="0"/>
              <a:t>livelli</a:t>
            </a:r>
          </a:p>
          <a:p>
            <a:pPr marL="495300" indent="-457834">
              <a:lnSpc>
                <a:spcPct val="100000"/>
              </a:lnSpc>
              <a:spcBef>
                <a:spcPts val="2080"/>
              </a:spcBef>
              <a:buClr>
                <a:srgbClr val="000066"/>
              </a:buClr>
              <a:buSzPct val="104545"/>
              <a:buAutoNum type="arabicPeriod" startAt="3"/>
              <a:tabLst>
                <a:tab pos="495300" algn="l"/>
                <a:tab pos="495934" algn="l"/>
              </a:tabLst>
            </a:pPr>
            <a:r>
              <a:rPr b="1" spc="-10"/>
              <a:t>Utilizzatori</a:t>
            </a:r>
            <a:r>
              <a:rPr spc="-10"/>
              <a:t> </a:t>
            </a:r>
            <a:r>
              <a:rPr lang="it-IT" spc="-5" dirty="0" smtClean="0"/>
              <a:t>(</a:t>
            </a:r>
            <a:r>
              <a:rPr spc="-10" smtClean="0"/>
              <a:t>compagnie</a:t>
            </a:r>
            <a:r>
              <a:rPr spc="35" smtClean="0"/>
              <a:t> </a:t>
            </a:r>
            <a:r>
              <a:rPr spc="-10" smtClean="0"/>
              <a:t>aeree</a:t>
            </a:r>
            <a:r>
              <a:rPr lang="it-IT" spc="-10" dirty="0" smtClean="0"/>
              <a:t>)</a:t>
            </a:r>
            <a:endParaRPr/>
          </a:p>
          <a:p>
            <a:pPr marL="0" marR="5080" lvl="1" indent="0">
              <a:lnSpc>
                <a:spcPct val="100099"/>
              </a:lnSpc>
              <a:spcBef>
                <a:spcPts val="585"/>
              </a:spcBef>
              <a:buClr>
                <a:srgbClr val="000066"/>
              </a:buClr>
              <a:buSzPct val="105000"/>
              <a:buNone/>
              <a:tabLst>
                <a:tab pos="774065" algn="l"/>
                <a:tab pos="774700" algn="l"/>
              </a:tabLst>
            </a:pPr>
            <a:r>
              <a:rPr sz="2400" b="1" spc="-15" dirty="0">
                <a:cs typeface="Calibri"/>
              </a:rPr>
              <a:t>Per </a:t>
            </a:r>
            <a:r>
              <a:rPr sz="2400" b="1" spc="-5" dirty="0">
                <a:cs typeface="Calibri"/>
              </a:rPr>
              <a:t>gli aeroporti</a:t>
            </a:r>
            <a:r>
              <a:rPr sz="2400" spc="-5" dirty="0">
                <a:cs typeface="Calibri"/>
              </a:rPr>
              <a:t>: </a:t>
            </a:r>
            <a:r>
              <a:rPr sz="2400" spc="-10" dirty="0">
                <a:cs typeface="Calibri"/>
              </a:rPr>
              <a:t>conformità </a:t>
            </a:r>
            <a:r>
              <a:rPr sz="2400" spc="-5" dirty="0">
                <a:cs typeface="Calibri"/>
              </a:rPr>
              <a:t>dell'operazione alle condizioni di </a:t>
            </a:r>
            <a:r>
              <a:rPr sz="2400" spc="-15">
                <a:cs typeface="Calibri"/>
              </a:rPr>
              <a:t>mercato </a:t>
            </a:r>
            <a:r>
              <a:rPr sz="2400" spc="-5" smtClean="0">
                <a:cs typeface="Calibri"/>
              </a:rPr>
              <a:t>sulla </a:t>
            </a:r>
            <a:r>
              <a:rPr sz="2400" spc="-5" dirty="0">
                <a:cs typeface="Calibri"/>
              </a:rPr>
              <a:t>base di </a:t>
            </a:r>
            <a:r>
              <a:rPr sz="2400" spc="-10" dirty="0">
                <a:cs typeface="Calibri"/>
              </a:rPr>
              <a:t>metodi </a:t>
            </a:r>
            <a:r>
              <a:rPr sz="2400" spc="-5" dirty="0">
                <a:cs typeface="Calibri"/>
              </a:rPr>
              <a:t>di valutazione </a:t>
            </a:r>
            <a:r>
              <a:rPr sz="2400" spc="-10" dirty="0">
                <a:cs typeface="Calibri"/>
              </a:rPr>
              <a:t>comunemente accettati. </a:t>
            </a:r>
            <a:r>
              <a:rPr sz="2400" dirty="0">
                <a:cs typeface="Calibri"/>
              </a:rPr>
              <a:t>Il </a:t>
            </a:r>
            <a:r>
              <a:rPr sz="2400" spc="-5" dirty="0">
                <a:cs typeface="Calibri"/>
              </a:rPr>
              <a:t>criterio (MEOP</a:t>
            </a:r>
            <a:r>
              <a:rPr sz="2400" spc="-5">
                <a:cs typeface="Calibri"/>
              </a:rPr>
              <a:t>) </a:t>
            </a:r>
            <a:r>
              <a:rPr sz="2400" spc="-10" smtClean="0">
                <a:cs typeface="Calibri"/>
              </a:rPr>
              <a:t>dell'operatore </a:t>
            </a:r>
            <a:r>
              <a:rPr sz="2400" dirty="0">
                <a:cs typeface="Calibri"/>
              </a:rPr>
              <a:t>in </a:t>
            </a:r>
            <a:r>
              <a:rPr sz="2400" spc="-5" dirty="0">
                <a:cs typeface="Calibri"/>
              </a:rPr>
              <a:t>un'economia di </a:t>
            </a:r>
            <a:r>
              <a:rPr sz="2400" spc="-15" dirty="0">
                <a:cs typeface="Calibri"/>
              </a:rPr>
              <a:t>mercato </a:t>
            </a:r>
            <a:r>
              <a:rPr sz="2400" dirty="0">
                <a:cs typeface="Calibri"/>
              </a:rPr>
              <a:t>è </a:t>
            </a:r>
            <a:r>
              <a:rPr sz="2400" spc="-15" dirty="0">
                <a:cs typeface="Calibri"/>
              </a:rPr>
              <a:t>soddisfatto </a:t>
            </a:r>
            <a:r>
              <a:rPr sz="2400" spc="-5" dirty="0">
                <a:cs typeface="Calibri"/>
              </a:rPr>
              <a:t>per </a:t>
            </a:r>
            <a:r>
              <a:rPr sz="2400">
                <a:cs typeface="Calibri"/>
              </a:rPr>
              <a:t>il </a:t>
            </a:r>
            <a:r>
              <a:rPr sz="2400" spc="-10" smtClean="0">
                <a:cs typeface="Calibri"/>
              </a:rPr>
              <a:t>finanziamento </a:t>
            </a:r>
            <a:r>
              <a:rPr sz="2400" spc="-5" dirty="0">
                <a:cs typeface="Calibri"/>
              </a:rPr>
              <a:t>pubblico di </a:t>
            </a:r>
            <a:r>
              <a:rPr sz="2400" spc="-10" dirty="0">
                <a:cs typeface="Calibri"/>
              </a:rPr>
              <a:t>infrastrutture </a:t>
            </a:r>
            <a:r>
              <a:rPr sz="2400" spc="-5" dirty="0">
                <a:cs typeface="Calibri"/>
              </a:rPr>
              <a:t>aperte </a:t>
            </a:r>
            <a:r>
              <a:rPr sz="2400" dirty="0">
                <a:cs typeface="Calibri"/>
              </a:rPr>
              <a:t>e non </a:t>
            </a:r>
            <a:r>
              <a:rPr sz="2400" spc="-10" dirty="0">
                <a:cs typeface="Calibri"/>
              </a:rPr>
              <a:t>riservate </a:t>
            </a:r>
            <a:r>
              <a:rPr sz="2400" dirty="0">
                <a:cs typeface="Calibri"/>
              </a:rPr>
              <a:t>a un </a:t>
            </a:r>
            <a:r>
              <a:rPr sz="2400" spc="-15" dirty="0">
                <a:cs typeface="Calibri"/>
              </a:rPr>
              <a:t>utente </a:t>
            </a:r>
            <a:r>
              <a:rPr sz="2400" spc="-5" dirty="0">
                <a:cs typeface="Calibri"/>
              </a:rPr>
              <a:t>specifico se, </a:t>
            </a:r>
            <a:r>
              <a:rPr sz="2400" spc="-5">
                <a:cs typeface="Calibri"/>
              </a:rPr>
              <a:t>alla </a:t>
            </a:r>
            <a:r>
              <a:rPr sz="2400" smtClean="0">
                <a:cs typeface="Calibri"/>
              </a:rPr>
              <a:t>luce </a:t>
            </a:r>
            <a:r>
              <a:rPr sz="2400" spc="-5" dirty="0">
                <a:cs typeface="Calibri"/>
              </a:rPr>
              <a:t>di valutazioni </a:t>
            </a:r>
            <a:r>
              <a:rPr sz="2400" spc="-20">
                <a:cs typeface="Calibri"/>
              </a:rPr>
              <a:t>ex </a:t>
            </a:r>
            <a:r>
              <a:rPr sz="2400" spc="-10" smtClean="0">
                <a:cs typeface="Calibri"/>
              </a:rPr>
              <a:t>ante</a:t>
            </a:r>
            <a:r>
              <a:rPr lang="it-IT" sz="2400" spc="-10" dirty="0" smtClean="0">
                <a:cs typeface="Calibri"/>
              </a:rPr>
              <a:t>,</a:t>
            </a:r>
            <a:r>
              <a:rPr sz="2400" spc="-10" smtClean="0">
                <a:cs typeface="Calibri"/>
              </a:rPr>
              <a:t> </a:t>
            </a:r>
            <a:r>
              <a:rPr sz="2400" dirty="0">
                <a:cs typeface="Calibri"/>
              </a:rPr>
              <a:t>gli </a:t>
            </a:r>
            <a:r>
              <a:rPr sz="2400" spc="-10" dirty="0">
                <a:cs typeface="Calibri"/>
              </a:rPr>
              <a:t>utenti </a:t>
            </a:r>
            <a:r>
              <a:rPr sz="2400" spc="-5" dirty="0">
                <a:cs typeface="Calibri"/>
              </a:rPr>
              <a:t>contribuiscono </a:t>
            </a:r>
            <a:r>
              <a:rPr sz="2400" dirty="0">
                <a:cs typeface="Calibri"/>
              </a:rPr>
              <a:t>in </a:t>
            </a:r>
            <a:r>
              <a:rPr sz="2400" spc="-10" dirty="0">
                <a:cs typeface="Calibri"/>
              </a:rPr>
              <a:t>misura </a:t>
            </a:r>
            <a:r>
              <a:rPr sz="2400" spc="-10">
                <a:cs typeface="Calibri"/>
              </a:rPr>
              <a:t>apprezzabile </a:t>
            </a:r>
            <a:r>
              <a:rPr sz="2400" spc="-5" smtClean="0">
                <a:cs typeface="Calibri"/>
              </a:rPr>
              <a:t>alla </a:t>
            </a:r>
            <a:r>
              <a:rPr sz="2400" spc="-5" dirty="0">
                <a:cs typeface="Calibri"/>
              </a:rPr>
              <a:t>redditività </a:t>
            </a:r>
            <a:r>
              <a:rPr sz="2400" dirty="0">
                <a:cs typeface="Calibri"/>
              </a:rPr>
              <a:t>del </a:t>
            </a:r>
            <a:r>
              <a:rPr sz="2400" spc="-10" dirty="0">
                <a:cs typeface="Calibri"/>
              </a:rPr>
              <a:t>progetto/del </a:t>
            </a:r>
            <a:r>
              <a:rPr sz="2400" spc="-15" dirty="0">
                <a:cs typeface="Calibri"/>
              </a:rPr>
              <a:t>gestore </a:t>
            </a:r>
            <a:r>
              <a:rPr sz="2400" spc="-10" dirty="0">
                <a:cs typeface="Calibri"/>
              </a:rPr>
              <a:t>("</a:t>
            </a:r>
            <a:r>
              <a:rPr sz="2400" b="1" spc="-10" dirty="0">
                <a:cs typeface="Calibri"/>
              </a:rPr>
              <a:t>costo </a:t>
            </a:r>
            <a:r>
              <a:rPr sz="2400" b="1" spc="-5">
                <a:cs typeface="Calibri"/>
              </a:rPr>
              <a:t>incrementale</a:t>
            </a:r>
            <a:r>
              <a:rPr sz="2400" spc="-5" smtClean="0">
                <a:cs typeface="Calibri"/>
              </a:rPr>
              <a:t>")</a:t>
            </a:r>
            <a:endParaRPr lang="it-IT" sz="2400" spc="-5" dirty="0" smtClean="0">
              <a:cs typeface="Calibri"/>
            </a:endParaRPr>
          </a:p>
          <a:p>
            <a:pPr marL="0" marR="5080" lvl="1" indent="0">
              <a:lnSpc>
                <a:spcPct val="100099"/>
              </a:lnSpc>
              <a:spcBef>
                <a:spcPts val="585"/>
              </a:spcBef>
              <a:buClr>
                <a:srgbClr val="000066"/>
              </a:buClr>
              <a:buSzPct val="105000"/>
              <a:buNone/>
              <a:tabLst>
                <a:tab pos="774065" algn="l"/>
                <a:tab pos="774700" algn="l"/>
              </a:tabLst>
            </a:pPr>
            <a:r>
              <a:rPr sz="2400" spc="-5" smtClean="0">
                <a:cs typeface="Calibri"/>
              </a:rPr>
              <a:t>Ossia </a:t>
            </a:r>
            <a:r>
              <a:rPr sz="2400" spc="-5">
                <a:cs typeface="Calibri"/>
              </a:rPr>
              <a:t>nel </a:t>
            </a:r>
            <a:r>
              <a:rPr sz="2400" spc="-5" smtClean="0">
                <a:cs typeface="Calibri"/>
              </a:rPr>
              <a:t>caso </a:t>
            </a:r>
            <a:r>
              <a:rPr sz="2400" dirty="0">
                <a:cs typeface="Calibri"/>
              </a:rPr>
              <a:t>in cui il </a:t>
            </a:r>
            <a:r>
              <a:rPr sz="2400" spc="-15" dirty="0">
                <a:cs typeface="Calibri"/>
              </a:rPr>
              <a:t>gestore </a:t>
            </a:r>
            <a:r>
              <a:rPr sz="2400" spc="-10" dirty="0">
                <a:cs typeface="Calibri"/>
              </a:rPr>
              <a:t>dell'infrastruttura </a:t>
            </a:r>
            <a:r>
              <a:rPr sz="2400" spc="-5" dirty="0">
                <a:cs typeface="Calibri"/>
              </a:rPr>
              <a:t>stipuli accordi commerciali </a:t>
            </a:r>
            <a:r>
              <a:rPr sz="2400">
                <a:cs typeface="Calibri"/>
              </a:rPr>
              <a:t>con </a:t>
            </a:r>
            <a:r>
              <a:rPr sz="2400" spc="-5" smtClean="0">
                <a:cs typeface="Calibri"/>
              </a:rPr>
              <a:t>singoli </a:t>
            </a:r>
            <a:r>
              <a:rPr sz="2400" spc="-10" dirty="0">
                <a:cs typeface="Calibri"/>
              </a:rPr>
              <a:t>utenti </a:t>
            </a:r>
            <a:r>
              <a:rPr sz="2400" dirty="0">
                <a:cs typeface="Calibri"/>
              </a:rPr>
              <a:t>che </a:t>
            </a:r>
            <a:r>
              <a:rPr sz="2400" spc="-10" dirty="0">
                <a:cs typeface="Calibri"/>
              </a:rPr>
              <a:t>consentano </a:t>
            </a:r>
            <a:r>
              <a:rPr sz="2400" spc="-5" dirty="0">
                <a:cs typeface="Calibri"/>
              </a:rPr>
              <a:t>di </a:t>
            </a:r>
            <a:r>
              <a:rPr sz="2400" spc="-10" dirty="0">
                <a:cs typeface="Calibri"/>
              </a:rPr>
              <a:t>coprire </a:t>
            </a:r>
            <a:r>
              <a:rPr sz="2400" spc="-5" dirty="0">
                <a:cs typeface="Calibri"/>
              </a:rPr>
              <a:t>tutti </a:t>
            </a:r>
            <a:r>
              <a:rPr sz="2400" dirty="0">
                <a:cs typeface="Calibri"/>
              </a:rPr>
              <a:t>i </a:t>
            </a:r>
            <a:r>
              <a:rPr sz="2400" spc="-10" dirty="0">
                <a:cs typeface="Calibri"/>
              </a:rPr>
              <a:t>costi derivanti </a:t>
            </a:r>
            <a:r>
              <a:rPr sz="2400" spc="-5" dirty="0">
                <a:cs typeface="Calibri"/>
              </a:rPr>
              <a:t>dagli accordi </a:t>
            </a:r>
            <a:r>
              <a:rPr sz="2400" spc="-10" dirty="0">
                <a:cs typeface="Calibri"/>
              </a:rPr>
              <a:t>stessi</a:t>
            </a:r>
            <a:r>
              <a:rPr sz="2400" spc="-10">
                <a:cs typeface="Calibri"/>
              </a:rPr>
              <a:t>, </a:t>
            </a:r>
            <a:r>
              <a:rPr sz="2400" spc="-5" smtClean="0">
                <a:cs typeface="Calibri"/>
              </a:rPr>
              <a:t>compreso </a:t>
            </a:r>
            <a:r>
              <a:rPr sz="2400" spc="-5" dirty="0">
                <a:cs typeface="Calibri"/>
              </a:rPr>
              <a:t>un </a:t>
            </a:r>
            <a:r>
              <a:rPr sz="2400" spc="-10" dirty="0">
                <a:cs typeface="Calibri"/>
              </a:rPr>
              <a:t>ragionevole </a:t>
            </a:r>
            <a:r>
              <a:rPr sz="2400" spc="-5" dirty="0">
                <a:cs typeface="Calibri"/>
              </a:rPr>
              <a:t>margine di </a:t>
            </a:r>
            <a:r>
              <a:rPr sz="2400" spc="-15" dirty="0">
                <a:cs typeface="Calibri"/>
              </a:rPr>
              <a:t>profitto </a:t>
            </a:r>
            <a:r>
              <a:rPr sz="2400" spc="-5" dirty="0">
                <a:cs typeface="Calibri"/>
              </a:rPr>
              <a:t>sulla base di solide </a:t>
            </a:r>
            <a:r>
              <a:rPr sz="2400" spc="-15">
                <a:cs typeface="Calibri"/>
              </a:rPr>
              <a:t>prospettive </a:t>
            </a:r>
            <a:r>
              <a:rPr sz="2400" smtClean="0">
                <a:cs typeface="Calibri"/>
              </a:rPr>
              <a:t>a </a:t>
            </a:r>
            <a:r>
              <a:rPr sz="2400">
                <a:cs typeface="Calibri"/>
              </a:rPr>
              <a:t>medio </a:t>
            </a:r>
            <a:r>
              <a:rPr sz="2400" spc="-5" smtClean="0">
                <a:cs typeface="Calibri"/>
              </a:rPr>
              <a:t>termine</a:t>
            </a:r>
            <a:r>
              <a:rPr lang="it-IT" sz="2400" spc="-5" dirty="0" smtClean="0">
                <a:cs typeface="Calibri"/>
              </a:rPr>
              <a:t> (</a:t>
            </a:r>
            <a:r>
              <a:rPr sz="2400" smtClean="0">
                <a:cs typeface="Arial"/>
              </a:rPr>
              <a:t>§</a:t>
            </a:r>
            <a:r>
              <a:rPr sz="2400" smtClean="0">
                <a:cs typeface="Calibri"/>
              </a:rPr>
              <a:t>228 </a:t>
            </a:r>
            <a:r>
              <a:rPr sz="2400" spc="-5" smtClean="0">
                <a:cs typeface="Calibri"/>
              </a:rPr>
              <a:t>NOA </a:t>
            </a:r>
            <a:r>
              <a:rPr sz="2400" dirty="0">
                <a:cs typeface="Calibri"/>
              </a:rPr>
              <a:t>e </a:t>
            </a:r>
            <a:r>
              <a:rPr sz="2400" spc="-10" dirty="0">
                <a:cs typeface="Calibri"/>
              </a:rPr>
              <a:t>punto </a:t>
            </a:r>
            <a:r>
              <a:rPr sz="2400" dirty="0">
                <a:cs typeface="Calibri"/>
              </a:rPr>
              <a:t>53 </a:t>
            </a:r>
            <a:r>
              <a:rPr sz="2400" i="1" spc="-15">
                <a:cs typeface="Calibri"/>
              </a:rPr>
              <a:t>Aviation</a:t>
            </a:r>
            <a:r>
              <a:rPr sz="2400" i="1" spc="-90">
                <a:cs typeface="Calibri"/>
              </a:rPr>
              <a:t> </a:t>
            </a:r>
            <a:r>
              <a:rPr sz="2400" i="1" spc="-5" smtClean="0">
                <a:cs typeface="Calibri"/>
              </a:rPr>
              <a:t>Guidelines</a:t>
            </a:r>
            <a:r>
              <a:rPr lang="it-IT" sz="2400" spc="-5" dirty="0" smtClean="0">
                <a:cs typeface="Calibri"/>
              </a:rPr>
              <a:t>)</a:t>
            </a:r>
            <a:endParaRPr sz="2400">
              <a:cs typeface="Calibri"/>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42910" y="285728"/>
            <a:ext cx="7715304"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Esistenza di aiuto di Stato è esclusa - 4</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p:nvPr/>
        </p:nvSpPr>
        <p:spPr>
          <a:xfrm>
            <a:off x="270725" y="2365248"/>
            <a:ext cx="6670675" cy="0"/>
          </a:xfrm>
          <a:custGeom>
            <a:avLst/>
            <a:gdLst/>
            <a:ahLst/>
            <a:cxnLst/>
            <a:rect l="l" t="t" r="r" b="b"/>
            <a:pathLst>
              <a:path w="6670675">
                <a:moveTo>
                  <a:pt x="0" y="0"/>
                </a:moveTo>
                <a:lnTo>
                  <a:pt x="6670586" y="0"/>
                </a:lnTo>
              </a:path>
            </a:pathLst>
          </a:custGeom>
          <a:ln w="30479">
            <a:solidFill>
              <a:srgbClr val="FFFFFF"/>
            </a:solidFill>
          </a:ln>
        </p:spPr>
        <p:txBody>
          <a:bodyPr wrap="square" lIns="0" tIns="0" rIns="0" bIns="0" rtlCol="0"/>
          <a:lstStyle/>
          <a:p>
            <a:endParaRPr/>
          </a:p>
        </p:txBody>
      </p:sp>
      <p:sp>
        <p:nvSpPr>
          <p:cNvPr id="4" name="object 4"/>
          <p:cNvSpPr txBox="1"/>
          <p:nvPr/>
        </p:nvSpPr>
        <p:spPr>
          <a:xfrm>
            <a:off x="214282" y="857232"/>
            <a:ext cx="8786874" cy="4983416"/>
          </a:xfrm>
          <a:prstGeom prst="rect">
            <a:avLst/>
          </a:prstGeom>
        </p:spPr>
        <p:txBody>
          <a:bodyPr vert="horz" wrap="square" lIns="0" tIns="12700" rIns="0" bIns="0" rtlCol="0">
            <a:spAutoFit/>
          </a:bodyPr>
          <a:lstStyle/>
          <a:p>
            <a:pPr marL="12700" algn="just">
              <a:lnSpc>
                <a:spcPct val="100000"/>
              </a:lnSpc>
              <a:spcBef>
                <a:spcPts val="100"/>
              </a:spcBef>
            </a:pPr>
            <a:r>
              <a:rPr sz="2400" b="1" spc="-5" dirty="0">
                <a:latin typeface="+mn-lt"/>
                <a:cs typeface="Calibri"/>
              </a:rPr>
              <a:t>Assenza </a:t>
            </a:r>
            <a:r>
              <a:rPr sz="2400" b="1" dirty="0">
                <a:latin typeface="+mn-lt"/>
                <a:cs typeface="Calibri"/>
              </a:rPr>
              <a:t>di </a:t>
            </a:r>
            <a:r>
              <a:rPr sz="2400" b="1" spc="-10" dirty="0">
                <a:latin typeface="+mn-lt"/>
                <a:cs typeface="Calibri"/>
              </a:rPr>
              <a:t>vantaggi </a:t>
            </a:r>
            <a:r>
              <a:rPr sz="2400" b="1" spc="-5" dirty="0">
                <a:latin typeface="+mn-lt"/>
                <a:cs typeface="Calibri"/>
              </a:rPr>
              <a:t>economici </a:t>
            </a:r>
            <a:r>
              <a:rPr sz="2400" b="1" dirty="0">
                <a:latin typeface="+mn-lt"/>
                <a:cs typeface="Calibri"/>
              </a:rPr>
              <a:t>— analisi dei </a:t>
            </a:r>
            <a:r>
              <a:rPr sz="2400" b="1" spc="-10" dirty="0">
                <a:latin typeface="+mn-lt"/>
                <a:cs typeface="Calibri"/>
              </a:rPr>
              <a:t>tre</a:t>
            </a:r>
            <a:r>
              <a:rPr sz="2400" b="1" spc="-125" dirty="0">
                <a:latin typeface="+mn-lt"/>
                <a:cs typeface="Calibri"/>
              </a:rPr>
              <a:t> </a:t>
            </a:r>
            <a:r>
              <a:rPr sz="2400" b="1" spc="-10" dirty="0">
                <a:latin typeface="+mn-lt"/>
                <a:cs typeface="Calibri"/>
              </a:rPr>
              <a:t>livelli</a:t>
            </a:r>
            <a:endParaRPr sz="2400">
              <a:latin typeface="+mn-lt"/>
              <a:cs typeface="Calibri"/>
            </a:endParaRPr>
          </a:p>
          <a:p>
            <a:pPr marL="469900" indent="-457834" algn="just">
              <a:lnSpc>
                <a:spcPct val="100000"/>
              </a:lnSpc>
              <a:spcBef>
                <a:spcPts val="2080"/>
              </a:spcBef>
              <a:buClr>
                <a:srgbClr val="000066"/>
              </a:buClr>
              <a:buSzPct val="104545"/>
              <a:buAutoNum type="arabicPeriod" startAt="3"/>
              <a:tabLst>
                <a:tab pos="469900" algn="l"/>
                <a:tab pos="470534" algn="l"/>
              </a:tabLst>
            </a:pPr>
            <a:r>
              <a:rPr sz="2400" b="1" spc="-10" dirty="0">
                <a:latin typeface="+mn-lt"/>
                <a:cs typeface="Calibri"/>
              </a:rPr>
              <a:t>Utilizzatori</a:t>
            </a:r>
            <a:endParaRPr sz="2400">
              <a:latin typeface="+mn-lt"/>
              <a:cs typeface="Calibri"/>
            </a:endParaRPr>
          </a:p>
          <a:p>
            <a:pPr marL="0" marR="421640" lvl="1" algn="just">
              <a:lnSpc>
                <a:spcPct val="100000"/>
              </a:lnSpc>
              <a:spcBef>
                <a:spcPts val="590"/>
              </a:spcBef>
              <a:buClr>
                <a:srgbClr val="000066"/>
              </a:buClr>
              <a:buSzPct val="105000"/>
              <a:tabLst>
                <a:tab pos="748665" algn="l"/>
                <a:tab pos="749300" algn="l"/>
              </a:tabLst>
            </a:pPr>
            <a:r>
              <a:rPr sz="2400" b="1" spc="-15" dirty="0">
                <a:latin typeface="+mn-lt"/>
                <a:cs typeface="Calibri"/>
              </a:rPr>
              <a:t>Per </a:t>
            </a:r>
            <a:r>
              <a:rPr sz="2400" b="1" dirty="0">
                <a:latin typeface="+mn-lt"/>
                <a:cs typeface="Calibri"/>
              </a:rPr>
              <a:t>i porti</a:t>
            </a:r>
            <a:r>
              <a:rPr sz="2400" dirty="0">
                <a:latin typeface="+mn-lt"/>
                <a:cs typeface="Calibri"/>
              </a:rPr>
              <a:t>: </a:t>
            </a:r>
            <a:r>
              <a:rPr sz="2400" spc="-5" dirty="0">
                <a:latin typeface="+mn-lt"/>
                <a:cs typeface="Calibri"/>
              </a:rPr>
              <a:t>si </a:t>
            </a:r>
            <a:r>
              <a:rPr sz="2400" dirty="0">
                <a:latin typeface="+mn-lt"/>
                <a:cs typeface="Calibri"/>
              </a:rPr>
              <a:t>può </a:t>
            </a:r>
            <a:r>
              <a:rPr sz="2400" spc="-5" dirty="0">
                <a:latin typeface="+mn-lt"/>
                <a:cs typeface="Calibri"/>
              </a:rPr>
              <a:t>escludere </a:t>
            </a:r>
            <a:r>
              <a:rPr sz="2400" spc="-10" dirty="0">
                <a:latin typeface="+mn-lt"/>
                <a:cs typeface="Calibri"/>
              </a:rPr>
              <a:t>l'esistenza </a:t>
            </a:r>
            <a:r>
              <a:rPr sz="2400" spc="-5" dirty="0">
                <a:latin typeface="+mn-lt"/>
                <a:cs typeface="Calibri"/>
              </a:rPr>
              <a:t>di un vantaggio per </a:t>
            </a:r>
            <a:r>
              <a:rPr sz="2400" dirty="0">
                <a:latin typeface="+mn-lt"/>
                <a:cs typeface="Calibri"/>
              </a:rPr>
              <a:t>gli </a:t>
            </a:r>
            <a:r>
              <a:rPr sz="2400" spc="-10" dirty="0">
                <a:latin typeface="+mn-lt"/>
                <a:cs typeface="Calibri"/>
              </a:rPr>
              <a:t>utenti </a:t>
            </a:r>
            <a:r>
              <a:rPr sz="2400" spc="-5" dirty="0">
                <a:latin typeface="+mn-lt"/>
                <a:cs typeface="Calibri"/>
              </a:rPr>
              <a:t>se </a:t>
            </a:r>
            <a:r>
              <a:rPr sz="2400">
                <a:latin typeface="+mn-lt"/>
                <a:cs typeface="Calibri"/>
              </a:rPr>
              <a:t>i </a:t>
            </a:r>
            <a:r>
              <a:rPr sz="2400" smtClean="0">
                <a:latin typeface="+mn-lt"/>
                <a:cs typeface="Calibri"/>
              </a:rPr>
              <a:t>canoni </a:t>
            </a:r>
            <a:r>
              <a:rPr sz="2400" spc="-5" dirty="0">
                <a:latin typeface="+mn-lt"/>
                <a:cs typeface="Calibri"/>
              </a:rPr>
              <a:t>per </a:t>
            </a:r>
            <a:r>
              <a:rPr sz="2400" spc="-10">
                <a:latin typeface="+mn-lt"/>
                <a:cs typeface="Calibri"/>
              </a:rPr>
              <a:t>l'utilizzo </a:t>
            </a:r>
            <a:r>
              <a:rPr sz="2400" spc="-10" smtClean="0">
                <a:latin typeface="+mn-lt"/>
                <a:cs typeface="Calibri"/>
              </a:rPr>
              <a:t>dell'infrastruttura</a:t>
            </a:r>
            <a:r>
              <a:rPr sz="2400" smtClean="0">
                <a:latin typeface="+mn-lt"/>
                <a:cs typeface="Calibri"/>
              </a:rPr>
              <a:t>:</a:t>
            </a:r>
            <a:endParaRPr sz="2400">
              <a:latin typeface="+mn-lt"/>
              <a:cs typeface="Calibri"/>
            </a:endParaRPr>
          </a:p>
          <a:p>
            <a:pPr marL="750570" indent="-458470" algn="just">
              <a:lnSpc>
                <a:spcPct val="100000"/>
              </a:lnSpc>
              <a:spcBef>
                <a:spcPts val="509"/>
              </a:spcBef>
              <a:buClr>
                <a:srgbClr val="000066"/>
              </a:buClr>
              <a:buSzPct val="105000"/>
              <a:buAutoNum type="alphaLcParenR"/>
              <a:tabLst>
                <a:tab pos="749935" algn="l"/>
                <a:tab pos="751205" algn="l"/>
              </a:tabLst>
            </a:pPr>
            <a:r>
              <a:rPr sz="2400" spc="-5" dirty="0">
                <a:latin typeface="+mn-lt"/>
                <a:cs typeface="Calibri"/>
              </a:rPr>
              <a:t>sono </a:t>
            </a:r>
            <a:r>
              <a:rPr sz="2400" spc="-15" dirty="0">
                <a:latin typeface="+mn-lt"/>
                <a:cs typeface="Calibri"/>
              </a:rPr>
              <a:t>stati </a:t>
            </a:r>
            <a:r>
              <a:rPr sz="2400" spc="-10" dirty="0">
                <a:latin typeface="+mn-lt"/>
                <a:cs typeface="Calibri"/>
              </a:rPr>
              <a:t>fissati </a:t>
            </a:r>
            <a:r>
              <a:rPr sz="2400" spc="-5" dirty="0">
                <a:latin typeface="+mn-lt"/>
                <a:cs typeface="Calibri"/>
              </a:rPr>
              <a:t>nel quadro di </a:t>
            </a:r>
            <a:r>
              <a:rPr sz="2400">
                <a:latin typeface="+mn-lt"/>
                <a:cs typeface="Calibri"/>
              </a:rPr>
              <a:t>una </a:t>
            </a:r>
            <a:r>
              <a:rPr sz="2400" b="1" spc="-25" smtClean="0">
                <a:latin typeface="+mn-lt"/>
                <a:cs typeface="Calibri"/>
              </a:rPr>
              <a:t>gara</a:t>
            </a:r>
            <a:r>
              <a:rPr sz="2400" spc="-25" smtClean="0">
                <a:latin typeface="+mn-lt"/>
                <a:cs typeface="Calibri"/>
              </a:rPr>
              <a:t> </a:t>
            </a:r>
            <a:r>
              <a:rPr lang="it-IT" sz="2400" spc="-25" dirty="0" smtClean="0">
                <a:latin typeface="+mn-lt"/>
                <a:cs typeface="Calibri"/>
              </a:rPr>
              <a:t>(</a:t>
            </a:r>
            <a:r>
              <a:rPr sz="2400" smtClean="0">
                <a:latin typeface="+mn-lt"/>
                <a:cs typeface="Arial"/>
              </a:rPr>
              <a:t>§</a:t>
            </a:r>
            <a:r>
              <a:rPr sz="2400">
                <a:latin typeface="+mn-lt"/>
                <a:cs typeface="Calibri"/>
              </a:rPr>
              <a:t>226</a:t>
            </a:r>
            <a:r>
              <a:rPr sz="2400" spc="50">
                <a:latin typeface="+mn-lt"/>
                <a:cs typeface="Calibri"/>
              </a:rPr>
              <a:t> </a:t>
            </a:r>
            <a:r>
              <a:rPr sz="2400" spc="-5" smtClean="0">
                <a:latin typeface="+mn-lt"/>
                <a:cs typeface="Calibri"/>
              </a:rPr>
              <a:t>NOA</a:t>
            </a:r>
            <a:r>
              <a:rPr lang="it-IT" sz="2400" spc="-5" dirty="0" smtClean="0">
                <a:latin typeface="+mn-lt"/>
                <a:cs typeface="Calibri"/>
              </a:rPr>
              <a:t>)</a:t>
            </a:r>
            <a:endParaRPr sz="2400">
              <a:latin typeface="+mn-lt"/>
              <a:cs typeface="Calibri"/>
            </a:endParaRPr>
          </a:p>
          <a:p>
            <a:pPr marL="750570" marR="5080" indent="-457834" algn="just">
              <a:lnSpc>
                <a:spcPct val="99900"/>
              </a:lnSpc>
              <a:spcBef>
                <a:spcPts val="475"/>
              </a:spcBef>
              <a:buClr>
                <a:srgbClr val="000066"/>
              </a:buClr>
              <a:buSzPct val="105000"/>
              <a:buAutoNum type="alphaLcParenR"/>
              <a:tabLst>
                <a:tab pos="749935" algn="l"/>
                <a:tab pos="751205" algn="l"/>
              </a:tabLst>
            </a:pPr>
            <a:r>
              <a:rPr sz="2400" dirty="0">
                <a:latin typeface="+mn-lt"/>
                <a:cs typeface="Calibri"/>
              </a:rPr>
              <a:t>la </a:t>
            </a:r>
            <a:r>
              <a:rPr sz="2400" spc="-10" dirty="0">
                <a:latin typeface="+mn-lt"/>
                <a:cs typeface="Calibri"/>
              </a:rPr>
              <a:t>conformità </a:t>
            </a:r>
            <a:r>
              <a:rPr sz="2400" spc="-5" dirty="0">
                <a:latin typeface="+mn-lt"/>
                <a:cs typeface="Calibri"/>
              </a:rPr>
              <a:t>dell'operazione alle condizioni di </a:t>
            </a:r>
            <a:r>
              <a:rPr sz="2400" spc="-15" dirty="0">
                <a:latin typeface="+mn-lt"/>
                <a:cs typeface="Calibri"/>
              </a:rPr>
              <a:t>mercato </a:t>
            </a:r>
            <a:r>
              <a:rPr sz="2400" dirty="0">
                <a:latin typeface="+mn-lt"/>
                <a:cs typeface="Calibri"/>
              </a:rPr>
              <a:t>può </a:t>
            </a:r>
            <a:r>
              <a:rPr sz="2400" spc="-10">
                <a:latin typeface="+mn-lt"/>
                <a:cs typeface="Calibri"/>
              </a:rPr>
              <a:t>essere </a:t>
            </a:r>
            <a:r>
              <a:rPr sz="2400" spc="-15" smtClean="0">
                <a:latin typeface="+mn-lt"/>
                <a:cs typeface="Calibri"/>
              </a:rPr>
              <a:t>valutata </a:t>
            </a:r>
            <a:r>
              <a:rPr sz="2400" spc="-5" dirty="0">
                <a:latin typeface="+mn-lt"/>
                <a:cs typeface="Calibri"/>
              </a:rPr>
              <a:t>sulla </a:t>
            </a:r>
            <a:r>
              <a:rPr sz="2400" dirty="0">
                <a:latin typeface="+mn-lt"/>
                <a:cs typeface="Calibri"/>
              </a:rPr>
              <a:t>base </a:t>
            </a:r>
            <a:r>
              <a:rPr sz="2400" spc="-5" dirty="0">
                <a:latin typeface="+mn-lt"/>
                <a:cs typeface="Calibri"/>
              </a:rPr>
              <a:t>delle condizioni alle </a:t>
            </a:r>
            <a:r>
              <a:rPr sz="2400" dirty="0">
                <a:latin typeface="+mn-lt"/>
                <a:cs typeface="Calibri"/>
              </a:rPr>
              <a:t>quali </a:t>
            </a:r>
            <a:r>
              <a:rPr sz="2400" spc="-15" dirty="0">
                <a:latin typeface="+mn-lt"/>
                <a:cs typeface="Calibri"/>
              </a:rPr>
              <a:t>operatori </a:t>
            </a:r>
            <a:r>
              <a:rPr sz="2400" spc="-10" dirty="0">
                <a:latin typeface="+mn-lt"/>
                <a:cs typeface="Calibri"/>
              </a:rPr>
              <a:t>privati </a:t>
            </a:r>
            <a:r>
              <a:rPr sz="2400" dirty="0">
                <a:latin typeface="+mn-lt"/>
                <a:cs typeface="Calibri"/>
              </a:rPr>
              <a:t>analoghi </a:t>
            </a:r>
            <a:r>
              <a:rPr sz="2400" spc="-5" dirty="0">
                <a:latin typeface="+mn-lt"/>
                <a:cs typeface="Calibri"/>
              </a:rPr>
              <a:t>concedono </a:t>
            </a:r>
            <a:r>
              <a:rPr sz="2400">
                <a:latin typeface="+mn-lt"/>
                <a:cs typeface="Calibri"/>
              </a:rPr>
              <a:t>la </a:t>
            </a:r>
            <a:r>
              <a:rPr sz="2400" spc="-5" smtClean="0">
                <a:latin typeface="+mn-lt"/>
                <a:cs typeface="Calibri"/>
              </a:rPr>
              <a:t>gestione </a:t>
            </a:r>
            <a:r>
              <a:rPr sz="2400" spc="-5" dirty="0">
                <a:latin typeface="+mn-lt"/>
                <a:cs typeface="Calibri"/>
              </a:rPr>
              <a:t>di </a:t>
            </a:r>
            <a:r>
              <a:rPr sz="2400" spc="-10" dirty="0">
                <a:latin typeface="+mn-lt"/>
                <a:cs typeface="Calibri"/>
              </a:rPr>
              <a:t>infrastrutture </a:t>
            </a:r>
            <a:r>
              <a:rPr sz="2400" dirty="0">
                <a:latin typeface="+mn-lt"/>
                <a:cs typeface="Calibri"/>
              </a:rPr>
              <a:t>analoghe in situazioni analoghe </a:t>
            </a:r>
            <a:r>
              <a:rPr sz="2400" spc="-5" dirty="0">
                <a:latin typeface="+mn-lt"/>
                <a:cs typeface="Calibri"/>
              </a:rPr>
              <a:t>(</a:t>
            </a:r>
            <a:r>
              <a:rPr sz="2400" spc="-5">
                <a:latin typeface="+mn-lt"/>
                <a:cs typeface="Calibri"/>
              </a:rPr>
              <a:t>comparazione </a:t>
            </a:r>
            <a:r>
              <a:rPr sz="2400" spc="-10" smtClean="0">
                <a:latin typeface="+mn-lt"/>
                <a:cs typeface="Calibri"/>
              </a:rPr>
              <a:t>parametrica</a:t>
            </a:r>
            <a:r>
              <a:rPr sz="2400" spc="-5" smtClean="0">
                <a:latin typeface="+mn-lt"/>
                <a:cs typeface="Calibri"/>
              </a:rPr>
              <a:t>), </a:t>
            </a:r>
            <a:r>
              <a:rPr sz="2400" spc="-5">
                <a:latin typeface="+mn-lt"/>
                <a:cs typeface="Calibri"/>
              </a:rPr>
              <a:t>se </a:t>
            </a:r>
            <a:r>
              <a:rPr sz="2400" spc="-5" smtClean="0">
                <a:latin typeface="+mn-lt"/>
                <a:cs typeface="Calibri"/>
              </a:rPr>
              <a:t>possibile </a:t>
            </a:r>
            <a:r>
              <a:rPr lang="it-IT" sz="2400" spc="-5" dirty="0" smtClean="0">
                <a:latin typeface="+mn-lt"/>
                <a:cs typeface="Calibri"/>
              </a:rPr>
              <a:t>(</a:t>
            </a:r>
            <a:r>
              <a:rPr sz="2400" smtClean="0">
                <a:latin typeface="+mn-lt"/>
                <a:cs typeface="Arial"/>
              </a:rPr>
              <a:t>§</a:t>
            </a:r>
            <a:r>
              <a:rPr sz="2400">
                <a:latin typeface="+mn-lt"/>
                <a:cs typeface="Calibri"/>
              </a:rPr>
              <a:t>227</a:t>
            </a:r>
            <a:r>
              <a:rPr sz="2400" spc="-5">
                <a:latin typeface="+mn-lt"/>
                <a:cs typeface="Calibri"/>
              </a:rPr>
              <a:t> </a:t>
            </a:r>
            <a:r>
              <a:rPr sz="2400" spc="-5" smtClean="0">
                <a:latin typeface="+mn-lt"/>
                <a:cs typeface="Calibri"/>
              </a:rPr>
              <a:t>NOA</a:t>
            </a:r>
            <a:r>
              <a:rPr lang="it-IT" sz="2400" spc="-5" dirty="0" smtClean="0">
                <a:latin typeface="+mn-lt"/>
                <a:cs typeface="Calibri"/>
              </a:rPr>
              <a:t>)</a:t>
            </a:r>
            <a:endParaRPr sz="2400">
              <a:latin typeface="+mn-lt"/>
              <a:cs typeface="Calibri"/>
            </a:endParaRPr>
          </a:p>
          <a:p>
            <a:pPr marL="750570" indent="-458470" algn="just">
              <a:lnSpc>
                <a:spcPct val="100000"/>
              </a:lnSpc>
              <a:spcBef>
                <a:spcPts val="500"/>
              </a:spcBef>
              <a:buClr>
                <a:srgbClr val="000066"/>
              </a:buClr>
              <a:buSzPct val="105000"/>
              <a:buAutoNum type="alphaLcParenR"/>
              <a:tabLst>
                <a:tab pos="749935" algn="l"/>
                <a:tab pos="751205" algn="l"/>
              </a:tabLst>
            </a:pPr>
            <a:r>
              <a:rPr sz="2400" spc="-5" dirty="0">
                <a:latin typeface="+mn-lt"/>
                <a:cs typeface="Calibri"/>
              </a:rPr>
              <a:t>sono </a:t>
            </a:r>
            <a:r>
              <a:rPr sz="2400" spc="-10" dirty="0">
                <a:latin typeface="+mn-lt"/>
                <a:cs typeface="Calibri"/>
              </a:rPr>
              <a:t>determinati </a:t>
            </a:r>
            <a:r>
              <a:rPr sz="2400" spc="-5" dirty="0">
                <a:latin typeface="+mn-lt"/>
                <a:cs typeface="Calibri"/>
              </a:rPr>
              <a:t>tenendo </a:t>
            </a:r>
            <a:r>
              <a:rPr sz="2400" spc="-10" dirty="0">
                <a:latin typeface="+mn-lt"/>
                <a:cs typeface="Calibri"/>
              </a:rPr>
              <a:t>conto </a:t>
            </a:r>
            <a:r>
              <a:rPr sz="2400" spc="-5" dirty="0">
                <a:latin typeface="+mn-lt"/>
                <a:cs typeface="Calibri"/>
              </a:rPr>
              <a:t>del </a:t>
            </a:r>
            <a:r>
              <a:rPr sz="2400" b="1" spc="-10">
                <a:latin typeface="+mn-lt"/>
                <a:cs typeface="Calibri"/>
              </a:rPr>
              <a:t>costo </a:t>
            </a:r>
            <a:r>
              <a:rPr sz="2400" b="1" spc="-10" smtClean="0">
                <a:latin typeface="+mn-lt"/>
                <a:cs typeface="Calibri"/>
              </a:rPr>
              <a:t>incrementale</a:t>
            </a:r>
            <a:r>
              <a:rPr sz="2400" spc="-10" smtClean="0">
                <a:latin typeface="+mn-lt"/>
                <a:cs typeface="Calibri"/>
              </a:rPr>
              <a:t> </a:t>
            </a:r>
            <a:r>
              <a:rPr lang="it-IT" sz="2400" spc="-10" dirty="0" smtClean="0">
                <a:latin typeface="+mn-lt"/>
                <a:cs typeface="Calibri"/>
              </a:rPr>
              <a:t>(</a:t>
            </a:r>
            <a:r>
              <a:rPr sz="2400" smtClean="0">
                <a:latin typeface="+mn-lt"/>
                <a:cs typeface="Arial"/>
              </a:rPr>
              <a:t>§</a:t>
            </a:r>
            <a:r>
              <a:rPr sz="2400">
                <a:latin typeface="+mn-lt"/>
                <a:cs typeface="Calibri"/>
              </a:rPr>
              <a:t>228</a:t>
            </a:r>
            <a:r>
              <a:rPr sz="2400" spc="-65">
                <a:latin typeface="+mn-lt"/>
                <a:cs typeface="Calibri"/>
              </a:rPr>
              <a:t> </a:t>
            </a:r>
            <a:r>
              <a:rPr sz="2400" spc="-5" smtClean="0">
                <a:latin typeface="+mn-lt"/>
                <a:cs typeface="Calibri"/>
              </a:rPr>
              <a:t>NOA</a:t>
            </a:r>
            <a:r>
              <a:rPr lang="it-IT" sz="2400" spc="-5" dirty="0" smtClean="0">
                <a:latin typeface="+mn-lt"/>
                <a:cs typeface="Calibri"/>
              </a:rPr>
              <a:t>)</a:t>
            </a:r>
            <a:endParaRPr sz="2400">
              <a:latin typeface="+mn-lt"/>
              <a:cs typeface="Calibri"/>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14348" y="357166"/>
            <a:ext cx="7425055"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Aiuto di Stato compatibile - aeroportuale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142844" y="1000108"/>
            <a:ext cx="8786874" cy="4534575"/>
          </a:xfrm>
          <a:prstGeom prst="rect">
            <a:avLst/>
          </a:prstGeom>
        </p:spPr>
        <p:txBody>
          <a:bodyPr vert="horz" wrap="square" lIns="0" tIns="12700" rIns="0" bIns="0" rtlCol="0">
            <a:spAutoFit/>
          </a:bodyPr>
          <a:lstStyle/>
          <a:p>
            <a:pPr marL="12700" algn="just">
              <a:lnSpc>
                <a:spcPct val="100000"/>
              </a:lnSpc>
              <a:spcBef>
                <a:spcPts val="100"/>
              </a:spcBef>
            </a:pPr>
            <a:r>
              <a:rPr sz="2400" b="1" spc="-5" dirty="0">
                <a:latin typeface="+mn-lt"/>
                <a:cs typeface="Calibri"/>
              </a:rPr>
              <a:t>Compatibili ed </a:t>
            </a:r>
            <a:r>
              <a:rPr sz="2400" b="1" spc="-10" dirty="0">
                <a:latin typeface="+mn-lt"/>
                <a:cs typeface="Calibri"/>
              </a:rPr>
              <a:t>esenti </a:t>
            </a:r>
            <a:r>
              <a:rPr sz="2400" b="1" spc="-20" dirty="0">
                <a:latin typeface="+mn-lt"/>
                <a:cs typeface="Calibri"/>
              </a:rPr>
              <a:t>dall’obbligo </a:t>
            </a:r>
            <a:r>
              <a:rPr sz="2400" b="1" dirty="0">
                <a:latin typeface="+mn-lt"/>
                <a:cs typeface="Calibri"/>
              </a:rPr>
              <a:t>di </a:t>
            </a:r>
            <a:r>
              <a:rPr sz="2400" b="1" spc="-5" dirty="0">
                <a:latin typeface="+mn-lt"/>
                <a:cs typeface="Calibri"/>
              </a:rPr>
              <a:t>notifica</a:t>
            </a:r>
            <a:r>
              <a:rPr sz="2400" spc="-5">
                <a:latin typeface="+mn-lt"/>
                <a:cs typeface="Calibri"/>
              </a:rPr>
              <a:t>, </a:t>
            </a:r>
            <a:r>
              <a:rPr lang="it-IT" sz="2400" spc="5" dirty="0" smtClean="0">
                <a:latin typeface="+mn-lt"/>
                <a:cs typeface="Calibri"/>
              </a:rPr>
              <a:t>ad </a:t>
            </a:r>
            <a:r>
              <a:rPr lang="it-IT" sz="2400" spc="5" dirty="0" err="1" smtClean="0">
                <a:latin typeface="+mn-lt"/>
                <a:cs typeface="Calibri"/>
              </a:rPr>
              <a:t>es</a:t>
            </a:r>
            <a:r>
              <a:rPr sz="2400" spc="5" smtClean="0">
                <a:latin typeface="+mn-lt"/>
                <a:cs typeface="Calibri"/>
              </a:rPr>
              <a:t>. </a:t>
            </a:r>
            <a:r>
              <a:rPr sz="2400" dirty="0">
                <a:latin typeface="+mn-lt"/>
                <a:cs typeface="Calibri"/>
              </a:rPr>
              <a:t>in </a:t>
            </a:r>
            <a:r>
              <a:rPr sz="2400" spc="-5" dirty="0">
                <a:latin typeface="+mn-lt"/>
                <a:cs typeface="Calibri"/>
              </a:rPr>
              <a:t>base</a:t>
            </a:r>
            <a:r>
              <a:rPr sz="2400" spc="-80" dirty="0">
                <a:latin typeface="+mn-lt"/>
                <a:cs typeface="Calibri"/>
              </a:rPr>
              <a:t> </a:t>
            </a:r>
            <a:r>
              <a:rPr sz="2400" dirty="0">
                <a:latin typeface="+mn-lt"/>
                <a:cs typeface="Calibri"/>
              </a:rPr>
              <a:t>a:</a:t>
            </a:r>
            <a:endParaRPr sz="2400">
              <a:latin typeface="+mn-lt"/>
              <a:cs typeface="Calibri"/>
            </a:endParaRPr>
          </a:p>
          <a:p>
            <a:pPr algn="just">
              <a:lnSpc>
                <a:spcPct val="100000"/>
              </a:lnSpc>
              <a:spcBef>
                <a:spcPts val="20"/>
              </a:spcBef>
            </a:pPr>
            <a:endParaRPr sz="2400">
              <a:latin typeface="+mn-lt"/>
              <a:cs typeface="Calibri"/>
            </a:endParaRPr>
          </a:p>
          <a:p>
            <a:pPr marL="469900" indent="-457834" algn="just">
              <a:lnSpc>
                <a:spcPct val="100000"/>
              </a:lnSpc>
              <a:spcBef>
                <a:spcPts val="5"/>
              </a:spcBef>
              <a:buClr>
                <a:srgbClr val="000066"/>
              </a:buClr>
              <a:buSzPct val="105000"/>
              <a:buAutoNum type="arabicPeriod"/>
              <a:tabLst>
                <a:tab pos="469900" algn="l"/>
                <a:tab pos="470534" algn="l"/>
              </a:tabLst>
            </a:pPr>
            <a:r>
              <a:rPr lang="it-IT" sz="2400" b="1" spc="-15" dirty="0" smtClean="0">
                <a:latin typeface="+mn-lt"/>
                <a:cs typeface="Calibri"/>
              </a:rPr>
              <a:t>GBER</a:t>
            </a:r>
            <a:endParaRPr sz="2400">
              <a:latin typeface="+mn-lt"/>
              <a:cs typeface="Calibri"/>
            </a:endParaRPr>
          </a:p>
          <a:p>
            <a:pPr marL="469900" indent="-457834" algn="just">
              <a:lnSpc>
                <a:spcPct val="100000"/>
              </a:lnSpc>
              <a:spcBef>
                <a:spcPts val="480"/>
              </a:spcBef>
              <a:buClr>
                <a:srgbClr val="000066"/>
              </a:buClr>
              <a:buSzPct val="105000"/>
              <a:buAutoNum type="arabicPeriod"/>
              <a:tabLst>
                <a:tab pos="469900" algn="l"/>
                <a:tab pos="470534" algn="l"/>
              </a:tabLst>
            </a:pPr>
            <a:r>
              <a:rPr sz="2400" b="1" spc="-5" dirty="0">
                <a:latin typeface="+mn-lt"/>
                <a:cs typeface="Calibri"/>
              </a:rPr>
              <a:t>Decisione </a:t>
            </a:r>
            <a:r>
              <a:rPr sz="2400" b="1" dirty="0">
                <a:latin typeface="+mn-lt"/>
                <a:cs typeface="Calibri"/>
              </a:rPr>
              <a:t>n. 2012/21/UE </a:t>
            </a:r>
            <a:r>
              <a:rPr sz="2400" spc="-5" dirty="0">
                <a:latin typeface="+mn-lt"/>
                <a:cs typeface="Calibri"/>
              </a:rPr>
              <a:t>(SIEG per </a:t>
            </a:r>
            <a:r>
              <a:rPr sz="2400" dirty="0">
                <a:latin typeface="+mn-lt"/>
                <a:cs typeface="Calibri"/>
              </a:rPr>
              <a:t>la </a:t>
            </a:r>
            <a:r>
              <a:rPr sz="2400" spc="-10" dirty="0">
                <a:latin typeface="+mn-lt"/>
                <a:cs typeface="Calibri"/>
              </a:rPr>
              <a:t>prestazione </a:t>
            </a:r>
            <a:r>
              <a:rPr sz="2400" spc="-5" dirty="0">
                <a:latin typeface="+mn-lt"/>
                <a:cs typeface="Calibri"/>
              </a:rPr>
              <a:t>dei servizi</a:t>
            </a:r>
            <a:r>
              <a:rPr sz="2400" spc="-50" dirty="0">
                <a:latin typeface="+mn-lt"/>
                <a:cs typeface="Calibri"/>
              </a:rPr>
              <a:t> </a:t>
            </a:r>
            <a:r>
              <a:rPr sz="2400" spc="-10">
                <a:latin typeface="+mn-lt"/>
                <a:cs typeface="Calibri"/>
              </a:rPr>
              <a:t>universali</a:t>
            </a:r>
            <a:r>
              <a:rPr sz="2400" spc="-10" smtClean="0">
                <a:latin typeface="+mn-lt"/>
                <a:cs typeface="Calibri"/>
              </a:rPr>
              <a:t>):</a:t>
            </a:r>
            <a:r>
              <a:rPr lang="it-IT" sz="2400" spc="-10" dirty="0" smtClean="0">
                <a:latin typeface="+mn-lt"/>
                <a:cs typeface="Calibri"/>
              </a:rPr>
              <a:t> c</a:t>
            </a:r>
            <a:r>
              <a:rPr sz="2400" spc="-5" smtClean="0">
                <a:latin typeface="+mn-lt"/>
                <a:cs typeface="Calibri"/>
              </a:rPr>
              <a:t>ompensazione </a:t>
            </a:r>
            <a:r>
              <a:rPr sz="2400" spc="-5" dirty="0">
                <a:latin typeface="+mn-lt"/>
                <a:cs typeface="Calibri"/>
              </a:rPr>
              <a:t>per SIEG per </a:t>
            </a:r>
            <a:r>
              <a:rPr sz="2400" spc="-5">
                <a:latin typeface="+mn-lt"/>
                <a:cs typeface="Calibri"/>
              </a:rPr>
              <a:t>aeroporti </a:t>
            </a:r>
            <a:r>
              <a:rPr lang="it-IT" sz="2400" spc="-10" dirty="0" smtClean="0">
                <a:latin typeface="+mn-lt"/>
                <a:cs typeface="Calibri"/>
              </a:rPr>
              <a:t>sotto una determinata soglia di </a:t>
            </a:r>
            <a:r>
              <a:rPr sz="2400" spc="-5" smtClean="0">
                <a:latin typeface="+mn-lt"/>
                <a:cs typeface="Calibri"/>
              </a:rPr>
              <a:t>passeggeri</a:t>
            </a:r>
            <a:r>
              <a:rPr sz="2400" spc="-210" smtClean="0">
                <a:latin typeface="+mn-lt"/>
                <a:cs typeface="Calibri"/>
              </a:rPr>
              <a:t> </a:t>
            </a:r>
            <a:r>
              <a:rPr sz="2400" spc="-5" dirty="0">
                <a:latin typeface="+mn-lt"/>
                <a:cs typeface="Calibri"/>
              </a:rPr>
              <a:t>annui</a:t>
            </a:r>
            <a:endParaRPr sz="2400">
              <a:latin typeface="+mn-lt"/>
              <a:cs typeface="Calibri"/>
            </a:endParaRPr>
          </a:p>
          <a:p>
            <a:pPr algn="just">
              <a:lnSpc>
                <a:spcPct val="100000"/>
              </a:lnSpc>
              <a:spcBef>
                <a:spcPts val="65"/>
              </a:spcBef>
            </a:pPr>
            <a:endParaRPr sz="2400">
              <a:latin typeface="+mn-lt"/>
              <a:cs typeface="Calibri"/>
            </a:endParaRPr>
          </a:p>
          <a:p>
            <a:pPr marL="12700" algn="just">
              <a:lnSpc>
                <a:spcPct val="100000"/>
              </a:lnSpc>
            </a:pPr>
            <a:r>
              <a:rPr sz="2400" spc="-5" dirty="0">
                <a:latin typeface="+mn-lt"/>
                <a:cs typeface="Calibri"/>
              </a:rPr>
              <a:t>Altrimenti </a:t>
            </a:r>
            <a:r>
              <a:rPr sz="2400" dirty="0">
                <a:latin typeface="+mn-lt"/>
                <a:cs typeface="Calibri"/>
              </a:rPr>
              <a:t>- </a:t>
            </a:r>
            <a:r>
              <a:rPr sz="2400" b="1" dirty="0">
                <a:latin typeface="+mn-lt"/>
                <a:cs typeface="Calibri"/>
              </a:rPr>
              <a:t>se è necessaria la </a:t>
            </a:r>
            <a:r>
              <a:rPr sz="2400" b="1" spc="-5" dirty="0">
                <a:latin typeface="+mn-lt"/>
                <a:cs typeface="Calibri"/>
              </a:rPr>
              <a:t>notifica </a:t>
            </a:r>
            <a:r>
              <a:rPr sz="2400" dirty="0">
                <a:latin typeface="+mn-lt"/>
                <a:cs typeface="Calibri"/>
              </a:rPr>
              <a:t>- </a:t>
            </a:r>
            <a:r>
              <a:rPr sz="2400" spc="-10" dirty="0">
                <a:latin typeface="+mn-lt"/>
                <a:cs typeface="Calibri"/>
              </a:rPr>
              <a:t>valutazione </a:t>
            </a:r>
            <a:r>
              <a:rPr sz="2400" dirty="0">
                <a:latin typeface="+mn-lt"/>
                <a:cs typeface="Calibri"/>
              </a:rPr>
              <a:t>ai </a:t>
            </a:r>
            <a:r>
              <a:rPr sz="2400" spc="-5">
                <a:latin typeface="+mn-lt"/>
                <a:cs typeface="Calibri"/>
              </a:rPr>
              <a:t>sensi </a:t>
            </a:r>
            <a:r>
              <a:rPr sz="2400" spc="-5" smtClean="0">
                <a:latin typeface="+mn-lt"/>
                <a:cs typeface="Calibri"/>
              </a:rPr>
              <a:t>di</a:t>
            </a:r>
            <a:r>
              <a:rPr sz="2400" smtClean="0">
                <a:latin typeface="+mn-lt"/>
                <a:cs typeface="Calibri"/>
              </a:rPr>
              <a:t>:</a:t>
            </a:r>
            <a:endParaRPr sz="2400">
              <a:latin typeface="+mn-lt"/>
              <a:cs typeface="Calibri"/>
            </a:endParaRPr>
          </a:p>
          <a:p>
            <a:pPr algn="just">
              <a:lnSpc>
                <a:spcPct val="100000"/>
              </a:lnSpc>
              <a:spcBef>
                <a:spcPts val="50"/>
              </a:spcBef>
            </a:pPr>
            <a:endParaRPr sz="2400">
              <a:latin typeface="+mn-lt"/>
              <a:cs typeface="Calibri"/>
            </a:endParaRPr>
          </a:p>
          <a:p>
            <a:pPr marL="636270" lvl="1" indent="-344170" algn="just">
              <a:lnSpc>
                <a:spcPct val="100000"/>
              </a:lnSpc>
              <a:buClr>
                <a:srgbClr val="000066"/>
              </a:buClr>
              <a:buSzPct val="105000"/>
              <a:buFont typeface="Wingdings"/>
              <a:buChar char=""/>
              <a:tabLst>
                <a:tab pos="636905" algn="l"/>
              </a:tabLst>
            </a:pPr>
            <a:r>
              <a:rPr sz="2400" b="1" spc="-10" dirty="0">
                <a:latin typeface="+mn-lt"/>
                <a:cs typeface="Calibri"/>
              </a:rPr>
              <a:t>Orientamenti </a:t>
            </a:r>
            <a:r>
              <a:rPr sz="2400" b="1" dirty="0">
                <a:latin typeface="+mn-lt"/>
                <a:cs typeface="Calibri"/>
              </a:rPr>
              <a:t>sugli </a:t>
            </a:r>
            <a:r>
              <a:rPr sz="2400" b="1" spc="-5" dirty="0">
                <a:latin typeface="+mn-lt"/>
                <a:cs typeface="Calibri"/>
              </a:rPr>
              <a:t>aiuti </a:t>
            </a:r>
            <a:r>
              <a:rPr sz="2400" b="1" dirty="0">
                <a:latin typeface="+mn-lt"/>
                <a:cs typeface="Calibri"/>
              </a:rPr>
              <a:t>di </a:t>
            </a:r>
            <a:r>
              <a:rPr sz="2400" b="1" spc="-15" dirty="0">
                <a:latin typeface="+mn-lt"/>
                <a:cs typeface="Calibri"/>
              </a:rPr>
              <a:t>Stato </a:t>
            </a:r>
            <a:r>
              <a:rPr sz="2400" b="1" spc="-5">
                <a:latin typeface="+mn-lt"/>
                <a:cs typeface="Calibri"/>
              </a:rPr>
              <a:t>agli </a:t>
            </a:r>
            <a:r>
              <a:rPr sz="2400" b="1" spc="-5" smtClean="0">
                <a:latin typeface="+mn-lt"/>
                <a:cs typeface="Calibri"/>
              </a:rPr>
              <a:t>aeroporti</a:t>
            </a:r>
            <a:endParaRPr sz="2400">
              <a:latin typeface="+mn-lt"/>
              <a:cs typeface="Calibri"/>
            </a:endParaRPr>
          </a:p>
          <a:p>
            <a:pPr lvl="1" algn="just">
              <a:lnSpc>
                <a:spcPct val="100000"/>
              </a:lnSpc>
              <a:spcBef>
                <a:spcPts val="25"/>
              </a:spcBef>
              <a:buClr>
                <a:srgbClr val="000066"/>
              </a:buClr>
              <a:buFont typeface="Wingdings"/>
              <a:buChar char=""/>
            </a:pPr>
            <a:endParaRPr sz="2400">
              <a:latin typeface="+mn-lt"/>
              <a:cs typeface="Calibri"/>
            </a:endParaRPr>
          </a:p>
          <a:p>
            <a:pPr marL="636270" lvl="1" indent="-344170" algn="just">
              <a:lnSpc>
                <a:spcPct val="100000"/>
              </a:lnSpc>
              <a:buClr>
                <a:srgbClr val="000066"/>
              </a:buClr>
              <a:buSzPct val="105000"/>
              <a:buFont typeface="Wingdings"/>
              <a:buChar char=""/>
              <a:tabLst>
                <a:tab pos="636905" algn="l"/>
              </a:tabLst>
            </a:pPr>
            <a:r>
              <a:rPr sz="2400" dirty="0">
                <a:latin typeface="+mn-lt"/>
                <a:cs typeface="Calibri"/>
              </a:rPr>
              <a:t>Art. 106(2) </a:t>
            </a:r>
            <a:r>
              <a:rPr sz="2400" spc="-5" dirty="0">
                <a:latin typeface="+mn-lt"/>
                <a:cs typeface="Calibri"/>
              </a:rPr>
              <a:t>TFUE sulla base della disciplina quadro sui</a:t>
            </a:r>
            <a:r>
              <a:rPr sz="2400" spc="-35" dirty="0">
                <a:latin typeface="+mn-lt"/>
                <a:cs typeface="Calibri"/>
              </a:rPr>
              <a:t> </a:t>
            </a:r>
            <a:r>
              <a:rPr sz="2400" spc="-10" dirty="0">
                <a:latin typeface="+mn-lt"/>
                <a:cs typeface="Calibri"/>
              </a:rPr>
              <a:t>SIEG</a:t>
            </a:r>
            <a:endParaRPr sz="2400">
              <a:latin typeface="+mn-lt"/>
              <a:cs typeface="Calibri"/>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71472" y="357166"/>
            <a:ext cx="7715304"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Aiuto di Stato compatibile - portuale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14282" y="928670"/>
            <a:ext cx="8786874" cy="4534575"/>
          </a:xfrm>
          <a:prstGeom prst="rect">
            <a:avLst/>
          </a:prstGeom>
        </p:spPr>
        <p:txBody>
          <a:bodyPr vert="horz" wrap="square" lIns="0" tIns="12700" rIns="0" bIns="0" rtlCol="0">
            <a:spAutoFit/>
          </a:bodyPr>
          <a:lstStyle/>
          <a:p>
            <a:pPr marL="12700" algn="just">
              <a:lnSpc>
                <a:spcPct val="100000"/>
              </a:lnSpc>
              <a:spcBef>
                <a:spcPts val="100"/>
              </a:spcBef>
            </a:pPr>
            <a:r>
              <a:rPr sz="2400" b="1" spc="-5" dirty="0">
                <a:latin typeface="+mn-lt"/>
                <a:cs typeface="Calibri"/>
              </a:rPr>
              <a:t>Compatibili ed </a:t>
            </a:r>
            <a:r>
              <a:rPr sz="2400" b="1" spc="-10" dirty="0">
                <a:latin typeface="+mn-lt"/>
                <a:cs typeface="Calibri"/>
              </a:rPr>
              <a:t>esenti </a:t>
            </a:r>
            <a:r>
              <a:rPr sz="2400" b="1" spc="-20" dirty="0">
                <a:latin typeface="+mn-lt"/>
                <a:cs typeface="Calibri"/>
              </a:rPr>
              <a:t>dall’obbligo </a:t>
            </a:r>
            <a:r>
              <a:rPr sz="2400" b="1" dirty="0">
                <a:latin typeface="+mn-lt"/>
                <a:cs typeface="Calibri"/>
              </a:rPr>
              <a:t>di </a:t>
            </a:r>
            <a:r>
              <a:rPr sz="2400" b="1" spc="-5" dirty="0">
                <a:latin typeface="+mn-lt"/>
                <a:cs typeface="Calibri"/>
              </a:rPr>
              <a:t>notifica</a:t>
            </a:r>
            <a:r>
              <a:rPr sz="2400" spc="-5">
                <a:latin typeface="+mn-lt"/>
                <a:cs typeface="Calibri"/>
              </a:rPr>
              <a:t>, </a:t>
            </a:r>
            <a:r>
              <a:rPr lang="it-IT" sz="2400" spc="5" dirty="0" smtClean="0">
                <a:latin typeface="+mn-lt"/>
                <a:cs typeface="Calibri"/>
              </a:rPr>
              <a:t>ad </a:t>
            </a:r>
            <a:r>
              <a:rPr lang="it-IT" sz="2400" spc="5" dirty="0" err="1" smtClean="0">
                <a:latin typeface="+mn-lt"/>
                <a:cs typeface="Calibri"/>
              </a:rPr>
              <a:t>es</a:t>
            </a:r>
            <a:r>
              <a:rPr sz="2400" spc="5" smtClean="0">
                <a:latin typeface="+mn-lt"/>
                <a:cs typeface="Calibri"/>
              </a:rPr>
              <a:t>. </a:t>
            </a:r>
            <a:r>
              <a:rPr sz="2400" dirty="0">
                <a:latin typeface="+mn-lt"/>
                <a:cs typeface="Calibri"/>
              </a:rPr>
              <a:t>in </a:t>
            </a:r>
            <a:r>
              <a:rPr sz="2400" spc="-5" dirty="0">
                <a:latin typeface="+mn-lt"/>
                <a:cs typeface="Calibri"/>
              </a:rPr>
              <a:t>base</a:t>
            </a:r>
            <a:r>
              <a:rPr sz="2400" spc="-80" dirty="0">
                <a:latin typeface="+mn-lt"/>
                <a:cs typeface="Calibri"/>
              </a:rPr>
              <a:t> </a:t>
            </a:r>
            <a:r>
              <a:rPr sz="2400" dirty="0">
                <a:latin typeface="+mn-lt"/>
                <a:cs typeface="Calibri"/>
              </a:rPr>
              <a:t>a:</a:t>
            </a:r>
            <a:endParaRPr sz="2400">
              <a:latin typeface="+mn-lt"/>
              <a:cs typeface="Calibri"/>
            </a:endParaRPr>
          </a:p>
          <a:p>
            <a:pPr algn="just">
              <a:lnSpc>
                <a:spcPct val="100000"/>
              </a:lnSpc>
              <a:spcBef>
                <a:spcPts val="20"/>
              </a:spcBef>
            </a:pPr>
            <a:endParaRPr sz="2400">
              <a:latin typeface="+mn-lt"/>
              <a:cs typeface="Calibri"/>
            </a:endParaRPr>
          </a:p>
          <a:p>
            <a:pPr marL="469900" indent="-457834" algn="just">
              <a:lnSpc>
                <a:spcPct val="100000"/>
              </a:lnSpc>
              <a:spcBef>
                <a:spcPts val="5"/>
              </a:spcBef>
              <a:buClr>
                <a:srgbClr val="000066"/>
              </a:buClr>
              <a:buSzPct val="105000"/>
              <a:buAutoNum type="arabicPeriod"/>
              <a:tabLst>
                <a:tab pos="469900" algn="l"/>
                <a:tab pos="470534" algn="l"/>
              </a:tabLst>
            </a:pPr>
            <a:r>
              <a:rPr lang="it-IT" sz="2400" b="1" spc="-15" dirty="0" smtClean="0">
                <a:latin typeface="+mn-lt"/>
                <a:cs typeface="Calibri"/>
              </a:rPr>
              <a:t>GBER</a:t>
            </a:r>
            <a:endParaRPr sz="2400">
              <a:latin typeface="+mn-lt"/>
              <a:cs typeface="Calibri"/>
            </a:endParaRPr>
          </a:p>
          <a:p>
            <a:pPr marL="469900" indent="-457834" algn="just">
              <a:lnSpc>
                <a:spcPct val="100000"/>
              </a:lnSpc>
              <a:spcBef>
                <a:spcPts val="480"/>
              </a:spcBef>
              <a:buClr>
                <a:srgbClr val="000066"/>
              </a:buClr>
              <a:buSzPct val="105000"/>
              <a:buAutoNum type="arabicPeriod"/>
              <a:tabLst>
                <a:tab pos="469900" algn="l"/>
                <a:tab pos="470534" algn="l"/>
              </a:tabLst>
            </a:pPr>
            <a:r>
              <a:rPr sz="2400" b="1" spc="-5" dirty="0">
                <a:latin typeface="+mn-lt"/>
                <a:cs typeface="Calibri"/>
              </a:rPr>
              <a:t>Decisione </a:t>
            </a:r>
            <a:r>
              <a:rPr sz="2400" b="1" dirty="0">
                <a:latin typeface="+mn-lt"/>
                <a:cs typeface="Calibri"/>
              </a:rPr>
              <a:t>n. 2012/21/UE </a:t>
            </a:r>
            <a:r>
              <a:rPr sz="2400" spc="-5" dirty="0">
                <a:latin typeface="+mn-lt"/>
                <a:cs typeface="Calibri"/>
              </a:rPr>
              <a:t>(SIEG per </a:t>
            </a:r>
            <a:r>
              <a:rPr sz="2400" dirty="0">
                <a:latin typeface="+mn-lt"/>
                <a:cs typeface="Calibri"/>
              </a:rPr>
              <a:t>la </a:t>
            </a:r>
            <a:r>
              <a:rPr sz="2400" spc="-10" dirty="0">
                <a:latin typeface="+mn-lt"/>
                <a:cs typeface="Calibri"/>
              </a:rPr>
              <a:t>prestazione </a:t>
            </a:r>
            <a:r>
              <a:rPr sz="2400" spc="-5" dirty="0">
                <a:latin typeface="+mn-lt"/>
                <a:cs typeface="Calibri"/>
              </a:rPr>
              <a:t>dei servizi</a:t>
            </a:r>
            <a:r>
              <a:rPr sz="2400" spc="-15" dirty="0">
                <a:latin typeface="+mn-lt"/>
                <a:cs typeface="Calibri"/>
              </a:rPr>
              <a:t> </a:t>
            </a:r>
            <a:r>
              <a:rPr sz="2400" spc="-10">
                <a:latin typeface="+mn-lt"/>
                <a:cs typeface="Calibri"/>
              </a:rPr>
              <a:t>universali</a:t>
            </a:r>
            <a:r>
              <a:rPr sz="2400" spc="-10" smtClean="0">
                <a:latin typeface="+mn-lt"/>
                <a:cs typeface="Calibri"/>
              </a:rPr>
              <a:t>):</a:t>
            </a:r>
            <a:r>
              <a:rPr lang="it-IT" sz="2400" spc="-10" dirty="0" smtClean="0">
                <a:latin typeface="+mn-lt"/>
                <a:cs typeface="Calibri"/>
              </a:rPr>
              <a:t> c</a:t>
            </a:r>
            <a:r>
              <a:rPr sz="2400" spc="-5" smtClean="0">
                <a:latin typeface="+mn-lt"/>
                <a:cs typeface="Calibri"/>
              </a:rPr>
              <a:t>ompensazione </a:t>
            </a:r>
            <a:r>
              <a:rPr sz="2400" spc="-5" dirty="0">
                <a:latin typeface="+mn-lt"/>
                <a:cs typeface="Calibri"/>
              </a:rPr>
              <a:t>per SIEG per </a:t>
            </a:r>
            <a:r>
              <a:rPr sz="2400" spc="-5">
                <a:latin typeface="+mn-lt"/>
                <a:cs typeface="Calibri"/>
              </a:rPr>
              <a:t>porti </a:t>
            </a:r>
            <a:r>
              <a:rPr lang="it-IT" sz="2400" spc="-10" dirty="0" smtClean="0">
                <a:cs typeface="Calibri"/>
              </a:rPr>
              <a:t>sotto una determinata soglia di </a:t>
            </a:r>
            <a:r>
              <a:rPr sz="2400" spc="-5" smtClean="0">
                <a:latin typeface="+mn-lt"/>
                <a:cs typeface="Calibri"/>
              </a:rPr>
              <a:t>passeggeri</a:t>
            </a:r>
            <a:r>
              <a:rPr sz="2400" spc="-200" smtClean="0">
                <a:latin typeface="+mn-lt"/>
                <a:cs typeface="Calibri"/>
              </a:rPr>
              <a:t> </a:t>
            </a:r>
            <a:r>
              <a:rPr sz="2400" spc="-5" dirty="0">
                <a:latin typeface="+mn-lt"/>
                <a:cs typeface="Calibri"/>
              </a:rPr>
              <a:t>annui</a:t>
            </a:r>
            <a:endParaRPr sz="2400">
              <a:latin typeface="+mn-lt"/>
              <a:cs typeface="Calibri"/>
            </a:endParaRPr>
          </a:p>
          <a:p>
            <a:pPr algn="just">
              <a:lnSpc>
                <a:spcPct val="100000"/>
              </a:lnSpc>
              <a:spcBef>
                <a:spcPts val="65"/>
              </a:spcBef>
            </a:pPr>
            <a:endParaRPr sz="2400">
              <a:latin typeface="+mn-lt"/>
              <a:cs typeface="Calibri"/>
            </a:endParaRPr>
          </a:p>
          <a:p>
            <a:pPr marL="12700" algn="just">
              <a:lnSpc>
                <a:spcPct val="100000"/>
              </a:lnSpc>
            </a:pPr>
            <a:r>
              <a:rPr sz="2400" spc="-5" dirty="0">
                <a:latin typeface="+mn-lt"/>
                <a:cs typeface="Calibri"/>
              </a:rPr>
              <a:t>Altrimenti </a:t>
            </a:r>
            <a:r>
              <a:rPr sz="2400" dirty="0">
                <a:latin typeface="+mn-lt"/>
                <a:cs typeface="Calibri"/>
              </a:rPr>
              <a:t>- </a:t>
            </a:r>
            <a:r>
              <a:rPr sz="2400" b="1" dirty="0">
                <a:latin typeface="+mn-lt"/>
                <a:cs typeface="Calibri"/>
              </a:rPr>
              <a:t>se è necessaria la </a:t>
            </a:r>
            <a:r>
              <a:rPr sz="2400" b="1" spc="-5" dirty="0">
                <a:latin typeface="+mn-lt"/>
                <a:cs typeface="Calibri"/>
              </a:rPr>
              <a:t>notifica </a:t>
            </a:r>
            <a:r>
              <a:rPr sz="2400" dirty="0">
                <a:latin typeface="+mn-lt"/>
                <a:cs typeface="Calibri"/>
              </a:rPr>
              <a:t>- </a:t>
            </a:r>
            <a:r>
              <a:rPr sz="2400" spc="-10" dirty="0">
                <a:latin typeface="+mn-lt"/>
                <a:cs typeface="Calibri"/>
              </a:rPr>
              <a:t>valutazione </a:t>
            </a:r>
            <a:r>
              <a:rPr sz="2400" dirty="0">
                <a:latin typeface="+mn-lt"/>
                <a:cs typeface="Calibri"/>
              </a:rPr>
              <a:t>ai </a:t>
            </a:r>
            <a:r>
              <a:rPr sz="2400" spc="-5">
                <a:latin typeface="+mn-lt"/>
                <a:cs typeface="Calibri"/>
              </a:rPr>
              <a:t>sensi </a:t>
            </a:r>
            <a:r>
              <a:rPr sz="2400" spc="-5" smtClean="0">
                <a:latin typeface="+mn-lt"/>
                <a:cs typeface="Calibri"/>
              </a:rPr>
              <a:t>di</a:t>
            </a:r>
            <a:r>
              <a:rPr sz="2400" smtClean="0">
                <a:latin typeface="+mn-lt"/>
                <a:cs typeface="Calibri"/>
              </a:rPr>
              <a:t>:</a:t>
            </a:r>
            <a:endParaRPr sz="2400">
              <a:latin typeface="+mn-lt"/>
              <a:cs typeface="Calibri"/>
            </a:endParaRPr>
          </a:p>
          <a:p>
            <a:pPr algn="just">
              <a:lnSpc>
                <a:spcPct val="100000"/>
              </a:lnSpc>
              <a:spcBef>
                <a:spcPts val="50"/>
              </a:spcBef>
            </a:pPr>
            <a:endParaRPr sz="2400">
              <a:latin typeface="+mn-lt"/>
              <a:cs typeface="Calibri"/>
            </a:endParaRPr>
          </a:p>
          <a:p>
            <a:pPr marL="636270" lvl="1" indent="-344170" algn="just">
              <a:lnSpc>
                <a:spcPct val="100000"/>
              </a:lnSpc>
              <a:buClr>
                <a:srgbClr val="000066"/>
              </a:buClr>
              <a:buSzPct val="105000"/>
              <a:buFont typeface="Wingdings"/>
              <a:buChar char=""/>
              <a:tabLst>
                <a:tab pos="636905" algn="l"/>
              </a:tabLst>
            </a:pPr>
            <a:r>
              <a:rPr sz="2400" dirty="0">
                <a:latin typeface="+mn-lt"/>
                <a:cs typeface="Calibri"/>
              </a:rPr>
              <a:t>Art. 107(3) (c</a:t>
            </a:r>
            <a:r>
              <a:rPr sz="2400">
                <a:latin typeface="+mn-lt"/>
                <a:cs typeface="Calibri"/>
              </a:rPr>
              <a:t>) </a:t>
            </a:r>
            <a:r>
              <a:rPr sz="2400" spc="-5" smtClean="0">
                <a:latin typeface="+mn-lt"/>
                <a:cs typeface="Calibri"/>
              </a:rPr>
              <a:t>TFUE</a:t>
            </a:r>
            <a:endParaRPr sz="2400">
              <a:latin typeface="+mn-lt"/>
              <a:cs typeface="Calibri"/>
            </a:endParaRPr>
          </a:p>
          <a:p>
            <a:pPr lvl="1" algn="just">
              <a:lnSpc>
                <a:spcPct val="100000"/>
              </a:lnSpc>
              <a:spcBef>
                <a:spcPts val="25"/>
              </a:spcBef>
              <a:buClr>
                <a:srgbClr val="000066"/>
              </a:buClr>
              <a:buFont typeface="Wingdings"/>
              <a:buChar char=""/>
            </a:pPr>
            <a:endParaRPr sz="2400">
              <a:latin typeface="+mn-lt"/>
              <a:cs typeface="Calibri"/>
            </a:endParaRPr>
          </a:p>
          <a:p>
            <a:pPr marL="636270" lvl="1" indent="-344170" algn="just">
              <a:lnSpc>
                <a:spcPct val="100000"/>
              </a:lnSpc>
              <a:buClr>
                <a:srgbClr val="000066"/>
              </a:buClr>
              <a:buSzPct val="105000"/>
              <a:buFont typeface="Wingdings"/>
              <a:buChar char=""/>
              <a:tabLst>
                <a:tab pos="636905" algn="l"/>
              </a:tabLst>
            </a:pPr>
            <a:r>
              <a:rPr sz="2400" dirty="0">
                <a:latin typeface="+mn-lt"/>
                <a:cs typeface="Calibri"/>
              </a:rPr>
              <a:t>Art. 106(2) </a:t>
            </a:r>
            <a:r>
              <a:rPr sz="2400" spc="-5" dirty="0">
                <a:latin typeface="+mn-lt"/>
                <a:cs typeface="Calibri"/>
              </a:rPr>
              <a:t>TFUE sulla base della disciplina quadro sui</a:t>
            </a:r>
            <a:r>
              <a:rPr sz="2400" spc="-30" dirty="0">
                <a:latin typeface="+mn-lt"/>
                <a:cs typeface="Calibri"/>
              </a:rPr>
              <a:t> </a:t>
            </a:r>
            <a:r>
              <a:rPr sz="2400" spc="-10" dirty="0">
                <a:latin typeface="+mn-lt"/>
                <a:cs typeface="Calibri"/>
              </a:rPr>
              <a:t>SIEG</a:t>
            </a:r>
            <a:endParaRPr sz="2400">
              <a:latin typeface="+mn-lt"/>
              <a:cs typeface="Calibri"/>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14348" y="357166"/>
            <a:ext cx="7858180"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Struttura della Comunicazione NOA</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357158" y="1214422"/>
            <a:ext cx="8286808" cy="3490827"/>
          </a:xfrm>
          <a:prstGeom prst="rect">
            <a:avLst/>
          </a:prstGeom>
        </p:spPr>
        <p:txBody>
          <a:bodyPr vert="horz" wrap="square" lIns="0" tIns="0" rIns="0" bIns="0" rtlCol="0">
            <a:spAutoFit/>
          </a:bodyPr>
          <a:lstStyle/>
          <a:p>
            <a:pPr marL="469900" indent="-457200">
              <a:lnSpc>
                <a:spcPts val="2940"/>
              </a:lnSpc>
              <a:spcAft>
                <a:spcPts val="600"/>
              </a:spcAft>
              <a:buClr>
                <a:srgbClr val="000066"/>
              </a:buClr>
              <a:buSzPct val="104166"/>
              <a:buAutoNum type="arabicPeriod"/>
              <a:tabLst>
                <a:tab pos="469265" algn="l"/>
                <a:tab pos="469900" algn="l"/>
              </a:tabLst>
            </a:pPr>
            <a:r>
              <a:rPr lang="it-IT" sz="2400" spc="-10" dirty="0" smtClean="0">
                <a:latin typeface="+mn-lt"/>
                <a:cs typeface="Calibri"/>
              </a:rPr>
              <a:t>Introduzione</a:t>
            </a:r>
            <a:endParaRPr sz="2400">
              <a:latin typeface="+mn-lt"/>
              <a:cs typeface="Calibri"/>
            </a:endParaRPr>
          </a:p>
          <a:p>
            <a:pPr marL="469900" indent="-457200">
              <a:lnSpc>
                <a:spcPts val="2880"/>
              </a:lnSpc>
              <a:spcAft>
                <a:spcPts val="600"/>
              </a:spcAft>
              <a:buClr>
                <a:srgbClr val="000066"/>
              </a:buClr>
              <a:buSzPct val="104166"/>
              <a:buAutoNum type="arabicPeriod"/>
              <a:tabLst>
                <a:tab pos="469265" algn="l"/>
                <a:tab pos="469900" algn="l"/>
              </a:tabLst>
            </a:pPr>
            <a:r>
              <a:rPr sz="2400" spc="-10" dirty="0">
                <a:latin typeface="+mn-lt"/>
                <a:cs typeface="Calibri"/>
              </a:rPr>
              <a:t>Nozione </a:t>
            </a:r>
            <a:r>
              <a:rPr sz="2400" spc="-5" dirty="0">
                <a:latin typeface="+mn-lt"/>
                <a:cs typeface="Calibri"/>
              </a:rPr>
              <a:t>di impresa </a:t>
            </a:r>
            <a:r>
              <a:rPr sz="2400" dirty="0">
                <a:latin typeface="+mn-lt"/>
                <a:cs typeface="Calibri"/>
              </a:rPr>
              <a:t>e </a:t>
            </a:r>
            <a:r>
              <a:rPr sz="2400" spc="-5" dirty="0">
                <a:latin typeface="+mn-lt"/>
                <a:cs typeface="Calibri"/>
              </a:rPr>
              <a:t>di </a:t>
            </a:r>
            <a:r>
              <a:rPr sz="2400" spc="-15" dirty="0">
                <a:latin typeface="+mn-lt"/>
                <a:cs typeface="Calibri"/>
              </a:rPr>
              <a:t>attività</a:t>
            </a:r>
            <a:r>
              <a:rPr sz="2400" spc="-65" dirty="0">
                <a:latin typeface="+mn-lt"/>
                <a:cs typeface="Calibri"/>
              </a:rPr>
              <a:t> </a:t>
            </a:r>
            <a:r>
              <a:rPr sz="2400" spc="-10" dirty="0">
                <a:latin typeface="+mn-lt"/>
                <a:cs typeface="Calibri"/>
              </a:rPr>
              <a:t>economica</a:t>
            </a:r>
            <a:endParaRPr sz="2400">
              <a:latin typeface="+mn-lt"/>
              <a:cs typeface="Calibri"/>
            </a:endParaRPr>
          </a:p>
          <a:p>
            <a:pPr marL="469900" indent="-457200">
              <a:lnSpc>
                <a:spcPts val="2880"/>
              </a:lnSpc>
              <a:spcAft>
                <a:spcPts val="600"/>
              </a:spcAft>
              <a:buClr>
                <a:srgbClr val="000066"/>
              </a:buClr>
              <a:buSzPct val="104166"/>
              <a:buAutoNum type="arabicPeriod"/>
              <a:tabLst>
                <a:tab pos="469265" algn="l"/>
                <a:tab pos="469900" algn="l"/>
              </a:tabLst>
            </a:pPr>
            <a:r>
              <a:rPr sz="2400" spc="-5" dirty="0">
                <a:latin typeface="+mn-lt"/>
                <a:cs typeface="Calibri"/>
              </a:rPr>
              <a:t>Origine</a:t>
            </a:r>
            <a:r>
              <a:rPr sz="2400" spc="-25" dirty="0">
                <a:latin typeface="+mn-lt"/>
                <a:cs typeface="Calibri"/>
              </a:rPr>
              <a:t> </a:t>
            </a:r>
            <a:r>
              <a:rPr sz="2400" spc="-15" dirty="0">
                <a:latin typeface="+mn-lt"/>
                <a:cs typeface="Calibri"/>
              </a:rPr>
              <a:t>statale</a:t>
            </a:r>
            <a:endParaRPr sz="2400">
              <a:latin typeface="+mn-lt"/>
              <a:cs typeface="Calibri"/>
            </a:endParaRPr>
          </a:p>
          <a:p>
            <a:pPr marL="469900" indent="-457200">
              <a:lnSpc>
                <a:spcPts val="2880"/>
              </a:lnSpc>
              <a:spcAft>
                <a:spcPts val="600"/>
              </a:spcAft>
              <a:buClr>
                <a:srgbClr val="000066"/>
              </a:buClr>
              <a:buSzPct val="104166"/>
              <a:buAutoNum type="arabicPeriod"/>
              <a:tabLst>
                <a:tab pos="469265" algn="l"/>
                <a:tab pos="469900" algn="l"/>
              </a:tabLst>
            </a:pPr>
            <a:r>
              <a:rPr sz="2400" spc="-20" dirty="0">
                <a:latin typeface="+mn-lt"/>
                <a:cs typeface="Calibri"/>
              </a:rPr>
              <a:t>Vantaggio</a:t>
            </a:r>
            <a:endParaRPr sz="2400">
              <a:latin typeface="+mn-lt"/>
              <a:cs typeface="Calibri"/>
            </a:endParaRPr>
          </a:p>
          <a:p>
            <a:pPr marL="469900" indent="-457200">
              <a:lnSpc>
                <a:spcPts val="2880"/>
              </a:lnSpc>
              <a:spcAft>
                <a:spcPts val="600"/>
              </a:spcAft>
              <a:buClr>
                <a:srgbClr val="000066"/>
              </a:buClr>
              <a:buSzPct val="104166"/>
              <a:buAutoNum type="arabicPeriod"/>
              <a:tabLst>
                <a:tab pos="469265" algn="l"/>
                <a:tab pos="469900" algn="l"/>
              </a:tabLst>
            </a:pPr>
            <a:r>
              <a:rPr sz="2400" spc="-10" dirty="0">
                <a:latin typeface="+mn-lt"/>
                <a:cs typeface="Calibri"/>
              </a:rPr>
              <a:t>Selettività</a:t>
            </a:r>
            <a:endParaRPr sz="2400">
              <a:latin typeface="+mn-lt"/>
              <a:cs typeface="Calibri"/>
            </a:endParaRPr>
          </a:p>
          <a:p>
            <a:pPr marL="469900" indent="-457200">
              <a:lnSpc>
                <a:spcPts val="2880"/>
              </a:lnSpc>
              <a:spcAft>
                <a:spcPts val="600"/>
              </a:spcAft>
              <a:buClr>
                <a:srgbClr val="000066"/>
              </a:buClr>
              <a:buSzPct val="104166"/>
              <a:buAutoNum type="arabicPeriod"/>
              <a:tabLst>
                <a:tab pos="469265" algn="l"/>
                <a:tab pos="469900" algn="l"/>
              </a:tabLst>
            </a:pPr>
            <a:r>
              <a:rPr sz="2400" spc="-5" dirty="0">
                <a:latin typeface="+mn-lt"/>
                <a:cs typeface="Calibri"/>
              </a:rPr>
              <a:t>Incidenza sugli scambi </a:t>
            </a:r>
            <a:r>
              <a:rPr sz="2400" dirty="0">
                <a:latin typeface="+mn-lt"/>
                <a:cs typeface="Calibri"/>
              </a:rPr>
              <a:t>e </a:t>
            </a:r>
            <a:r>
              <a:rPr sz="2400" spc="-5" dirty="0">
                <a:latin typeface="+mn-lt"/>
                <a:cs typeface="Calibri"/>
              </a:rPr>
              <a:t>sulla</a:t>
            </a:r>
            <a:r>
              <a:rPr sz="2400" spc="-110" dirty="0">
                <a:latin typeface="+mn-lt"/>
                <a:cs typeface="Calibri"/>
              </a:rPr>
              <a:t> </a:t>
            </a:r>
            <a:r>
              <a:rPr sz="2400" spc="-15" dirty="0">
                <a:latin typeface="+mn-lt"/>
                <a:cs typeface="Calibri"/>
              </a:rPr>
              <a:t>concorrenza</a:t>
            </a:r>
            <a:endParaRPr sz="2400">
              <a:latin typeface="+mn-lt"/>
              <a:cs typeface="Calibri"/>
            </a:endParaRPr>
          </a:p>
          <a:p>
            <a:pPr marL="469900" indent="-457200">
              <a:lnSpc>
                <a:spcPts val="2880"/>
              </a:lnSpc>
              <a:spcAft>
                <a:spcPts val="600"/>
              </a:spcAft>
              <a:buClr>
                <a:srgbClr val="000066"/>
              </a:buClr>
              <a:buSzPct val="104166"/>
              <a:buAutoNum type="arabicPeriod"/>
              <a:tabLst>
                <a:tab pos="469265" algn="l"/>
                <a:tab pos="469900" algn="l"/>
              </a:tabLst>
            </a:pPr>
            <a:r>
              <a:rPr sz="2400" b="1" spc="-15" dirty="0">
                <a:latin typeface="+mn-lt"/>
                <a:cs typeface="Calibri"/>
              </a:rPr>
              <a:t>Infrastrutture</a:t>
            </a:r>
            <a:endParaRPr sz="2400">
              <a:latin typeface="+mn-lt"/>
              <a:cs typeface="Calibri"/>
            </a:endParaRPr>
          </a:p>
          <a:p>
            <a:pPr marL="469900" indent="-457200">
              <a:lnSpc>
                <a:spcPts val="2940"/>
              </a:lnSpc>
              <a:spcAft>
                <a:spcPts val="600"/>
              </a:spcAft>
              <a:buClr>
                <a:srgbClr val="000066"/>
              </a:buClr>
              <a:buSzPct val="104166"/>
              <a:buAutoNum type="arabicPeriod"/>
              <a:tabLst>
                <a:tab pos="469265" algn="l"/>
                <a:tab pos="469900" algn="l"/>
              </a:tabLst>
            </a:pPr>
            <a:r>
              <a:rPr sz="2400" spc="-10" dirty="0">
                <a:latin typeface="+mn-lt"/>
                <a:cs typeface="Calibri"/>
              </a:rPr>
              <a:t>Disposizioni</a:t>
            </a:r>
            <a:r>
              <a:rPr sz="2400" spc="-25" dirty="0">
                <a:latin typeface="+mn-lt"/>
                <a:cs typeface="Calibri"/>
              </a:rPr>
              <a:t> </a:t>
            </a:r>
            <a:r>
              <a:rPr sz="2400" spc="-5" dirty="0">
                <a:latin typeface="+mn-lt"/>
                <a:cs typeface="Calibri"/>
              </a:rPr>
              <a:t>finali</a:t>
            </a:r>
            <a:endParaRPr sz="2400">
              <a:latin typeface="+mn-lt"/>
              <a:cs typeface="Calibri"/>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991895" y="4890515"/>
            <a:ext cx="2557780" cy="0"/>
          </a:xfrm>
          <a:custGeom>
            <a:avLst/>
            <a:gdLst/>
            <a:ahLst/>
            <a:cxnLst/>
            <a:rect l="l" t="t" r="r" b="b"/>
            <a:pathLst>
              <a:path w="2557779">
                <a:moveTo>
                  <a:pt x="0" y="0"/>
                </a:moveTo>
                <a:lnTo>
                  <a:pt x="2557246" y="0"/>
                </a:lnTo>
              </a:path>
            </a:pathLst>
          </a:custGeom>
          <a:ln w="18287">
            <a:solidFill>
              <a:srgbClr val="FFFFFF"/>
            </a:solidFill>
          </a:ln>
        </p:spPr>
        <p:txBody>
          <a:bodyPr wrap="square" lIns="0" tIns="0" rIns="0" bIns="0" rtlCol="0"/>
          <a:lstStyle/>
          <a:p>
            <a:endParaRPr/>
          </a:p>
        </p:txBody>
      </p:sp>
      <p:sp>
        <p:nvSpPr>
          <p:cNvPr id="5" name="object 5"/>
          <p:cNvSpPr/>
          <p:nvPr/>
        </p:nvSpPr>
        <p:spPr>
          <a:xfrm>
            <a:off x="991895" y="5396484"/>
            <a:ext cx="2935605" cy="0"/>
          </a:xfrm>
          <a:custGeom>
            <a:avLst/>
            <a:gdLst/>
            <a:ahLst/>
            <a:cxnLst/>
            <a:rect l="l" t="t" r="r" b="b"/>
            <a:pathLst>
              <a:path w="2935604">
                <a:moveTo>
                  <a:pt x="0" y="0"/>
                </a:moveTo>
                <a:lnTo>
                  <a:pt x="2935198" y="0"/>
                </a:lnTo>
              </a:path>
            </a:pathLst>
          </a:custGeom>
          <a:ln w="18287">
            <a:solidFill>
              <a:srgbClr val="FFFFFF"/>
            </a:solidFill>
          </a:ln>
        </p:spPr>
        <p:txBody>
          <a:bodyPr wrap="square" lIns="0" tIns="0" rIns="0" bIns="0" rtlCol="0"/>
          <a:lstStyle/>
          <a:p>
            <a:endParaRPr/>
          </a:p>
        </p:txBody>
      </p:sp>
      <p:sp>
        <p:nvSpPr>
          <p:cNvPr id="6" name="object 6"/>
          <p:cNvSpPr txBox="1"/>
          <p:nvPr/>
        </p:nvSpPr>
        <p:spPr>
          <a:xfrm>
            <a:off x="785786" y="2214554"/>
            <a:ext cx="7786742" cy="1735732"/>
          </a:xfrm>
          <a:prstGeom prst="rect">
            <a:avLst/>
          </a:prstGeom>
        </p:spPr>
        <p:txBody>
          <a:bodyPr vert="horz" wrap="square" lIns="0" tIns="12065" rIns="0" bIns="0" rtlCol="0">
            <a:spAutoFit/>
          </a:bodyPr>
          <a:lstStyle/>
          <a:p>
            <a:pPr marL="12065" marR="250190" algn="ctr">
              <a:lnSpc>
                <a:spcPct val="100000"/>
              </a:lnSpc>
              <a:spcBef>
                <a:spcPts val="95"/>
              </a:spcBef>
            </a:pPr>
            <a:r>
              <a:rPr lang="it-IT" altLang="it-IT" sz="2800" b="1" dirty="0" smtClean="0">
                <a:latin typeface="Arial" panose="020B0604020202020204" pitchFamily="34" charset="0"/>
                <a:ea typeface="MS PGothic" panose="020B0600070205080204" pitchFamily="34" charset="-128"/>
              </a:rPr>
              <a:t>Principi per il finanziamento pubblico delle infrastrutture nei settori delle </a:t>
            </a:r>
            <a:r>
              <a:rPr lang="it-IT" altLang="it-IT" sz="2800" b="1" dirty="0" smtClean="0">
                <a:solidFill>
                  <a:srgbClr val="FF0000"/>
                </a:solidFill>
                <a:latin typeface="Arial" panose="020B0604020202020204" pitchFamily="34" charset="0"/>
                <a:ea typeface="MS PGothic" panose="020B0600070205080204" pitchFamily="34" charset="-128"/>
              </a:rPr>
              <a:t>ferrovie e trasporto urbano</a:t>
            </a:r>
            <a:r>
              <a:rPr lang="it-IT" altLang="it-IT" sz="2800" b="1" dirty="0" smtClean="0">
                <a:latin typeface="Arial" panose="020B0604020202020204" pitchFamily="34" charset="0"/>
                <a:ea typeface="MS PGothic" panose="020B0600070205080204" pitchFamily="34" charset="-128"/>
              </a:rPr>
              <a:t>, </a:t>
            </a:r>
            <a:r>
              <a:rPr lang="it-IT" altLang="it-IT" sz="2800" b="1" dirty="0" smtClean="0">
                <a:solidFill>
                  <a:srgbClr val="FF0000"/>
                </a:solidFill>
                <a:latin typeface="Arial" panose="020B0604020202020204" pitchFamily="34" charset="0"/>
                <a:ea typeface="MS PGothic" panose="020B0600070205080204" pitchFamily="34" charset="-128"/>
              </a:rPr>
              <a:t>strade</a:t>
            </a:r>
            <a:r>
              <a:rPr lang="it-IT" altLang="it-IT" sz="2800" b="1" dirty="0" smtClean="0">
                <a:latin typeface="Arial" panose="020B0604020202020204" pitchFamily="34" charset="0"/>
                <a:ea typeface="MS PGothic" panose="020B0600070205080204" pitchFamily="34" charset="-128"/>
              </a:rPr>
              <a:t>, </a:t>
            </a:r>
            <a:r>
              <a:rPr lang="it-IT" altLang="it-IT" sz="2800" b="1" dirty="0" smtClean="0">
                <a:solidFill>
                  <a:srgbClr val="FF0000"/>
                </a:solidFill>
                <a:latin typeface="Arial" panose="020B0604020202020204" pitchFamily="34" charset="0"/>
                <a:ea typeface="MS PGothic" panose="020B0600070205080204" pitchFamily="34" charset="-128"/>
              </a:rPr>
              <a:t>ponti</a:t>
            </a:r>
            <a:r>
              <a:rPr lang="it-IT" altLang="it-IT" sz="2800" b="1" dirty="0" smtClean="0">
                <a:latin typeface="Arial" panose="020B0604020202020204" pitchFamily="34" charset="0"/>
                <a:ea typeface="MS PGothic" panose="020B0600070205080204" pitchFamily="34" charset="-128"/>
              </a:rPr>
              <a:t>, </a:t>
            </a:r>
            <a:r>
              <a:rPr lang="it-IT" altLang="it-IT" sz="2800" b="1" dirty="0" smtClean="0">
                <a:solidFill>
                  <a:srgbClr val="FF0000"/>
                </a:solidFill>
                <a:latin typeface="Arial" panose="020B0604020202020204" pitchFamily="34" charset="0"/>
                <a:ea typeface="MS PGothic" panose="020B0600070205080204" pitchFamily="34" charset="-128"/>
              </a:rPr>
              <a:t>gallerie</a:t>
            </a:r>
            <a:r>
              <a:rPr lang="it-IT" altLang="it-IT" sz="2800" b="1" dirty="0" smtClean="0">
                <a:latin typeface="Arial" panose="020B0604020202020204" pitchFamily="34" charset="0"/>
                <a:ea typeface="MS PGothic" panose="020B0600070205080204" pitchFamily="34" charset="-128"/>
              </a:rPr>
              <a:t> e</a:t>
            </a:r>
          </a:p>
          <a:p>
            <a:pPr marL="612775" marR="948055" indent="635" algn="ctr">
              <a:lnSpc>
                <a:spcPct val="100000"/>
              </a:lnSpc>
            </a:pPr>
            <a:r>
              <a:rPr lang="it-IT" altLang="it-IT" sz="2800" b="1" dirty="0" smtClean="0">
                <a:solidFill>
                  <a:srgbClr val="FF0000"/>
                </a:solidFill>
                <a:latin typeface="Arial" panose="020B0604020202020204" pitchFamily="34" charset="0"/>
                <a:ea typeface="MS PGothic" panose="020B0600070205080204" pitchFamily="34" charset="-128"/>
              </a:rPr>
              <a:t>vie navigabili interne</a:t>
            </a:r>
            <a:r>
              <a:rPr lang="it-IT" altLang="it-IT" sz="2800" b="1" dirty="0" smtClean="0">
                <a:latin typeface="Arial" panose="020B0604020202020204" pitchFamily="34" charset="0"/>
                <a:ea typeface="MS PGothic" panose="020B0600070205080204" pitchFamily="34" charset="-128"/>
              </a:rPr>
              <a:t>, </a:t>
            </a:r>
            <a:r>
              <a:rPr lang="it-IT" altLang="it-IT" sz="2800" b="1" dirty="0" smtClean="0">
                <a:solidFill>
                  <a:srgbClr val="FF0000"/>
                </a:solidFill>
                <a:latin typeface="Arial" panose="020B0604020202020204" pitchFamily="34" charset="0"/>
                <a:ea typeface="MS PGothic" panose="020B0600070205080204" pitchFamily="34" charset="-128"/>
              </a:rPr>
              <a:t>idrico</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71472" y="428604"/>
            <a:ext cx="7929618"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Definizione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71406" y="1142984"/>
            <a:ext cx="8929750" cy="3926203"/>
          </a:xfrm>
          <a:prstGeom prst="rect">
            <a:avLst/>
          </a:prstGeom>
        </p:spPr>
        <p:txBody>
          <a:bodyPr vert="horz" wrap="square" lIns="0" tIns="24765" rIns="0" bIns="0" rtlCol="0">
            <a:spAutoFit/>
          </a:bodyPr>
          <a:lstStyle/>
          <a:p>
            <a:pPr marL="469900" marR="5080" indent="-457834" algn="just">
              <a:lnSpc>
                <a:spcPts val="2880"/>
              </a:lnSpc>
              <a:spcBef>
                <a:spcPts val="195"/>
              </a:spcBef>
              <a:spcAft>
                <a:spcPts val="600"/>
              </a:spcAft>
              <a:buClr>
                <a:srgbClr val="000066"/>
              </a:buClr>
              <a:buSzPct val="104166"/>
              <a:buAutoNum type="arabicPeriod"/>
              <a:tabLst>
                <a:tab pos="469900" algn="l"/>
                <a:tab pos="470534" algn="l"/>
              </a:tabLst>
            </a:pPr>
            <a:r>
              <a:rPr sz="2400" spc="-15" dirty="0">
                <a:latin typeface="+mn-lt"/>
                <a:cs typeface="Calibri"/>
              </a:rPr>
              <a:t>Relativo </a:t>
            </a:r>
            <a:r>
              <a:rPr sz="2400" dirty="0">
                <a:latin typeface="+mn-lt"/>
                <a:cs typeface="Calibri"/>
              </a:rPr>
              <a:t>al </a:t>
            </a:r>
            <a:r>
              <a:rPr sz="2400" spc="-10" dirty="0">
                <a:latin typeface="+mn-lt"/>
                <a:cs typeface="Calibri"/>
              </a:rPr>
              <a:t>finanziamento </a:t>
            </a:r>
            <a:r>
              <a:rPr sz="2400" spc="-5" dirty="0">
                <a:latin typeface="+mn-lt"/>
                <a:cs typeface="Calibri"/>
              </a:rPr>
              <a:t>della costruzione</a:t>
            </a:r>
            <a:r>
              <a:rPr sz="2400" spc="-5">
                <a:latin typeface="+mn-lt"/>
                <a:cs typeface="Calibri"/>
              </a:rPr>
              <a:t>, </a:t>
            </a:r>
            <a:r>
              <a:rPr sz="2400" spc="-5" smtClean="0">
                <a:latin typeface="+mn-lt"/>
                <a:cs typeface="Calibri"/>
              </a:rPr>
              <a:t>manutenzione </a:t>
            </a:r>
            <a:r>
              <a:rPr sz="2400">
                <a:latin typeface="+mn-lt"/>
                <a:cs typeface="Calibri"/>
              </a:rPr>
              <a:t>e </a:t>
            </a:r>
            <a:r>
              <a:rPr sz="2400" spc="-10" smtClean="0">
                <a:latin typeface="+mn-lt"/>
                <a:cs typeface="Calibri"/>
              </a:rPr>
              <a:t>funzionamento </a:t>
            </a:r>
            <a:r>
              <a:rPr sz="2400" spc="-5" dirty="0">
                <a:latin typeface="+mn-lt"/>
                <a:cs typeface="Calibri"/>
              </a:rPr>
              <a:t>di </a:t>
            </a:r>
            <a:r>
              <a:rPr sz="2400" spc="-15" dirty="0">
                <a:latin typeface="+mn-lt"/>
                <a:cs typeface="Calibri"/>
              </a:rPr>
              <a:t>infrastruttura ferroviaria </a:t>
            </a:r>
            <a:r>
              <a:rPr sz="2400" dirty="0">
                <a:latin typeface="+mn-lt"/>
                <a:cs typeface="Calibri"/>
              </a:rPr>
              <a:t>e </a:t>
            </a:r>
            <a:r>
              <a:rPr sz="2400" spc="-5" dirty="0">
                <a:latin typeface="+mn-lt"/>
                <a:cs typeface="Calibri"/>
              </a:rPr>
              <a:t>di </a:t>
            </a:r>
            <a:r>
              <a:rPr sz="2400" spc="-10">
                <a:latin typeface="+mn-lt"/>
                <a:cs typeface="Calibri"/>
              </a:rPr>
              <a:t>trasporto </a:t>
            </a:r>
            <a:r>
              <a:rPr sz="2400" spc="-5" smtClean="0">
                <a:latin typeface="+mn-lt"/>
                <a:cs typeface="Calibri"/>
              </a:rPr>
              <a:t>urbano</a:t>
            </a:r>
            <a:r>
              <a:rPr lang="it-IT" sz="2400" spc="-5" dirty="0" smtClean="0">
                <a:latin typeface="+mn-lt"/>
                <a:cs typeface="Calibri"/>
              </a:rPr>
              <a:t>,</a:t>
            </a:r>
            <a:r>
              <a:rPr sz="2400" smtClean="0">
                <a:latin typeface="+mn-lt"/>
                <a:cs typeface="Calibri"/>
              </a:rPr>
              <a:t> </a:t>
            </a:r>
            <a:r>
              <a:rPr sz="2400" spc="-5" dirty="0">
                <a:latin typeface="+mn-lt"/>
                <a:cs typeface="Calibri"/>
              </a:rPr>
              <a:t>quali </a:t>
            </a:r>
            <a:r>
              <a:rPr sz="2400" spc="-15" dirty="0">
                <a:latin typeface="+mn-lt"/>
                <a:cs typeface="Calibri"/>
              </a:rPr>
              <a:t>tram </a:t>
            </a:r>
            <a:r>
              <a:rPr sz="2400" dirty="0">
                <a:latin typeface="+mn-lt"/>
                <a:cs typeface="Calibri"/>
              </a:rPr>
              <a:t>e </a:t>
            </a:r>
            <a:r>
              <a:rPr sz="2400" spc="-10">
                <a:latin typeface="+mn-lt"/>
                <a:cs typeface="Calibri"/>
              </a:rPr>
              <a:t>metropolitana </a:t>
            </a:r>
            <a:r>
              <a:rPr sz="2400" spc="-15" smtClean="0">
                <a:latin typeface="+mn-lt"/>
                <a:cs typeface="Calibri"/>
              </a:rPr>
              <a:t>(</a:t>
            </a:r>
            <a:r>
              <a:rPr sz="2400" b="1" spc="-15" smtClean="0">
                <a:latin typeface="+mn-lt"/>
                <a:cs typeface="Calibri"/>
              </a:rPr>
              <a:t>infrastruttura</a:t>
            </a:r>
            <a:r>
              <a:rPr sz="2400" b="1" spc="-30" smtClean="0">
                <a:latin typeface="+mn-lt"/>
                <a:cs typeface="Calibri"/>
              </a:rPr>
              <a:t> </a:t>
            </a:r>
            <a:r>
              <a:rPr sz="2400" b="1" spc="-10" smtClean="0">
                <a:latin typeface="+mn-lt"/>
                <a:cs typeface="Calibri"/>
              </a:rPr>
              <a:t>ferroviaria</a:t>
            </a:r>
            <a:r>
              <a:rPr sz="2400" spc="-10" smtClean="0">
                <a:latin typeface="+mn-lt"/>
                <a:cs typeface="Calibri"/>
              </a:rPr>
              <a:t>)</a:t>
            </a:r>
            <a:r>
              <a:rPr lang="it-IT" sz="2400" spc="-10" dirty="0" smtClean="0">
                <a:latin typeface="+mn-lt"/>
                <a:cs typeface="Calibri"/>
              </a:rPr>
              <a:t> </a:t>
            </a:r>
            <a:r>
              <a:rPr sz="2400" spc="-5" smtClean="0">
                <a:latin typeface="+mn-lt"/>
                <a:cs typeface="Arial"/>
              </a:rPr>
              <a:t>§ </a:t>
            </a:r>
            <a:r>
              <a:rPr sz="2400" spc="-5">
                <a:latin typeface="+mn-lt"/>
                <a:cs typeface="Calibri"/>
              </a:rPr>
              <a:t>219</a:t>
            </a:r>
            <a:r>
              <a:rPr sz="2400" spc="-150">
                <a:latin typeface="+mn-lt"/>
                <a:cs typeface="Calibri"/>
              </a:rPr>
              <a:t> </a:t>
            </a:r>
            <a:r>
              <a:rPr sz="2400" spc="-10" smtClean="0">
                <a:latin typeface="+mn-lt"/>
                <a:cs typeface="Calibri"/>
              </a:rPr>
              <a:t>NOA</a:t>
            </a:r>
            <a:endParaRPr lang="it-IT" sz="2400" spc="-10" dirty="0" smtClean="0">
              <a:latin typeface="+mn-lt"/>
              <a:cs typeface="Calibri"/>
            </a:endParaRPr>
          </a:p>
          <a:p>
            <a:pPr marL="469900" marR="5080" indent="-457834" algn="just">
              <a:lnSpc>
                <a:spcPts val="2880"/>
              </a:lnSpc>
              <a:spcBef>
                <a:spcPts val="195"/>
              </a:spcBef>
              <a:spcAft>
                <a:spcPts val="600"/>
              </a:spcAft>
              <a:buClr>
                <a:srgbClr val="000066"/>
              </a:buClr>
              <a:buSzPct val="104166"/>
              <a:buAutoNum type="arabicPeriod"/>
              <a:tabLst>
                <a:tab pos="469900" algn="l"/>
                <a:tab pos="470534" algn="l"/>
              </a:tabLst>
            </a:pPr>
            <a:r>
              <a:rPr sz="2400" spc="-15" smtClean="0">
                <a:latin typeface="+mn-lt"/>
                <a:cs typeface="Calibri"/>
              </a:rPr>
              <a:t>Relativo </a:t>
            </a:r>
            <a:r>
              <a:rPr sz="2400" dirty="0">
                <a:latin typeface="+mn-lt"/>
                <a:cs typeface="Calibri"/>
              </a:rPr>
              <a:t>al </a:t>
            </a:r>
            <a:r>
              <a:rPr sz="2400" spc="-10">
                <a:latin typeface="+mn-lt"/>
                <a:cs typeface="Calibri"/>
              </a:rPr>
              <a:t>finanziamento </a:t>
            </a:r>
            <a:r>
              <a:rPr lang="it-IT" sz="2400" spc="-5" dirty="0" smtClean="0">
                <a:latin typeface="+mn-lt"/>
                <a:cs typeface="Calibri"/>
              </a:rPr>
              <a:t>della</a:t>
            </a:r>
            <a:r>
              <a:rPr sz="2400" spc="-5" smtClean="0">
                <a:latin typeface="+mn-lt"/>
                <a:cs typeface="Calibri"/>
              </a:rPr>
              <a:t> </a:t>
            </a:r>
            <a:r>
              <a:rPr sz="2400" spc="-5" dirty="0">
                <a:latin typeface="+mn-lt"/>
                <a:cs typeface="Calibri"/>
              </a:rPr>
              <a:t>costruzione</a:t>
            </a:r>
            <a:r>
              <a:rPr sz="2400" spc="-5">
                <a:latin typeface="+mn-lt"/>
                <a:cs typeface="Calibri"/>
              </a:rPr>
              <a:t>, </a:t>
            </a:r>
            <a:r>
              <a:rPr sz="2400" spc="-5" smtClean="0">
                <a:latin typeface="+mn-lt"/>
                <a:cs typeface="Calibri"/>
              </a:rPr>
              <a:t>manutenzione </a:t>
            </a:r>
            <a:r>
              <a:rPr sz="2400">
                <a:latin typeface="+mn-lt"/>
                <a:cs typeface="Calibri"/>
              </a:rPr>
              <a:t>e </a:t>
            </a:r>
            <a:r>
              <a:rPr sz="2400" spc="-10" smtClean="0">
                <a:latin typeface="+mn-lt"/>
                <a:cs typeface="Calibri"/>
              </a:rPr>
              <a:t>gestione </a:t>
            </a:r>
            <a:r>
              <a:rPr sz="2400" spc="-5" smtClean="0">
                <a:latin typeface="+mn-lt"/>
                <a:cs typeface="Calibri"/>
              </a:rPr>
              <a:t>d</a:t>
            </a:r>
            <a:r>
              <a:rPr lang="it-IT" sz="2400" spc="-5" dirty="0" smtClean="0">
                <a:latin typeface="+mn-lt"/>
                <a:cs typeface="Calibri"/>
              </a:rPr>
              <a:t>i</a:t>
            </a:r>
            <a:r>
              <a:rPr sz="2400" spc="-5" smtClean="0">
                <a:latin typeface="+mn-lt"/>
                <a:cs typeface="Calibri"/>
              </a:rPr>
              <a:t> </a:t>
            </a:r>
            <a:r>
              <a:rPr sz="2400" spc="-15" dirty="0">
                <a:latin typeface="+mn-lt"/>
                <a:cs typeface="Calibri"/>
              </a:rPr>
              <a:t>strade, </a:t>
            </a:r>
            <a:r>
              <a:rPr sz="2400" spc="-10" dirty="0">
                <a:latin typeface="+mn-lt"/>
                <a:cs typeface="Calibri"/>
              </a:rPr>
              <a:t>ponti, gallerie </a:t>
            </a:r>
            <a:r>
              <a:rPr sz="2400" dirty="0">
                <a:latin typeface="+mn-lt"/>
                <a:cs typeface="Calibri"/>
              </a:rPr>
              <a:t>e </a:t>
            </a:r>
            <a:r>
              <a:rPr sz="2400">
                <a:latin typeface="+mn-lt"/>
                <a:cs typeface="Calibri"/>
              </a:rPr>
              <a:t>vie </a:t>
            </a:r>
            <a:r>
              <a:rPr sz="2400" spc="-10" smtClean="0">
                <a:latin typeface="+mn-lt"/>
                <a:cs typeface="Calibri"/>
              </a:rPr>
              <a:t>navigabili </a:t>
            </a:r>
            <a:r>
              <a:rPr sz="2400" spc="-10">
                <a:latin typeface="+mn-lt"/>
                <a:cs typeface="Calibri"/>
              </a:rPr>
              <a:t>interne </a:t>
            </a:r>
            <a:r>
              <a:rPr sz="2400" spc="-15" smtClean="0">
                <a:latin typeface="+mn-lt"/>
                <a:cs typeface="Calibri"/>
              </a:rPr>
              <a:t>(</a:t>
            </a:r>
            <a:r>
              <a:rPr sz="2400" b="1" spc="-15" smtClean="0">
                <a:latin typeface="+mn-lt"/>
                <a:cs typeface="Calibri"/>
              </a:rPr>
              <a:t>infrastruttura </a:t>
            </a:r>
            <a:r>
              <a:rPr sz="2400" b="1" spc="-10" smtClean="0">
                <a:latin typeface="+mn-lt"/>
                <a:cs typeface="Calibri"/>
              </a:rPr>
              <a:t>stradale</a:t>
            </a:r>
            <a:r>
              <a:rPr sz="2400" spc="-10" smtClean="0">
                <a:latin typeface="+mn-lt"/>
                <a:cs typeface="Calibri"/>
              </a:rPr>
              <a:t>) </a:t>
            </a:r>
            <a:r>
              <a:rPr sz="2400" spc="-5" smtClean="0">
                <a:latin typeface="+mn-lt"/>
                <a:cs typeface="Arial"/>
              </a:rPr>
              <a:t>§ </a:t>
            </a:r>
            <a:r>
              <a:rPr sz="2400" spc="-5">
                <a:latin typeface="+mn-lt"/>
                <a:cs typeface="Calibri"/>
              </a:rPr>
              <a:t>220</a:t>
            </a:r>
            <a:r>
              <a:rPr sz="2400" spc="-155">
                <a:latin typeface="+mn-lt"/>
                <a:cs typeface="Calibri"/>
              </a:rPr>
              <a:t> </a:t>
            </a:r>
            <a:r>
              <a:rPr sz="2400" spc="-10" smtClean="0">
                <a:latin typeface="+mn-lt"/>
                <a:cs typeface="Calibri"/>
              </a:rPr>
              <a:t>NOA</a:t>
            </a:r>
            <a:endParaRPr lang="it-IT" sz="2400" spc="-10" dirty="0" smtClean="0">
              <a:latin typeface="+mn-lt"/>
              <a:cs typeface="Calibri"/>
            </a:endParaRPr>
          </a:p>
          <a:p>
            <a:pPr marL="469900" marR="5080" indent="-457834" algn="just">
              <a:lnSpc>
                <a:spcPts val="2880"/>
              </a:lnSpc>
              <a:spcBef>
                <a:spcPts val="195"/>
              </a:spcBef>
              <a:spcAft>
                <a:spcPts val="600"/>
              </a:spcAft>
              <a:buClr>
                <a:srgbClr val="000066"/>
              </a:buClr>
              <a:buSzPct val="104166"/>
              <a:buAutoNum type="arabicPeriod"/>
              <a:tabLst>
                <a:tab pos="469900" algn="l"/>
                <a:tab pos="470534" algn="l"/>
              </a:tabLst>
            </a:pPr>
            <a:r>
              <a:rPr sz="2400" spc="-10" smtClean="0">
                <a:latin typeface="+mn-lt"/>
                <a:cs typeface="Calibri"/>
              </a:rPr>
              <a:t>Finanziamento </a:t>
            </a:r>
            <a:r>
              <a:rPr sz="2400" spc="-5" dirty="0">
                <a:latin typeface="+mn-lt"/>
                <a:cs typeface="Calibri"/>
              </a:rPr>
              <a:t>della costruzione, manutenzione </a:t>
            </a:r>
            <a:r>
              <a:rPr sz="2400" dirty="0">
                <a:latin typeface="+mn-lt"/>
                <a:cs typeface="Calibri"/>
              </a:rPr>
              <a:t>e </a:t>
            </a:r>
            <a:r>
              <a:rPr sz="2400" spc="-10" dirty="0">
                <a:latin typeface="+mn-lt"/>
                <a:cs typeface="Calibri"/>
              </a:rPr>
              <a:t>gestione </a:t>
            </a:r>
            <a:r>
              <a:rPr sz="2400" spc="-5" dirty="0">
                <a:latin typeface="+mn-lt"/>
                <a:cs typeface="Calibri"/>
              </a:rPr>
              <a:t>di </a:t>
            </a:r>
            <a:r>
              <a:rPr sz="2400" spc="-15">
                <a:latin typeface="+mn-lt"/>
                <a:cs typeface="Calibri"/>
              </a:rPr>
              <a:t>reti </a:t>
            </a:r>
            <a:r>
              <a:rPr sz="2400" smtClean="0">
                <a:latin typeface="+mn-lt"/>
                <a:cs typeface="Calibri"/>
              </a:rPr>
              <a:t>globali </a:t>
            </a:r>
            <a:r>
              <a:rPr sz="2400" spc="-5" dirty="0">
                <a:latin typeface="+mn-lt"/>
                <a:cs typeface="Calibri"/>
              </a:rPr>
              <a:t>di </a:t>
            </a:r>
            <a:r>
              <a:rPr sz="2400" spc="-10" dirty="0">
                <a:latin typeface="+mn-lt"/>
                <a:cs typeface="Calibri"/>
              </a:rPr>
              <a:t>approvvigionamento </a:t>
            </a:r>
            <a:r>
              <a:rPr sz="2400" spc="-5" dirty="0">
                <a:latin typeface="+mn-lt"/>
                <a:cs typeface="Calibri"/>
              </a:rPr>
              <a:t>idrico </a:t>
            </a:r>
            <a:r>
              <a:rPr sz="2400" dirty="0">
                <a:latin typeface="+mn-lt"/>
                <a:cs typeface="Calibri"/>
              </a:rPr>
              <a:t>e </a:t>
            </a:r>
            <a:r>
              <a:rPr sz="2400" spc="-5" dirty="0">
                <a:latin typeface="+mn-lt"/>
                <a:cs typeface="Calibri"/>
              </a:rPr>
              <a:t>di </a:t>
            </a:r>
            <a:r>
              <a:rPr sz="2400" spc="-20" dirty="0">
                <a:latin typeface="+mn-lt"/>
                <a:cs typeface="Calibri"/>
              </a:rPr>
              <a:t>trattamento </a:t>
            </a:r>
            <a:r>
              <a:rPr sz="2400" spc="-5" dirty="0">
                <a:latin typeface="+mn-lt"/>
                <a:cs typeface="Calibri"/>
              </a:rPr>
              <a:t>delle </a:t>
            </a:r>
            <a:r>
              <a:rPr sz="2400" spc="-5">
                <a:latin typeface="+mn-lt"/>
                <a:cs typeface="Calibri"/>
              </a:rPr>
              <a:t>acque </a:t>
            </a:r>
            <a:r>
              <a:rPr sz="2400" spc="-15" smtClean="0">
                <a:latin typeface="+mn-lt"/>
                <a:cs typeface="Calibri"/>
              </a:rPr>
              <a:t>reflue (</a:t>
            </a:r>
            <a:r>
              <a:rPr sz="2400" b="1" spc="-15" smtClean="0">
                <a:latin typeface="+mn-lt"/>
                <a:cs typeface="Calibri"/>
              </a:rPr>
              <a:t>infrastrutture </a:t>
            </a:r>
            <a:r>
              <a:rPr sz="2400" b="1" spc="-5" smtClean="0">
                <a:latin typeface="+mn-lt"/>
                <a:cs typeface="Calibri"/>
              </a:rPr>
              <a:t>idriche</a:t>
            </a:r>
            <a:r>
              <a:rPr sz="2400" spc="-5" smtClean="0">
                <a:latin typeface="+mn-lt"/>
                <a:cs typeface="Calibri"/>
              </a:rPr>
              <a:t>) </a:t>
            </a:r>
            <a:r>
              <a:rPr sz="2400" spc="-5" smtClean="0">
                <a:latin typeface="+mn-lt"/>
                <a:cs typeface="Arial"/>
              </a:rPr>
              <a:t>§ </a:t>
            </a:r>
            <a:r>
              <a:rPr sz="2400" spc="-5">
                <a:latin typeface="+mn-lt"/>
                <a:cs typeface="Calibri"/>
              </a:rPr>
              <a:t>221</a:t>
            </a:r>
            <a:r>
              <a:rPr sz="2400" spc="-145">
                <a:latin typeface="+mn-lt"/>
                <a:cs typeface="Calibri"/>
              </a:rPr>
              <a:t> </a:t>
            </a:r>
            <a:r>
              <a:rPr sz="2400" spc="-10" smtClean="0">
                <a:latin typeface="+mn-lt"/>
                <a:cs typeface="Calibri"/>
              </a:rPr>
              <a:t>NOA</a:t>
            </a:r>
            <a:endParaRPr sz="2400">
              <a:latin typeface="+mn-lt"/>
              <a:cs typeface="Calibri"/>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0034" y="285728"/>
            <a:ext cx="8143932"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Principi fondamentali</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142844" y="1071546"/>
            <a:ext cx="8786874" cy="3419526"/>
          </a:xfrm>
          <a:prstGeom prst="rect">
            <a:avLst/>
          </a:prstGeom>
        </p:spPr>
        <p:txBody>
          <a:bodyPr vert="horz" wrap="square" lIns="0" tIns="635" rIns="0" bIns="0" rtlCol="0">
            <a:spAutoFit/>
          </a:bodyPr>
          <a:lstStyle/>
          <a:p>
            <a:pPr marL="469900" marR="5080" indent="-457834" algn="just">
              <a:lnSpc>
                <a:spcPct val="99800"/>
              </a:lnSpc>
              <a:spcBef>
                <a:spcPts val="5"/>
              </a:spcBef>
              <a:spcAft>
                <a:spcPts val="1200"/>
              </a:spcAft>
              <a:buClr>
                <a:srgbClr val="000066"/>
              </a:buClr>
              <a:buSzPct val="104166"/>
              <a:buAutoNum type="arabicPeriod"/>
              <a:tabLst>
                <a:tab pos="469900" algn="l"/>
                <a:tab pos="470534" algn="l"/>
              </a:tabLst>
            </a:pPr>
            <a:r>
              <a:rPr sz="2400" spc="-10" dirty="0">
                <a:latin typeface="+mn-lt"/>
                <a:cs typeface="Calibri"/>
              </a:rPr>
              <a:t>Questo </a:t>
            </a:r>
            <a:r>
              <a:rPr sz="2400" dirty="0">
                <a:latin typeface="+mn-lt"/>
                <a:cs typeface="Calibri"/>
              </a:rPr>
              <a:t>tipo </a:t>
            </a:r>
            <a:r>
              <a:rPr sz="2400" spc="-5" dirty="0">
                <a:latin typeface="+mn-lt"/>
                <a:cs typeface="Calibri"/>
              </a:rPr>
              <a:t>di </a:t>
            </a:r>
            <a:r>
              <a:rPr sz="2400" spc="-15" dirty="0">
                <a:latin typeface="+mn-lt"/>
                <a:cs typeface="Calibri"/>
              </a:rPr>
              <a:t>infrastrutture </a:t>
            </a:r>
            <a:r>
              <a:rPr sz="2400" spc="-10" dirty="0">
                <a:latin typeface="+mn-lt"/>
                <a:cs typeface="Calibri"/>
              </a:rPr>
              <a:t>rappresenterebbe </a:t>
            </a:r>
            <a:r>
              <a:rPr sz="2400" spc="-5" dirty="0">
                <a:latin typeface="+mn-lt"/>
                <a:cs typeface="Calibri"/>
              </a:rPr>
              <a:t>un tipico caso </a:t>
            </a:r>
            <a:r>
              <a:rPr sz="2400" spc="-5">
                <a:latin typeface="+mn-lt"/>
                <a:cs typeface="Calibri"/>
              </a:rPr>
              <a:t>di </a:t>
            </a:r>
            <a:r>
              <a:rPr sz="2400" b="1" smtClean="0">
                <a:latin typeface="+mn-lt"/>
                <a:cs typeface="Calibri"/>
              </a:rPr>
              <a:t>monopolio </a:t>
            </a:r>
            <a:r>
              <a:rPr sz="2400" b="1" spc="-15" dirty="0">
                <a:latin typeface="+mn-lt"/>
                <a:cs typeface="Calibri"/>
              </a:rPr>
              <a:t>naturale </a:t>
            </a:r>
            <a:r>
              <a:rPr sz="2400" spc="-5" dirty="0">
                <a:latin typeface="+mn-lt"/>
                <a:cs typeface="Calibri"/>
              </a:rPr>
              <a:t>per </a:t>
            </a:r>
            <a:r>
              <a:rPr sz="2400" spc="-15" dirty="0">
                <a:latin typeface="+mn-lt"/>
                <a:cs typeface="Calibri"/>
              </a:rPr>
              <a:t>"infrastrutture </a:t>
            </a:r>
            <a:r>
              <a:rPr sz="2400" dirty="0">
                <a:latin typeface="+mn-lt"/>
                <a:cs typeface="Calibri"/>
              </a:rPr>
              <a:t>globali </a:t>
            </a:r>
            <a:r>
              <a:rPr sz="2400" spc="-5" dirty="0">
                <a:latin typeface="+mn-lt"/>
                <a:cs typeface="Calibri"/>
              </a:rPr>
              <a:t>di </a:t>
            </a:r>
            <a:r>
              <a:rPr sz="2400" spc="-15" dirty="0">
                <a:latin typeface="+mn-lt"/>
                <a:cs typeface="Calibri"/>
              </a:rPr>
              <a:t>rete" </a:t>
            </a:r>
            <a:r>
              <a:rPr sz="2400" dirty="0">
                <a:latin typeface="+mn-lt"/>
                <a:cs typeface="Calibri"/>
              </a:rPr>
              <a:t>in </a:t>
            </a:r>
            <a:r>
              <a:rPr sz="2400" spc="-15">
                <a:latin typeface="+mn-lt"/>
                <a:cs typeface="Calibri"/>
              </a:rPr>
              <a:t>quanto </a:t>
            </a:r>
            <a:r>
              <a:rPr sz="2400" spc="-5" smtClean="0">
                <a:latin typeface="+mn-lt"/>
                <a:cs typeface="Calibri"/>
              </a:rPr>
              <a:t>non </a:t>
            </a:r>
            <a:r>
              <a:rPr sz="2400" spc="-10" dirty="0">
                <a:latin typeface="+mn-lt"/>
                <a:cs typeface="Calibri"/>
              </a:rPr>
              <a:t>sarebbe economico </a:t>
            </a:r>
            <a:r>
              <a:rPr sz="2400" spc="-5" dirty="0">
                <a:latin typeface="+mn-lt"/>
                <a:cs typeface="Calibri"/>
              </a:rPr>
              <a:t>replicarle (la </a:t>
            </a:r>
            <a:r>
              <a:rPr sz="2400" dirty="0">
                <a:latin typeface="+mn-lt"/>
                <a:cs typeface="Calibri"/>
              </a:rPr>
              <a:t>cui </a:t>
            </a:r>
            <a:r>
              <a:rPr sz="2400" spc="-10" dirty="0">
                <a:latin typeface="+mn-lt"/>
                <a:cs typeface="Calibri"/>
              </a:rPr>
              <a:t>costruzione </a:t>
            </a:r>
            <a:r>
              <a:rPr sz="2400" spc="-15">
                <a:latin typeface="+mn-lt"/>
                <a:cs typeface="Calibri"/>
              </a:rPr>
              <a:t>pertanto </a:t>
            </a:r>
            <a:r>
              <a:rPr sz="2400" spc="-5" smtClean="0">
                <a:latin typeface="+mn-lt"/>
                <a:cs typeface="Calibri"/>
              </a:rPr>
              <a:t>non </a:t>
            </a:r>
            <a:r>
              <a:rPr sz="2400" dirty="0">
                <a:latin typeface="+mn-lt"/>
                <a:cs typeface="Calibri"/>
              </a:rPr>
              <a:t>incide </a:t>
            </a:r>
            <a:r>
              <a:rPr sz="2400" spc="-5" dirty="0">
                <a:latin typeface="+mn-lt"/>
                <a:cs typeface="Calibri"/>
              </a:rPr>
              <a:t>sugli scambi né </a:t>
            </a:r>
            <a:r>
              <a:rPr sz="2400" spc="-10" dirty="0">
                <a:latin typeface="+mn-lt"/>
                <a:cs typeface="Calibri"/>
              </a:rPr>
              <a:t>falsa </a:t>
            </a:r>
            <a:r>
              <a:rPr sz="2400">
                <a:latin typeface="+mn-lt"/>
                <a:cs typeface="Calibri"/>
              </a:rPr>
              <a:t>la</a:t>
            </a:r>
            <a:r>
              <a:rPr sz="2400" spc="-65">
                <a:latin typeface="+mn-lt"/>
                <a:cs typeface="Calibri"/>
              </a:rPr>
              <a:t> </a:t>
            </a:r>
            <a:r>
              <a:rPr sz="2400" spc="-15" smtClean="0">
                <a:latin typeface="+mn-lt"/>
                <a:cs typeface="Calibri"/>
              </a:rPr>
              <a:t>concorrenza)</a:t>
            </a:r>
            <a:endParaRPr lang="it-IT" sz="2400" spc="-15" dirty="0" smtClean="0">
              <a:latin typeface="+mn-lt"/>
              <a:cs typeface="Calibri"/>
            </a:endParaRPr>
          </a:p>
          <a:p>
            <a:pPr marL="469900" marR="5080" indent="-457834" algn="just">
              <a:lnSpc>
                <a:spcPct val="99800"/>
              </a:lnSpc>
              <a:spcBef>
                <a:spcPts val="5"/>
              </a:spcBef>
              <a:spcAft>
                <a:spcPts val="1200"/>
              </a:spcAft>
              <a:buClr>
                <a:srgbClr val="000066"/>
              </a:buClr>
              <a:buSzPct val="104166"/>
              <a:buAutoNum type="arabicPeriod"/>
              <a:tabLst>
                <a:tab pos="469900" algn="l"/>
                <a:tab pos="470534" algn="l"/>
              </a:tabLst>
            </a:pPr>
            <a:r>
              <a:rPr sz="2400" spc="-5" smtClean="0">
                <a:latin typeface="+mn-lt"/>
                <a:cs typeface="Calibri"/>
              </a:rPr>
              <a:t>La </a:t>
            </a:r>
            <a:r>
              <a:rPr sz="2400" b="1" spc="-10" dirty="0">
                <a:latin typeface="+mn-lt"/>
                <a:cs typeface="Calibri"/>
              </a:rPr>
              <a:t>gestione </a:t>
            </a:r>
            <a:r>
              <a:rPr sz="2400" spc="-5" dirty="0">
                <a:latin typeface="+mn-lt"/>
                <a:cs typeface="Calibri"/>
              </a:rPr>
              <a:t>di </a:t>
            </a:r>
            <a:r>
              <a:rPr sz="2400" spc="-10" dirty="0">
                <a:latin typeface="+mn-lt"/>
                <a:cs typeface="Calibri"/>
              </a:rPr>
              <a:t>tali </a:t>
            </a:r>
            <a:r>
              <a:rPr sz="2400" spc="-15" dirty="0">
                <a:latin typeface="+mn-lt"/>
                <a:cs typeface="Calibri"/>
              </a:rPr>
              <a:t>infrastrutture </a:t>
            </a:r>
            <a:r>
              <a:rPr sz="2400" spc="-5" dirty="0">
                <a:latin typeface="+mn-lt"/>
                <a:cs typeface="Calibri"/>
              </a:rPr>
              <a:t>può </a:t>
            </a:r>
            <a:r>
              <a:rPr sz="2400" spc="-15" dirty="0">
                <a:latin typeface="+mn-lt"/>
                <a:cs typeface="Calibri"/>
              </a:rPr>
              <a:t>costituire </a:t>
            </a:r>
            <a:r>
              <a:rPr sz="2400" spc="-30">
                <a:latin typeface="+mn-lt"/>
                <a:cs typeface="Calibri"/>
              </a:rPr>
              <a:t>un’attività </a:t>
            </a:r>
            <a:r>
              <a:rPr sz="2400" spc="-10" smtClean="0">
                <a:latin typeface="+mn-lt"/>
                <a:cs typeface="Calibri"/>
              </a:rPr>
              <a:t>economica </a:t>
            </a:r>
            <a:r>
              <a:rPr sz="2400" spc="-15" dirty="0">
                <a:latin typeface="+mn-lt"/>
                <a:cs typeface="Calibri"/>
              </a:rPr>
              <a:t>(strade </a:t>
            </a:r>
            <a:r>
              <a:rPr sz="2400" dirty="0">
                <a:latin typeface="+mn-lt"/>
                <a:cs typeface="Calibri"/>
              </a:rPr>
              <a:t>a </a:t>
            </a:r>
            <a:r>
              <a:rPr sz="2400" spc="-10" dirty="0">
                <a:latin typeface="+mn-lt"/>
                <a:cs typeface="Calibri"/>
              </a:rPr>
              <a:t>pedaggio, </a:t>
            </a:r>
            <a:r>
              <a:rPr sz="2400" spc="-15" dirty="0">
                <a:latin typeface="+mn-lt"/>
                <a:cs typeface="Calibri"/>
              </a:rPr>
              <a:t>reti </a:t>
            </a:r>
            <a:r>
              <a:rPr sz="2400" spc="-10" dirty="0">
                <a:latin typeface="+mn-lt"/>
                <a:cs typeface="Calibri"/>
              </a:rPr>
              <a:t>ferroviarie, </a:t>
            </a:r>
            <a:r>
              <a:rPr sz="2400" spc="-15">
                <a:latin typeface="+mn-lt"/>
                <a:cs typeface="Calibri"/>
              </a:rPr>
              <a:t>reti</a:t>
            </a:r>
            <a:r>
              <a:rPr sz="2400">
                <a:latin typeface="+mn-lt"/>
                <a:cs typeface="Calibri"/>
              </a:rPr>
              <a:t> </a:t>
            </a:r>
            <a:r>
              <a:rPr sz="2400" spc="-5" smtClean="0">
                <a:latin typeface="+mn-lt"/>
                <a:cs typeface="Calibri"/>
              </a:rPr>
              <a:t>idriche)</a:t>
            </a:r>
            <a:endParaRPr lang="it-IT" sz="2400" spc="-5" dirty="0" smtClean="0">
              <a:latin typeface="+mn-lt"/>
              <a:cs typeface="Calibri"/>
            </a:endParaRPr>
          </a:p>
          <a:p>
            <a:pPr marL="469900" marR="5080" indent="-457834" algn="just">
              <a:lnSpc>
                <a:spcPct val="99800"/>
              </a:lnSpc>
              <a:spcBef>
                <a:spcPts val="5"/>
              </a:spcBef>
              <a:spcAft>
                <a:spcPts val="1200"/>
              </a:spcAft>
              <a:buClr>
                <a:srgbClr val="000066"/>
              </a:buClr>
              <a:buSzPct val="104166"/>
              <a:buAutoNum type="arabicPeriod"/>
              <a:tabLst>
                <a:tab pos="469900" algn="l"/>
                <a:tab pos="470534" algn="l"/>
              </a:tabLst>
            </a:pPr>
            <a:r>
              <a:rPr sz="2400" smtClean="0">
                <a:latin typeface="+mn-lt"/>
                <a:cs typeface="Calibri"/>
              </a:rPr>
              <a:t>In </a:t>
            </a:r>
            <a:r>
              <a:rPr sz="2400" spc="-15" dirty="0">
                <a:latin typeface="+mn-lt"/>
                <a:cs typeface="Calibri"/>
              </a:rPr>
              <a:t>pratica, </a:t>
            </a:r>
            <a:r>
              <a:rPr sz="2400" spc="-10" dirty="0">
                <a:latin typeface="+mn-lt"/>
                <a:cs typeface="Calibri"/>
              </a:rPr>
              <a:t>costruzione </a:t>
            </a:r>
            <a:r>
              <a:rPr sz="2400" dirty="0">
                <a:latin typeface="+mn-lt"/>
                <a:cs typeface="Calibri"/>
              </a:rPr>
              <a:t>e </a:t>
            </a:r>
            <a:r>
              <a:rPr sz="2400" spc="-10" dirty="0">
                <a:latin typeface="+mn-lt"/>
                <a:cs typeface="Calibri"/>
              </a:rPr>
              <a:t>gestione </a:t>
            </a:r>
            <a:r>
              <a:rPr sz="2400" spc="-5" dirty="0">
                <a:latin typeface="+mn-lt"/>
                <a:cs typeface="Calibri"/>
              </a:rPr>
              <a:t>sono spesso</a:t>
            </a:r>
            <a:r>
              <a:rPr sz="2400" spc="-50" dirty="0">
                <a:latin typeface="+mn-lt"/>
                <a:cs typeface="Calibri"/>
              </a:rPr>
              <a:t> </a:t>
            </a:r>
            <a:r>
              <a:rPr sz="2400" b="1" spc="-5" dirty="0">
                <a:latin typeface="+mn-lt"/>
                <a:cs typeface="Calibri"/>
              </a:rPr>
              <a:t>combinati</a:t>
            </a:r>
            <a:endParaRPr sz="2400">
              <a:latin typeface="+mn-lt"/>
              <a:cs typeface="Calibri"/>
            </a:endParaRPr>
          </a:p>
          <a:p>
            <a:pPr marL="469900" algn="just">
              <a:lnSpc>
                <a:spcPts val="2870"/>
              </a:lnSpc>
            </a:pPr>
            <a:r>
              <a:rPr lang="it-IT" sz="2400" spc="-10" dirty="0" smtClean="0">
                <a:latin typeface="+mn-lt"/>
                <a:cs typeface="Calibri"/>
              </a:rPr>
              <a:t>(</a:t>
            </a:r>
            <a:r>
              <a:rPr sz="2400" spc="-10" smtClean="0">
                <a:latin typeface="+mn-lt"/>
                <a:cs typeface="Calibri"/>
              </a:rPr>
              <a:t>realizzati </a:t>
            </a:r>
            <a:r>
              <a:rPr sz="2400" dirty="0">
                <a:latin typeface="+mn-lt"/>
                <a:cs typeface="Calibri"/>
              </a:rPr>
              <a:t>e </a:t>
            </a:r>
            <a:r>
              <a:rPr sz="2400" spc="-10" dirty="0">
                <a:latin typeface="+mn-lt"/>
                <a:cs typeface="Calibri"/>
              </a:rPr>
              <a:t>gestiti </a:t>
            </a:r>
            <a:r>
              <a:rPr sz="2400" spc="-5" dirty="0">
                <a:latin typeface="+mn-lt"/>
                <a:cs typeface="Calibri"/>
              </a:rPr>
              <a:t>da una </a:t>
            </a:r>
            <a:r>
              <a:rPr sz="2400" spc="-10" dirty="0">
                <a:latin typeface="+mn-lt"/>
                <a:cs typeface="Calibri"/>
              </a:rPr>
              <a:t>stessa</a:t>
            </a:r>
            <a:r>
              <a:rPr sz="2400" spc="-100" dirty="0">
                <a:latin typeface="+mn-lt"/>
                <a:cs typeface="Calibri"/>
              </a:rPr>
              <a:t> </a:t>
            </a:r>
            <a:r>
              <a:rPr sz="2400" spc="-10" dirty="0">
                <a:latin typeface="+mn-lt"/>
                <a:cs typeface="Calibri"/>
              </a:rPr>
              <a:t>entità)</a:t>
            </a:r>
            <a:endParaRPr sz="2400">
              <a:latin typeface="+mn-lt"/>
              <a:cs typeface="Calibri"/>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57224" y="285728"/>
            <a:ext cx="7106920"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Esistenza di aiuto di Stato è esclusa - 1</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142844" y="1000108"/>
            <a:ext cx="8786874" cy="5201424"/>
          </a:xfrm>
          <a:prstGeom prst="rect">
            <a:avLst/>
          </a:prstGeom>
        </p:spPr>
        <p:txBody>
          <a:bodyPr vert="horz" wrap="square" lIns="0" tIns="114300" rIns="0" bIns="0" rtlCol="0">
            <a:spAutoFit/>
          </a:bodyPr>
          <a:lstStyle/>
          <a:p>
            <a:pPr marL="12700" algn="just">
              <a:lnSpc>
                <a:spcPct val="100000"/>
              </a:lnSpc>
              <a:spcBef>
                <a:spcPts val="900"/>
              </a:spcBef>
            </a:pPr>
            <a:r>
              <a:rPr sz="2400" spc="-5" dirty="0">
                <a:latin typeface="+mn-lt"/>
                <a:cs typeface="Calibri"/>
              </a:rPr>
              <a:t>Quando </a:t>
            </a:r>
            <a:r>
              <a:rPr sz="2400" spc="-15" dirty="0">
                <a:latin typeface="+mn-lt"/>
                <a:cs typeface="Calibri"/>
              </a:rPr>
              <a:t>l'infrastruttura </a:t>
            </a:r>
            <a:r>
              <a:rPr sz="2400" spc="-10" dirty="0">
                <a:latin typeface="+mn-lt"/>
                <a:cs typeface="Calibri"/>
              </a:rPr>
              <a:t>(stradale/ferroviaria/idrica)</a:t>
            </a:r>
            <a:r>
              <a:rPr sz="2400" spc="-95" dirty="0">
                <a:latin typeface="+mn-lt"/>
                <a:cs typeface="Calibri"/>
              </a:rPr>
              <a:t> </a:t>
            </a:r>
            <a:r>
              <a:rPr sz="2400" dirty="0">
                <a:latin typeface="+mn-lt"/>
                <a:cs typeface="Calibri"/>
              </a:rPr>
              <a:t>è:</a:t>
            </a:r>
            <a:endParaRPr sz="2400">
              <a:latin typeface="+mn-lt"/>
              <a:cs typeface="Calibri"/>
            </a:endParaRPr>
          </a:p>
          <a:p>
            <a:pPr marL="469900" marR="51435" indent="-457834" algn="just">
              <a:lnSpc>
                <a:spcPts val="2880"/>
              </a:lnSpc>
              <a:spcBef>
                <a:spcPts val="1055"/>
              </a:spcBef>
              <a:buClr>
                <a:srgbClr val="000066"/>
              </a:buClr>
              <a:buSzPct val="104166"/>
              <a:buAutoNum type="arabicPeriod"/>
              <a:tabLst>
                <a:tab pos="469900" algn="l"/>
                <a:tab pos="470534" algn="l"/>
              </a:tabLst>
            </a:pPr>
            <a:r>
              <a:rPr sz="2400" b="1" dirty="0">
                <a:latin typeface="+mn-lt"/>
                <a:cs typeface="Calibri"/>
              </a:rPr>
              <a:t>monopolio </a:t>
            </a:r>
            <a:r>
              <a:rPr sz="2400" b="1" spc="-10" dirty="0">
                <a:latin typeface="+mn-lt"/>
                <a:cs typeface="Calibri"/>
              </a:rPr>
              <a:t>naturale, </a:t>
            </a:r>
            <a:r>
              <a:rPr sz="2400" spc="-10" dirty="0">
                <a:latin typeface="+mn-lt"/>
                <a:cs typeface="Calibri"/>
              </a:rPr>
              <a:t>come </a:t>
            </a:r>
            <a:r>
              <a:rPr sz="2400" spc="-5" dirty="0">
                <a:latin typeface="+mn-lt"/>
                <a:cs typeface="Calibri"/>
              </a:rPr>
              <a:t>nel caso di </a:t>
            </a:r>
            <a:r>
              <a:rPr sz="2400" spc="-15" dirty="0">
                <a:latin typeface="+mn-lt"/>
                <a:cs typeface="Calibri"/>
              </a:rPr>
              <a:t>infrastrutture </a:t>
            </a:r>
            <a:r>
              <a:rPr sz="2400">
                <a:latin typeface="+mn-lt"/>
                <a:cs typeface="Calibri"/>
              </a:rPr>
              <a:t>globali</a:t>
            </a:r>
            <a:r>
              <a:rPr sz="2400" spc="-105">
                <a:latin typeface="+mn-lt"/>
                <a:cs typeface="Calibri"/>
              </a:rPr>
              <a:t> </a:t>
            </a:r>
            <a:r>
              <a:rPr sz="2400" spc="-5" smtClean="0">
                <a:latin typeface="+mn-lt"/>
                <a:cs typeface="Calibri"/>
              </a:rPr>
              <a:t>di </a:t>
            </a:r>
            <a:r>
              <a:rPr sz="2400" spc="-20" dirty="0">
                <a:latin typeface="+mn-lt"/>
                <a:cs typeface="Calibri"/>
              </a:rPr>
              <a:t>rete </a:t>
            </a:r>
            <a:r>
              <a:rPr sz="2400" dirty="0">
                <a:latin typeface="+mn-lt"/>
                <a:cs typeface="Calibri"/>
              </a:rPr>
              <a:t>che </a:t>
            </a:r>
            <a:r>
              <a:rPr sz="2400" spc="-10" dirty="0">
                <a:latin typeface="+mn-lt"/>
                <a:cs typeface="Calibri"/>
              </a:rPr>
              <a:t>sarebbe antieconomico replicare, </a:t>
            </a:r>
            <a:r>
              <a:rPr sz="2400" spc="-5" dirty="0">
                <a:latin typeface="+mn-lt"/>
                <a:cs typeface="Calibri"/>
              </a:rPr>
              <a:t>per </a:t>
            </a:r>
            <a:r>
              <a:rPr sz="2400" dirty="0">
                <a:latin typeface="+mn-lt"/>
                <a:cs typeface="Calibri"/>
              </a:rPr>
              <a:t>le</a:t>
            </a:r>
            <a:r>
              <a:rPr sz="2400" spc="-25" dirty="0">
                <a:latin typeface="+mn-lt"/>
                <a:cs typeface="Calibri"/>
              </a:rPr>
              <a:t> </a:t>
            </a:r>
            <a:r>
              <a:rPr sz="2400" spc="-5" dirty="0">
                <a:latin typeface="+mn-lt"/>
                <a:cs typeface="Calibri"/>
              </a:rPr>
              <a:t>quali:</a:t>
            </a:r>
            <a:endParaRPr sz="2400">
              <a:latin typeface="+mn-lt"/>
              <a:cs typeface="Calibri"/>
            </a:endParaRPr>
          </a:p>
          <a:p>
            <a:pPr marL="469900" marR="5080" indent="-457834" algn="just">
              <a:lnSpc>
                <a:spcPts val="2880"/>
              </a:lnSpc>
              <a:spcBef>
                <a:spcPts val="600"/>
              </a:spcBef>
              <a:buClr>
                <a:srgbClr val="000066"/>
              </a:buClr>
              <a:buSzPct val="104166"/>
              <a:buAutoNum type="arabicPeriod"/>
              <a:tabLst>
                <a:tab pos="469900" algn="l"/>
                <a:tab pos="470534" algn="l"/>
              </a:tabLst>
            </a:pPr>
            <a:r>
              <a:rPr sz="2400" spc="-5" dirty="0">
                <a:latin typeface="+mn-lt"/>
                <a:cs typeface="Calibri"/>
              </a:rPr>
              <a:t>sono </a:t>
            </a:r>
            <a:r>
              <a:rPr sz="2400" dirty="0">
                <a:latin typeface="+mn-lt"/>
                <a:cs typeface="Calibri"/>
              </a:rPr>
              <a:t>in </a:t>
            </a:r>
            <a:r>
              <a:rPr sz="2400" spc="-10" dirty="0">
                <a:latin typeface="+mn-lt"/>
                <a:cs typeface="Calibri"/>
              </a:rPr>
              <a:t>genere </a:t>
            </a:r>
            <a:r>
              <a:rPr sz="2400" dirty="0">
                <a:latin typeface="+mn-lt"/>
                <a:cs typeface="Calibri"/>
              </a:rPr>
              <a:t>esclusi </a:t>
            </a:r>
            <a:r>
              <a:rPr sz="2400" spc="-25" dirty="0">
                <a:latin typeface="+mn-lt"/>
                <a:cs typeface="Calibri"/>
              </a:rPr>
              <a:t>effetti </a:t>
            </a:r>
            <a:r>
              <a:rPr sz="2400" spc="-5" dirty="0">
                <a:latin typeface="+mn-lt"/>
                <a:cs typeface="Calibri"/>
              </a:rPr>
              <a:t>sugli scambi </a:t>
            </a:r>
            <a:r>
              <a:rPr sz="2400" spc="-20" dirty="0">
                <a:latin typeface="+mn-lt"/>
                <a:cs typeface="Calibri"/>
              </a:rPr>
              <a:t>tra </a:t>
            </a:r>
            <a:r>
              <a:rPr sz="2400" spc="-15" dirty="0">
                <a:latin typeface="+mn-lt"/>
                <a:cs typeface="Calibri"/>
              </a:rPr>
              <a:t>Stati </a:t>
            </a:r>
            <a:r>
              <a:rPr sz="2400" spc="-5" dirty="0">
                <a:latin typeface="+mn-lt"/>
                <a:cs typeface="Calibri"/>
              </a:rPr>
              <a:t>membri </a:t>
            </a:r>
            <a:r>
              <a:rPr sz="2400">
                <a:latin typeface="+mn-lt"/>
                <a:cs typeface="Calibri"/>
              </a:rPr>
              <a:t>e </a:t>
            </a:r>
            <a:r>
              <a:rPr sz="2400" smtClean="0">
                <a:latin typeface="+mn-lt"/>
                <a:cs typeface="Calibri"/>
              </a:rPr>
              <a:t>la </a:t>
            </a:r>
            <a:r>
              <a:rPr sz="2400" spc="-15" dirty="0">
                <a:latin typeface="+mn-lt"/>
                <a:cs typeface="Calibri"/>
              </a:rPr>
              <a:t>distorsione </a:t>
            </a:r>
            <a:r>
              <a:rPr sz="2400" spc="-5" dirty="0">
                <a:latin typeface="+mn-lt"/>
                <a:cs typeface="Calibri"/>
              </a:rPr>
              <a:t>della </a:t>
            </a:r>
            <a:r>
              <a:rPr sz="2400" spc="-15" dirty="0">
                <a:latin typeface="+mn-lt"/>
                <a:cs typeface="Calibri"/>
              </a:rPr>
              <a:t>concorrenza </a:t>
            </a:r>
            <a:r>
              <a:rPr sz="2400" spc="-5" dirty="0">
                <a:latin typeface="+mn-lt"/>
                <a:cs typeface="Calibri"/>
              </a:rPr>
              <a:t>per </a:t>
            </a:r>
            <a:r>
              <a:rPr sz="2400" dirty="0">
                <a:latin typeface="+mn-lt"/>
                <a:cs typeface="Calibri"/>
              </a:rPr>
              <a:t>la </a:t>
            </a:r>
            <a:r>
              <a:rPr sz="2400" b="1" spc="-5" dirty="0">
                <a:latin typeface="+mn-lt"/>
                <a:cs typeface="Calibri"/>
              </a:rPr>
              <a:t>costruzione,</a:t>
            </a:r>
            <a:r>
              <a:rPr sz="2400" b="1" spc="-35" dirty="0">
                <a:latin typeface="+mn-lt"/>
                <a:cs typeface="Calibri"/>
              </a:rPr>
              <a:t> </a:t>
            </a:r>
            <a:r>
              <a:rPr sz="2400" spc="-5" dirty="0">
                <a:latin typeface="+mn-lt"/>
                <a:cs typeface="Calibri"/>
              </a:rPr>
              <a:t>se:</a:t>
            </a:r>
            <a:endParaRPr sz="2400">
              <a:latin typeface="+mn-lt"/>
              <a:cs typeface="Calibri"/>
            </a:endParaRPr>
          </a:p>
          <a:p>
            <a:pPr marL="526415" marR="436245" lvl="1" indent="-514350" algn="just">
              <a:lnSpc>
                <a:spcPts val="2400"/>
              </a:lnSpc>
              <a:spcBef>
                <a:spcPts val="600"/>
              </a:spcBef>
              <a:buClr>
                <a:srgbClr val="000066"/>
              </a:buClr>
              <a:buSzPct val="105000"/>
              <a:buFont typeface="+mj-lt"/>
              <a:buAutoNum type="romanUcPeriod"/>
              <a:tabLst>
                <a:tab pos="526415" algn="l"/>
              </a:tabLst>
            </a:pPr>
            <a:r>
              <a:rPr lang="it-IT" sz="2400" spc="-5" dirty="0" smtClean="0">
                <a:latin typeface="+mn-lt"/>
                <a:cs typeface="Calibri"/>
              </a:rPr>
              <a:t>non esiste concorrenza diretta per l’infrastruttura</a:t>
            </a:r>
          </a:p>
          <a:p>
            <a:pPr marL="526415" marR="436245" lvl="1" indent="-514350" algn="just">
              <a:lnSpc>
                <a:spcPts val="2400"/>
              </a:lnSpc>
              <a:spcBef>
                <a:spcPts val="600"/>
              </a:spcBef>
              <a:buClr>
                <a:srgbClr val="000066"/>
              </a:buClr>
              <a:buSzPct val="105000"/>
              <a:buFont typeface="+mj-lt"/>
              <a:buAutoNum type="romanUcPeriod"/>
              <a:tabLst>
                <a:tab pos="526415" algn="l"/>
              </a:tabLst>
            </a:pPr>
            <a:r>
              <a:rPr lang="it-IT" sz="2400" spc="-5" dirty="0" smtClean="0">
                <a:latin typeface="+mn-lt"/>
                <a:cs typeface="Calibri"/>
              </a:rPr>
              <a:t>il </a:t>
            </a:r>
            <a:r>
              <a:rPr lang="it-IT" sz="2400" b="1" spc="-10" dirty="0" smtClean="0">
                <a:latin typeface="+mn-lt"/>
                <a:cs typeface="Calibri"/>
              </a:rPr>
              <a:t>finanziamento privato </a:t>
            </a:r>
            <a:r>
              <a:rPr lang="it-IT" sz="2400" b="1" dirty="0" smtClean="0">
                <a:latin typeface="+mn-lt"/>
                <a:cs typeface="Calibri"/>
              </a:rPr>
              <a:t>è </a:t>
            </a:r>
            <a:r>
              <a:rPr lang="it-IT" sz="2400" b="1" spc="-5" dirty="0" smtClean="0">
                <a:latin typeface="+mn-lt"/>
                <a:cs typeface="Calibri"/>
              </a:rPr>
              <a:t>insignificante </a:t>
            </a:r>
            <a:r>
              <a:rPr lang="it-IT" sz="2400" spc="-5" dirty="0" smtClean="0">
                <a:latin typeface="+mn-lt"/>
                <a:cs typeface="Calibri"/>
              </a:rPr>
              <a:t>nel </a:t>
            </a:r>
            <a:r>
              <a:rPr lang="it-IT" sz="2400" spc="-15" dirty="0" smtClean="0">
                <a:latin typeface="+mn-lt"/>
                <a:cs typeface="Calibri"/>
              </a:rPr>
              <a:t>settore </a:t>
            </a:r>
            <a:r>
              <a:rPr lang="it-IT" sz="2400" dirty="0" smtClean="0">
                <a:latin typeface="+mn-lt"/>
                <a:cs typeface="Calibri"/>
              </a:rPr>
              <a:t>e </a:t>
            </a:r>
            <a:r>
              <a:rPr lang="it-IT" sz="2400" spc="-15" dirty="0" smtClean="0">
                <a:latin typeface="+mn-lt"/>
                <a:cs typeface="Calibri"/>
              </a:rPr>
              <a:t>Stato </a:t>
            </a:r>
            <a:r>
              <a:rPr lang="it-IT" sz="2400" spc="-10" dirty="0" smtClean="0">
                <a:latin typeface="+mn-lt"/>
                <a:cs typeface="Calibri"/>
              </a:rPr>
              <a:t>membro interessati </a:t>
            </a:r>
            <a:r>
              <a:rPr lang="it-IT" sz="2400" dirty="0" smtClean="0">
                <a:latin typeface="+mn-lt"/>
                <a:cs typeface="Calibri"/>
              </a:rPr>
              <a:t>(analisi a </a:t>
            </a:r>
            <a:r>
              <a:rPr lang="it-IT" sz="2400" spc="-10" dirty="0" smtClean="0">
                <a:latin typeface="+mn-lt"/>
                <a:cs typeface="Calibri"/>
              </a:rPr>
              <a:t>livello </a:t>
            </a:r>
            <a:r>
              <a:rPr lang="it-IT" sz="2400" spc="-5" dirty="0" smtClean="0">
                <a:latin typeface="+mn-lt"/>
                <a:cs typeface="Calibri"/>
              </a:rPr>
              <a:t>di </a:t>
            </a:r>
            <a:r>
              <a:rPr lang="it-IT" sz="2400" spc="-15" dirty="0" smtClean="0">
                <a:latin typeface="+mn-lt"/>
                <a:cs typeface="Calibri"/>
              </a:rPr>
              <a:t>Stato</a:t>
            </a:r>
            <a:r>
              <a:rPr lang="it-IT" sz="2400" spc="55" dirty="0" smtClean="0">
                <a:latin typeface="+mn-lt"/>
                <a:cs typeface="Calibri"/>
              </a:rPr>
              <a:t> </a:t>
            </a:r>
            <a:r>
              <a:rPr lang="it-IT" sz="2400" spc="-10" dirty="0" smtClean="0">
                <a:latin typeface="+mn-lt"/>
                <a:cs typeface="Calibri"/>
              </a:rPr>
              <a:t>membro)</a:t>
            </a:r>
          </a:p>
          <a:p>
            <a:pPr marL="526415" marR="436245" lvl="1" indent="-514350" algn="just">
              <a:lnSpc>
                <a:spcPts val="2400"/>
              </a:lnSpc>
              <a:spcBef>
                <a:spcPts val="600"/>
              </a:spcBef>
              <a:buClr>
                <a:srgbClr val="000066"/>
              </a:buClr>
              <a:buSzPct val="105000"/>
              <a:buFont typeface="+mj-lt"/>
              <a:buAutoNum type="romanUcPeriod"/>
              <a:tabLst>
                <a:tab pos="526415" algn="l"/>
              </a:tabLst>
            </a:pPr>
            <a:r>
              <a:rPr lang="it-IT" sz="2400" b="1" dirty="0" smtClean="0">
                <a:latin typeface="+mn-lt"/>
                <a:cs typeface="Calibri"/>
              </a:rPr>
              <a:t>non</a:t>
            </a:r>
            <a:r>
              <a:rPr lang="it-IT" sz="2400" dirty="0" smtClean="0">
                <a:latin typeface="+mn-lt"/>
                <a:cs typeface="Calibri"/>
              </a:rPr>
              <a:t> </a:t>
            </a:r>
            <a:r>
              <a:rPr lang="it-IT" sz="2400" b="1" dirty="0" smtClean="0">
                <a:latin typeface="+mn-lt"/>
                <a:cs typeface="Calibri"/>
              </a:rPr>
              <a:t>è </a:t>
            </a:r>
            <a:r>
              <a:rPr lang="it-IT" sz="2400" b="1" spc="-10" dirty="0" smtClean="0">
                <a:latin typeface="+mn-lt"/>
                <a:cs typeface="Calibri"/>
              </a:rPr>
              <a:t>«dedicata»</a:t>
            </a:r>
            <a:r>
              <a:rPr lang="it-IT" sz="2400" spc="-10" dirty="0" smtClean="0">
                <a:latin typeface="+mn-lt"/>
                <a:cs typeface="Calibri"/>
              </a:rPr>
              <a:t>, </a:t>
            </a:r>
            <a:r>
              <a:rPr lang="it-IT" sz="2400" dirty="0" smtClean="0">
                <a:latin typeface="+mn-lt"/>
                <a:cs typeface="Calibri"/>
              </a:rPr>
              <a:t>ma </a:t>
            </a:r>
            <a:r>
              <a:rPr lang="it-IT" sz="2400" spc="-10" dirty="0" smtClean="0">
                <a:latin typeface="+mn-lt"/>
                <a:cs typeface="Calibri"/>
              </a:rPr>
              <a:t>fornisce </a:t>
            </a:r>
            <a:r>
              <a:rPr lang="it-IT" sz="2400" spc="-5" dirty="0" smtClean="0">
                <a:latin typeface="+mn-lt"/>
                <a:cs typeface="Calibri"/>
              </a:rPr>
              <a:t>un vantaggio alla </a:t>
            </a:r>
            <a:r>
              <a:rPr lang="it-IT" sz="2400" spc="-10" dirty="0" smtClean="0">
                <a:latin typeface="+mn-lt"/>
                <a:cs typeface="Calibri"/>
              </a:rPr>
              <a:t>società </a:t>
            </a:r>
            <a:r>
              <a:rPr lang="it-IT" sz="2400" dirty="0" smtClean="0">
                <a:latin typeface="+mn-lt"/>
                <a:cs typeface="Calibri"/>
              </a:rPr>
              <a:t>nel </a:t>
            </a:r>
            <a:r>
              <a:rPr lang="it-IT" sz="2400" spc="-5" dirty="0" smtClean="0">
                <a:latin typeface="+mn-lt"/>
                <a:cs typeface="Calibri"/>
              </a:rPr>
              <a:t>suo insieme</a:t>
            </a:r>
            <a:endParaRPr lang="it-IT" sz="2400" dirty="0" smtClean="0">
              <a:latin typeface="+mn-lt"/>
              <a:cs typeface="Calibri"/>
            </a:endParaRPr>
          </a:p>
          <a:p>
            <a:pPr marL="102870" algn="just">
              <a:lnSpc>
                <a:spcPct val="100000"/>
              </a:lnSpc>
              <a:spcBef>
                <a:spcPts val="1195"/>
              </a:spcBef>
            </a:pPr>
            <a:r>
              <a:rPr lang="it-IT" sz="2400" i="1" spc="-5" dirty="0" smtClean="0">
                <a:latin typeface="+mn-lt"/>
                <a:cs typeface="Arial"/>
              </a:rPr>
              <a:t>§</a:t>
            </a:r>
            <a:r>
              <a:rPr lang="it-IT" sz="2400" i="1" spc="-135" dirty="0" smtClean="0">
                <a:latin typeface="+mn-lt"/>
                <a:cs typeface="Arial"/>
              </a:rPr>
              <a:t> </a:t>
            </a:r>
            <a:r>
              <a:rPr lang="it-IT" sz="2400" i="1" spc="-5" dirty="0" smtClean="0">
                <a:latin typeface="+mn-lt"/>
                <a:cs typeface="Calibri"/>
              </a:rPr>
              <a:t>211</a:t>
            </a:r>
            <a:r>
              <a:rPr lang="it-IT" sz="2400" i="1" spc="-10" dirty="0" smtClean="0">
                <a:latin typeface="+mn-lt"/>
                <a:cs typeface="Calibri"/>
              </a:rPr>
              <a:t> </a:t>
            </a:r>
            <a:r>
              <a:rPr lang="it-IT" sz="2400" i="1" spc="-5" dirty="0" smtClean="0">
                <a:latin typeface="+mn-lt"/>
                <a:cs typeface="Arial"/>
              </a:rPr>
              <a:t>§</a:t>
            </a:r>
            <a:r>
              <a:rPr lang="it-IT" sz="2400" i="1" spc="-130" dirty="0" smtClean="0">
                <a:latin typeface="+mn-lt"/>
                <a:cs typeface="Arial"/>
              </a:rPr>
              <a:t> </a:t>
            </a:r>
            <a:r>
              <a:rPr lang="it-IT" sz="2400" i="1" spc="-5" dirty="0" smtClean="0">
                <a:latin typeface="+mn-lt"/>
                <a:cs typeface="Calibri"/>
              </a:rPr>
              <a:t>212</a:t>
            </a:r>
            <a:r>
              <a:rPr lang="it-IT" sz="2400" i="1" spc="-20" dirty="0" smtClean="0">
                <a:latin typeface="+mn-lt"/>
                <a:cs typeface="Calibri"/>
              </a:rPr>
              <a:t> </a:t>
            </a:r>
            <a:r>
              <a:rPr lang="it-IT" sz="2400" i="1" spc="-5" dirty="0" smtClean="0">
                <a:latin typeface="+mn-lt"/>
                <a:cs typeface="Arial"/>
              </a:rPr>
              <a:t>§</a:t>
            </a:r>
            <a:r>
              <a:rPr lang="it-IT" sz="2400" i="1" spc="-130" dirty="0" smtClean="0">
                <a:latin typeface="+mn-lt"/>
                <a:cs typeface="Arial"/>
              </a:rPr>
              <a:t> </a:t>
            </a:r>
            <a:r>
              <a:rPr lang="it-IT" sz="2400" i="1" spc="-5" dirty="0" smtClean="0">
                <a:latin typeface="+mn-lt"/>
                <a:cs typeface="Calibri"/>
              </a:rPr>
              <a:t>219</a:t>
            </a:r>
            <a:r>
              <a:rPr lang="it-IT" sz="2400" i="1" spc="-10" dirty="0" smtClean="0">
                <a:latin typeface="+mn-lt"/>
                <a:cs typeface="Calibri"/>
              </a:rPr>
              <a:t> </a:t>
            </a:r>
            <a:r>
              <a:rPr lang="it-IT" sz="2400" i="1" spc="-5" dirty="0" smtClean="0">
                <a:latin typeface="+mn-lt"/>
                <a:cs typeface="Arial"/>
              </a:rPr>
              <a:t>§</a:t>
            </a:r>
            <a:r>
              <a:rPr lang="it-IT" sz="2400" i="1" spc="-135" dirty="0" smtClean="0">
                <a:latin typeface="+mn-lt"/>
                <a:cs typeface="Arial"/>
              </a:rPr>
              <a:t> </a:t>
            </a:r>
            <a:r>
              <a:rPr lang="it-IT" sz="2400" i="1" spc="-5" dirty="0" smtClean="0">
                <a:latin typeface="+mn-lt"/>
                <a:cs typeface="Calibri"/>
              </a:rPr>
              <a:t>220</a:t>
            </a:r>
            <a:r>
              <a:rPr lang="it-IT" sz="2400" i="1" spc="-10" dirty="0" smtClean="0">
                <a:latin typeface="+mn-lt"/>
                <a:cs typeface="Calibri"/>
              </a:rPr>
              <a:t> </a:t>
            </a:r>
            <a:r>
              <a:rPr lang="it-IT" sz="2400" i="1" spc="-5" dirty="0" smtClean="0">
                <a:latin typeface="+mn-lt"/>
                <a:cs typeface="Arial"/>
              </a:rPr>
              <a:t>§</a:t>
            </a:r>
            <a:r>
              <a:rPr lang="it-IT" sz="2400" i="1" spc="-130" dirty="0" smtClean="0">
                <a:latin typeface="+mn-lt"/>
                <a:cs typeface="Arial"/>
              </a:rPr>
              <a:t> </a:t>
            </a:r>
            <a:r>
              <a:rPr lang="it-IT" sz="2400" i="1" spc="-5" dirty="0" smtClean="0">
                <a:latin typeface="+mn-lt"/>
                <a:cs typeface="Calibri"/>
              </a:rPr>
              <a:t>221</a:t>
            </a:r>
            <a:r>
              <a:rPr lang="it-IT" sz="2400" i="1" spc="-20" dirty="0" smtClean="0">
                <a:latin typeface="+mn-lt"/>
                <a:cs typeface="Calibri"/>
              </a:rPr>
              <a:t> </a:t>
            </a:r>
            <a:r>
              <a:rPr lang="it-IT" sz="2400" i="1" spc="-5" dirty="0" smtClean="0">
                <a:latin typeface="+mn-lt"/>
                <a:cs typeface="Calibri"/>
              </a:rPr>
              <a:t>della</a:t>
            </a:r>
            <a:r>
              <a:rPr lang="it-IT" sz="2400" i="1" spc="-10" dirty="0" smtClean="0">
                <a:latin typeface="+mn-lt"/>
                <a:cs typeface="Calibri"/>
              </a:rPr>
              <a:t> NOA</a:t>
            </a:r>
            <a:endParaRPr lang="it-IT" sz="2400" dirty="0" smtClean="0">
              <a:latin typeface="+mn-lt"/>
              <a:cs typeface="Calibri"/>
            </a:endParaRPr>
          </a:p>
          <a:p>
            <a:pPr marL="806450" lvl="1" indent="-514350">
              <a:lnSpc>
                <a:spcPct val="100000"/>
              </a:lnSpc>
              <a:spcBef>
                <a:spcPts val="795"/>
              </a:spcBef>
              <a:buClr>
                <a:srgbClr val="000066"/>
              </a:buClr>
              <a:buSzPct val="105000"/>
              <a:buAutoNum type="romanLcPeriod"/>
              <a:tabLst>
                <a:tab pos="806450" algn="l"/>
                <a:tab pos="807085" algn="l"/>
              </a:tabLst>
            </a:pPr>
            <a:endParaRPr sz="2000">
              <a:latin typeface="Calibri"/>
              <a:cs typeface="Calibri"/>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28596" y="285728"/>
            <a:ext cx="8358246"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Esistenza di aiuto di Stato è esclusa - 2</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p:nvPr/>
        </p:nvSpPr>
        <p:spPr>
          <a:xfrm>
            <a:off x="727925" y="2560954"/>
            <a:ext cx="5710555" cy="0"/>
          </a:xfrm>
          <a:custGeom>
            <a:avLst/>
            <a:gdLst/>
            <a:ahLst/>
            <a:cxnLst/>
            <a:rect l="l" t="t" r="r" b="b"/>
            <a:pathLst>
              <a:path w="5710555">
                <a:moveTo>
                  <a:pt x="0" y="0"/>
                </a:moveTo>
                <a:lnTo>
                  <a:pt x="5710466" y="0"/>
                </a:lnTo>
              </a:path>
            </a:pathLst>
          </a:custGeom>
          <a:ln w="18287">
            <a:solidFill>
              <a:srgbClr val="FFFFFF"/>
            </a:solidFill>
          </a:ln>
        </p:spPr>
        <p:txBody>
          <a:bodyPr wrap="square" lIns="0" tIns="0" rIns="0" bIns="0" rtlCol="0"/>
          <a:lstStyle/>
          <a:p>
            <a:endParaRPr/>
          </a:p>
        </p:txBody>
      </p:sp>
      <p:sp>
        <p:nvSpPr>
          <p:cNvPr id="4" name="object 4"/>
          <p:cNvSpPr txBox="1"/>
          <p:nvPr/>
        </p:nvSpPr>
        <p:spPr>
          <a:xfrm>
            <a:off x="214282" y="1000108"/>
            <a:ext cx="8786874" cy="4962897"/>
          </a:xfrm>
          <a:prstGeom prst="rect">
            <a:avLst/>
          </a:prstGeom>
        </p:spPr>
        <p:txBody>
          <a:bodyPr vert="horz" wrap="square" lIns="0" tIns="0" rIns="0" bIns="0" rtlCol="0">
            <a:spAutoFit/>
          </a:bodyPr>
          <a:lstStyle/>
          <a:p>
            <a:pPr marL="469900" indent="-457834" algn="just">
              <a:lnSpc>
                <a:spcPts val="2940"/>
              </a:lnSpc>
              <a:buClr>
                <a:srgbClr val="000066"/>
              </a:buClr>
              <a:buSzPct val="104166"/>
              <a:buAutoNum type="arabicPeriod"/>
              <a:tabLst>
                <a:tab pos="469900" algn="l"/>
                <a:tab pos="470534" algn="l"/>
              </a:tabLst>
            </a:pPr>
            <a:r>
              <a:rPr sz="2400" spc="-5" dirty="0">
                <a:latin typeface="+mn-lt"/>
                <a:cs typeface="Calibri"/>
              </a:rPr>
              <a:t>Costruzione </a:t>
            </a:r>
            <a:r>
              <a:rPr sz="2400" dirty="0">
                <a:latin typeface="+mn-lt"/>
                <a:cs typeface="Calibri"/>
              </a:rPr>
              <a:t>e </a:t>
            </a:r>
            <a:r>
              <a:rPr sz="2400" spc="-10" dirty="0">
                <a:latin typeface="+mn-lt"/>
                <a:cs typeface="Calibri"/>
              </a:rPr>
              <a:t>gestione </a:t>
            </a:r>
            <a:r>
              <a:rPr sz="2400" spc="-5" dirty="0">
                <a:latin typeface="+mn-lt"/>
                <a:cs typeface="Calibri"/>
              </a:rPr>
              <a:t>sono spesso</a:t>
            </a:r>
            <a:r>
              <a:rPr sz="2400" spc="-60" dirty="0">
                <a:latin typeface="+mn-lt"/>
                <a:cs typeface="Calibri"/>
              </a:rPr>
              <a:t> </a:t>
            </a:r>
            <a:r>
              <a:rPr sz="2400" b="1" spc="-5" dirty="0">
                <a:latin typeface="+mn-lt"/>
                <a:cs typeface="Calibri"/>
              </a:rPr>
              <a:t>combinati</a:t>
            </a:r>
            <a:endParaRPr sz="2400">
              <a:latin typeface="+mn-lt"/>
              <a:cs typeface="Calibri"/>
            </a:endParaRPr>
          </a:p>
          <a:p>
            <a:pPr marL="469900" marR="455930" indent="-457834" algn="just">
              <a:lnSpc>
                <a:spcPts val="2880"/>
              </a:lnSpc>
              <a:spcBef>
                <a:spcPts val="135"/>
              </a:spcBef>
              <a:buClr>
                <a:srgbClr val="000066"/>
              </a:buClr>
              <a:buSzPct val="104166"/>
              <a:buAutoNum type="arabicPeriod"/>
              <a:tabLst>
                <a:tab pos="469900" algn="l"/>
                <a:tab pos="470534" algn="l"/>
              </a:tabLst>
            </a:pPr>
            <a:r>
              <a:rPr lang="it-IT" sz="2400" spc="-5" dirty="0" smtClean="0">
                <a:latin typeface="+mn-lt"/>
                <a:cs typeface="Calibri"/>
              </a:rPr>
              <a:t>Il</a:t>
            </a:r>
            <a:r>
              <a:rPr sz="2400" spc="-5" smtClean="0">
                <a:latin typeface="+mn-lt"/>
                <a:cs typeface="Calibri"/>
              </a:rPr>
              <a:t> </a:t>
            </a:r>
            <a:r>
              <a:rPr sz="2400" spc="-10">
                <a:latin typeface="+mn-lt"/>
                <a:cs typeface="Calibri"/>
              </a:rPr>
              <a:t>finanziamento </a:t>
            </a:r>
            <a:r>
              <a:rPr sz="2400" spc="-5" smtClean="0">
                <a:latin typeface="+mn-lt"/>
                <a:cs typeface="Calibri"/>
              </a:rPr>
              <a:t>non </a:t>
            </a:r>
            <a:r>
              <a:rPr sz="2400" spc="-10" smtClean="0">
                <a:latin typeface="+mn-lt"/>
                <a:cs typeface="Calibri"/>
              </a:rPr>
              <a:t>costituisc</a:t>
            </a:r>
            <a:r>
              <a:rPr lang="it-IT" sz="2400" spc="-10" dirty="0" smtClean="0">
                <a:latin typeface="+mn-lt"/>
                <a:cs typeface="Calibri"/>
              </a:rPr>
              <a:t>e</a:t>
            </a:r>
            <a:r>
              <a:rPr sz="2400" spc="-10" smtClean="0">
                <a:latin typeface="+mn-lt"/>
                <a:cs typeface="Calibri"/>
              </a:rPr>
              <a:t> </a:t>
            </a:r>
            <a:r>
              <a:rPr sz="2400" spc="-5">
                <a:latin typeface="+mn-lt"/>
                <a:cs typeface="Calibri"/>
              </a:rPr>
              <a:t>un </a:t>
            </a:r>
            <a:r>
              <a:rPr sz="2400" spc="-5" smtClean="0">
                <a:latin typeface="+mn-lt"/>
                <a:cs typeface="Calibri"/>
              </a:rPr>
              <a:t>aiuto </a:t>
            </a:r>
            <a:r>
              <a:rPr sz="2400" spc="-5" dirty="0">
                <a:latin typeface="+mn-lt"/>
                <a:cs typeface="Calibri"/>
              </a:rPr>
              <a:t>di </a:t>
            </a:r>
            <a:r>
              <a:rPr sz="2400" spc="-20" dirty="0">
                <a:latin typeface="+mn-lt"/>
                <a:cs typeface="Calibri"/>
              </a:rPr>
              <a:t>Stato</a:t>
            </a:r>
            <a:r>
              <a:rPr sz="2400" spc="-60" dirty="0">
                <a:latin typeface="+mn-lt"/>
                <a:cs typeface="Calibri"/>
              </a:rPr>
              <a:t> </a:t>
            </a:r>
            <a:r>
              <a:rPr sz="2400" spc="-5" dirty="0">
                <a:latin typeface="+mn-lt"/>
                <a:cs typeface="Calibri"/>
              </a:rPr>
              <a:t>se:</a:t>
            </a:r>
            <a:endParaRPr sz="2400">
              <a:latin typeface="+mn-lt"/>
              <a:cs typeface="Calibri"/>
            </a:endParaRPr>
          </a:p>
          <a:p>
            <a:pPr marL="748665" lvl="1" indent="-456565" algn="just">
              <a:lnSpc>
                <a:spcPct val="100000"/>
              </a:lnSpc>
              <a:spcBef>
                <a:spcPts val="1995"/>
              </a:spcBef>
              <a:buClr>
                <a:srgbClr val="000066"/>
              </a:buClr>
              <a:buSzPct val="105000"/>
              <a:buAutoNum type="alphaUcPeriod"/>
              <a:tabLst>
                <a:tab pos="748665" algn="l"/>
                <a:tab pos="749300" algn="l"/>
              </a:tabLst>
            </a:pPr>
            <a:r>
              <a:rPr sz="2400" b="1" spc="-5" dirty="0">
                <a:latin typeface="+mn-lt"/>
                <a:cs typeface="Calibri"/>
              </a:rPr>
              <a:t>Costruzione </a:t>
            </a:r>
            <a:r>
              <a:rPr sz="2400" b="1" dirty="0">
                <a:latin typeface="+mn-lt"/>
                <a:cs typeface="Calibri"/>
              </a:rPr>
              <a:t>e </a:t>
            </a:r>
            <a:r>
              <a:rPr sz="2400" b="1" spc="-10" dirty="0">
                <a:latin typeface="+mn-lt"/>
                <a:cs typeface="Calibri"/>
              </a:rPr>
              <a:t>gestione </a:t>
            </a:r>
            <a:r>
              <a:rPr sz="2400" b="1" dirty="0">
                <a:latin typeface="+mn-lt"/>
                <a:cs typeface="Calibri"/>
              </a:rPr>
              <a:t>sono </a:t>
            </a:r>
            <a:r>
              <a:rPr sz="2400" b="1" spc="-15" dirty="0">
                <a:latin typeface="+mn-lt"/>
                <a:cs typeface="Calibri"/>
              </a:rPr>
              <a:t>oggetto </a:t>
            </a:r>
            <a:r>
              <a:rPr sz="2400" b="1" dirty="0">
                <a:latin typeface="+mn-lt"/>
                <a:cs typeface="Calibri"/>
              </a:rPr>
              <a:t>di </a:t>
            </a:r>
            <a:r>
              <a:rPr sz="2400" b="1" spc="-25">
                <a:latin typeface="+mn-lt"/>
                <a:cs typeface="Calibri"/>
              </a:rPr>
              <a:t>gara </a:t>
            </a:r>
            <a:r>
              <a:rPr sz="2400" b="1" spc="-15" smtClean="0">
                <a:latin typeface="+mn-lt"/>
                <a:cs typeface="Calibri"/>
              </a:rPr>
              <a:t>d’appalto</a:t>
            </a:r>
            <a:r>
              <a:rPr sz="2400" b="1" spc="-85" smtClean="0">
                <a:latin typeface="+mn-lt"/>
                <a:cs typeface="Calibri"/>
              </a:rPr>
              <a:t> </a:t>
            </a:r>
            <a:r>
              <a:rPr sz="2400" smtClean="0">
                <a:latin typeface="+mn-lt"/>
                <a:cs typeface="Calibri"/>
              </a:rPr>
              <a:t>o</a:t>
            </a:r>
            <a:endParaRPr lang="it-IT" sz="2400" dirty="0" smtClean="0">
              <a:latin typeface="+mn-lt"/>
              <a:cs typeface="Calibri"/>
            </a:endParaRPr>
          </a:p>
          <a:p>
            <a:pPr marL="748665" lvl="1" indent="-456565" algn="just">
              <a:lnSpc>
                <a:spcPct val="100000"/>
              </a:lnSpc>
              <a:spcBef>
                <a:spcPts val="1995"/>
              </a:spcBef>
              <a:buClr>
                <a:srgbClr val="000066"/>
              </a:buClr>
              <a:buSzPct val="105000"/>
              <a:buAutoNum type="alphaUcPeriod"/>
              <a:tabLst>
                <a:tab pos="748665" algn="l"/>
                <a:tab pos="749300" algn="l"/>
              </a:tabLst>
            </a:pPr>
            <a:r>
              <a:rPr sz="2400" spc="-5" dirty="0">
                <a:solidFill>
                  <a:srgbClr val="000066"/>
                </a:solidFill>
                <a:latin typeface="+mn-lt"/>
                <a:cs typeface="Calibri"/>
              </a:rPr>
              <a:t>	</a:t>
            </a:r>
            <a:r>
              <a:rPr sz="2400" dirty="0">
                <a:latin typeface="+mn-lt"/>
                <a:cs typeface="Calibri"/>
              </a:rPr>
              <a:t>La </a:t>
            </a:r>
            <a:r>
              <a:rPr sz="2400" spc="-5" dirty="0">
                <a:latin typeface="+mn-lt"/>
                <a:cs typeface="Calibri"/>
              </a:rPr>
              <a:t>costruzione </a:t>
            </a:r>
            <a:r>
              <a:rPr sz="2400" spc="-20" dirty="0">
                <a:latin typeface="+mn-lt"/>
                <a:cs typeface="Calibri"/>
              </a:rPr>
              <a:t>fa </a:t>
            </a:r>
            <a:r>
              <a:rPr sz="2400" spc="-10" dirty="0">
                <a:latin typeface="+mn-lt"/>
                <a:cs typeface="Calibri"/>
              </a:rPr>
              <a:t>riferimento </a:t>
            </a:r>
            <a:r>
              <a:rPr sz="2400" dirty="0">
                <a:latin typeface="+mn-lt"/>
                <a:cs typeface="Calibri"/>
              </a:rPr>
              <a:t>a un </a:t>
            </a:r>
            <a:r>
              <a:rPr sz="2400" b="1" spc="-5" dirty="0">
                <a:latin typeface="+mn-lt"/>
                <a:cs typeface="Calibri"/>
              </a:rPr>
              <a:t>monopolio </a:t>
            </a:r>
            <a:r>
              <a:rPr sz="2400" b="1" spc="-10">
                <a:latin typeface="+mn-lt"/>
                <a:cs typeface="Calibri"/>
              </a:rPr>
              <a:t>naturale </a:t>
            </a:r>
            <a:r>
              <a:rPr lang="it-IT" sz="2400" dirty="0" smtClean="0">
                <a:latin typeface="+mn-lt"/>
                <a:cs typeface="Calibri"/>
              </a:rPr>
              <a:t>e</a:t>
            </a:r>
            <a:r>
              <a:rPr sz="2400" b="1" smtClean="0">
                <a:latin typeface="+mn-lt"/>
                <a:cs typeface="Calibri"/>
              </a:rPr>
              <a:t> </a:t>
            </a:r>
            <a:r>
              <a:rPr sz="2400" dirty="0">
                <a:latin typeface="+mn-lt"/>
                <a:cs typeface="Calibri"/>
              </a:rPr>
              <a:t>la </a:t>
            </a:r>
            <a:r>
              <a:rPr sz="2400" spc="-5" dirty="0">
                <a:latin typeface="+mn-lt"/>
                <a:cs typeface="Calibri"/>
              </a:rPr>
              <a:t>gestione </a:t>
            </a:r>
            <a:r>
              <a:rPr sz="2400">
                <a:latin typeface="+mn-lt"/>
                <a:cs typeface="Calibri"/>
              </a:rPr>
              <a:t>e </a:t>
            </a:r>
            <a:r>
              <a:rPr sz="2400" spc="-5" smtClean="0">
                <a:latin typeface="+mn-lt"/>
                <a:cs typeface="Calibri"/>
              </a:rPr>
              <a:t>l'operazione </a:t>
            </a:r>
            <a:r>
              <a:rPr sz="2400" dirty="0">
                <a:latin typeface="+mn-lt"/>
                <a:cs typeface="Calibri"/>
              </a:rPr>
              <a:t>è </a:t>
            </a:r>
            <a:r>
              <a:rPr sz="2400" spc="-10" dirty="0">
                <a:latin typeface="+mn-lt"/>
                <a:cs typeface="Calibri"/>
              </a:rPr>
              <a:t>soggetta </a:t>
            </a:r>
            <a:r>
              <a:rPr sz="2400" dirty="0">
                <a:latin typeface="+mn-lt"/>
                <a:cs typeface="Calibri"/>
              </a:rPr>
              <a:t>a </a:t>
            </a:r>
            <a:r>
              <a:rPr sz="2400" b="1" dirty="0">
                <a:latin typeface="+mn-lt"/>
                <a:cs typeface="Calibri"/>
              </a:rPr>
              <a:t>monopolio </a:t>
            </a:r>
            <a:r>
              <a:rPr sz="2400" b="1" spc="-10">
                <a:latin typeface="+mn-lt"/>
                <a:cs typeface="Calibri"/>
              </a:rPr>
              <a:t>legale </a:t>
            </a:r>
            <a:r>
              <a:rPr sz="2400" spc="-5" smtClean="0">
                <a:latin typeface="+mn-lt"/>
                <a:cs typeface="Calibri"/>
              </a:rPr>
              <a:t>(</a:t>
            </a:r>
            <a:r>
              <a:rPr lang="it-IT" sz="2400" spc="-5" dirty="0" smtClean="0">
                <a:latin typeface="+mn-lt"/>
                <a:cs typeface="Calibri"/>
              </a:rPr>
              <a:t>ovvero </a:t>
            </a:r>
            <a:r>
              <a:rPr sz="2400" spc="-5" smtClean="0">
                <a:latin typeface="+mn-lt"/>
                <a:cs typeface="Calibri"/>
              </a:rPr>
              <a:t>un </a:t>
            </a:r>
            <a:r>
              <a:rPr sz="2400" spc="-5" dirty="0">
                <a:latin typeface="+mn-lt"/>
                <a:cs typeface="Calibri"/>
              </a:rPr>
              <a:t>servizio </a:t>
            </a:r>
            <a:r>
              <a:rPr sz="2400" spc="-10">
                <a:latin typeface="+mn-lt"/>
                <a:cs typeface="Calibri"/>
              </a:rPr>
              <a:t>riservato </a:t>
            </a:r>
            <a:r>
              <a:rPr sz="2400" spc="-10" smtClean="0">
                <a:latin typeface="+mn-lt"/>
                <a:cs typeface="Calibri"/>
              </a:rPr>
              <a:t>attribuito </a:t>
            </a:r>
            <a:r>
              <a:rPr sz="2400" dirty="0">
                <a:latin typeface="+mn-lt"/>
                <a:cs typeface="Calibri"/>
              </a:rPr>
              <a:t>per legge a </a:t>
            </a:r>
            <a:r>
              <a:rPr sz="2400" spc="-5" dirty="0">
                <a:latin typeface="+mn-lt"/>
                <a:cs typeface="Calibri"/>
              </a:rPr>
              <a:t>un </a:t>
            </a:r>
            <a:r>
              <a:rPr sz="2400" spc="-15" dirty="0">
                <a:latin typeface="+mn-lt"/>
                <a:cs typeface="Calibri"/>
              </a:rPr>
              <a:t>fornitore </a:t>
            </a:r>
            <a:r>
              <a:rPr sz="2400" spc="-5" dirty="0">
                <a:latin typeface="+mn-lt"/>
                <a:cs typeface="Calibri"/>
              </a:rPr>
              <a:t>interno) </a:t>
            </a:r>
            <a:r>
              <a:rPr sz="2400" dirty="0">
                <a:latin typeface="+mn-lt"/>
                <a:cs typeface="Calibri"/>
              </a:rPr>
              <a:t>che </a:t>
            </a:r>
            <a:r>
              <a:rPr sz="2400" spc="-5" dirty="0">
                <a:latin typeface="+mn-lt"/>
                <a:cs typeface="Calibri"/>
              </a:rPr>
              <a:t>non </a:t>
            </a:r>
            <a:r>
              <a:rPr sz="2400" dirty="0">
                <a:latin typeface="+mn-lt"/>
                <a:cs typeface="Calibri"/>
              </a:rPr>
              <a:t>esclude </a:t>
            </a:r>
            <a:r>
              <a:rPr sz="2400" spc="-10" dirty="0">
                <a:latin typeface="+mn-lt"/>
                <a:cs typeface="Calibri"/>
              </a:rPr>
              <a:t>soltanto </a:t>
            </a:r>
            <a:r>
              <a:rPr sz="2400">
                <a:latin typeface="+mn-lt"/>
                <a:cs typeface="Calibri"/>
              </a:rPr>
              <a:t>la </a:t>
            </a:r>
            <a:r>
              <a:rPr sz="2400" spc="-10" smtClean="0">
                <a:latin typeface="+mn-lt"/>
                <a:cs typeface="Calibri"/>
              </a:rPr>
              <a:t>concorrenza </a:t>
            </a:r>
            <a:r>
              <a:rPr sz="2400" b="1" i="1" spc="-5" dirty="0">
                <a:latin typeface="+mn-lt"/>
                <a:cs typeface="Calibri-BoldItalic"/>
              </a:rPr>
              <a:t>sul </a:t>
            </a:r>
            <a:r>
              <a:rPr sz="2400" spc="-20" dirty="0">
                <a:latin typeface="+mn-lt"/>
                <a:cs typeface="Calibri"/>
              </a:rPr>
              <a:t>mercato, </a:t>
            </a:r>
            <a:r>
              <a:rPr sz="2400" spc="-5" dirty="0">
                <a:latin typeface="+mn-lt"/>
                <a:cs typeface="Calibri"/>
              </a:rPr>
              <a:t>ma </a:t>
            </a:r>
            <a:r>
              <a:rPr sz="2400" dirty="0">
                <a:latin typeface="+mn-lt"/>
                <a:cs typeface="Calibri"/>
              </a:rPr>
              <a:t>anche </a:t>
            </a:r>
            <a:r>
              <a:rPr sz="2400" b="1" i="1" dirty="0">
                <a:latin typeface="+mn-lt"/>
                <a:cs typeface="Calibri-BoldItalic"/>
              </a:rPr>
              <a:t>per </a:t>
            </a:r>
            <a:r>
              <a:rPr sz="2400" dirty="0">
                <a:latin typeface="+mn-lt"/>
                <a:cs typeface="Calibri"/>
              </a:rPr>
              <a:t>il</a:t>
            </a:r>
            <a:r>
              <a:rPr sz="2400" spc="-65" dirty="0">
                <a:latin typeface="+mn-lt"/>
                <a:cs typeface="Calibri"/>
              </a:rPr>
              <a:t> </a:t>
            </a:r>
            <a:r>
              <a:rPr sz="2400" spc="-15" dirty="0">
                <a:latin typeface="+mn-lt"/>
                <a:cs typeface="Calibri"/>
              </a:rPr>
              <a:t>mercato</a:t>
            </a:r>
            <a:endParaRPr sz="2400">
              <a:latin typeface="+mn-lt"/>
              <a:cs typeface="Calibri"/>
            </a:endParaRPr>
          </a:p>
          <a:p>
            <a:pPr algn="just">
              <a:lnSpc>
                <a:spcPct val="100000"/>
              </a:lnSpc>
            </a:pPr>
            <a:endParaRPr sz="2400">
              <a:latin typeface="+mn-lt"/>
              <a:cs typeface="Calibri"/>
            </a:endParaRPr>
          </a:p>
          <a:p>
            <a:pPr marL="516890" algn="just">
              <a:lnSpc>
                <a:spcPct val="100000"/>
              </a:lnSpc>
              <a:spcBef>
                <a:spcPts val="5"/>
              </a:spcBef>
            </a:pPr>
            <a:r>
              <a:rPr sz="2400" i="1" spc="-45" dirty="0">
                <a:latin typeface="+mn-lt"/>
                <a:cs typeface="Calibri"/>
              </a:rPr>
              <a:t>Cfr. </a:t>
            </a:r>
            <a:r>
              <a:rPr sz="2400" i="1" dirty="0">
                <a:latin typeface="+mn-lt"/>
                <a:cs typeface="Arial"/>
              </a:rPr>
              <a:t>§§ </a:t>
            </a:r>
            <a:r>
              <a:rPr sz="2400" i="1" dirty="0">
                <a:latin typeface="+mn-lt"/>
                <a:cs typeface="Calibri"/>
              </a:rPr>
              <a:t>219 e 188 </a:t>
            </a:r>
            <a:r>
              <a:rPr sz="2400" i="1" spc="-5" dirty="0">
                <a:latin typeface="+mn-lt"/>
                <a:cs typeface="Calibri"/>
              </a:rPr>
              <a:t>NOA</a:t>
            </a:r>
            <a:r>
              <a:rPr sz="2400" i="1" spc="-5">
                <a:latin typeface="+mn-lt"/>
                <a:cs typeface="Calibri"/>
              </a:rPr>
              <a:t>; </a:t>
            </a:r>
            <a:endParaRPr lang="it-IT" sz="2400" i="1" spc="-5" dirty="0" smtClean="0">
              <a:latin typeface="+mn-lt"/>
              <a:cs typeface="Calibri"/>
            </a:endParaRPr>
          </a:p>
          <a:p>
            <a:pPr marL="516890" algn="just">
              <a:lnSpc>
                <a:spcPct val="100000"/>
              </a:lnSpc>
              <a:spcBef>
                <a:spcPts val="5"/>
              </a:spcBef>
            </a:pPr>
            <a:r>
              <a:rPr sz="2400" i="1" spc="-5" smtClean="0">
                <a:latin typeface="+mn-lt"/>
                <a:cs typeface="Calibri"/>
              </a:rPr>
              <a:t>Decisione </a:t>
            </a:r>
            <a:r>
              <a:rPr sz="2400" i="1" dirty="0">
                <a:latin typeface="+mn-lt"/>
                <a:cs typeface="Calibri"/>
              </a:rPr>
              <a:t>N 356/2002 - </a:t>
            </a:r>
            <a:r>
              <a:rPr sz="2400" i="1" spc="-5" dirty="0">
                <a:latin typeface="+mn-lt"/>
                <a:cs typeface="Calibri"/>
              </a:rPr>
              <a:t>Regno Unito </a:t>
            </a:r>
            <a:r>
              <a:rPr sz="2400" i="1" dirty="0">
                <a:latin typeface="+mn-lt"/>
                <a:cs typeface="Calibri"/>
              </a:rPr>
              <a:t>- Network</a:t>
            </a:r>
            <a:r>
              <a:rPr sz="2400" i="1" spc="-320" dirty="0">
                <a:latin typeface="+mn-lt"/>
                <a:cs typeface="Calibri"/>
              </a:rPr>
              <a:t> </a:t>
            </a:r>
            <a:r>
              <a:rPr sz="2400" i="1" dirty="0">
                <a:latin typeface="+mn-lt"/>
                <a:cs typeface="Calibri"/>
              </a:rPr>
              <a:t>Rail</a:t>
            </a:r>
            <a:endParaRPr sz="2400">
              <a:latin typeface="+mn-lt"/>
              <a:cs typeface="Calibri"/>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0034" y="285728"/>
            <a:ext cx="8215370"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Esistenza di aiuto di Stato è esclusa - 3</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p:nvPr/>
        </p:nvSpPr>
        <p:spPr>
          <a:xfrm>
            <a:off x="2518664" y="5687199"/>
            <a:ext cx="60960" cy="12700"/>
          </a:xfrm>
          <a:custGeom>
            <a:avLst/>
            <a:gdLst/>
            <a:ahLst/>
            <a:cxnLst/>
            <a:rect l="l" t="t" r="r" b="b"/>
            <a:pathLst>
              <a:path w="60960" h="12700">
                <a:moveTo>
                  <a:pt x="0" y="12191"/>
                </a:moveTo>
                <a:lnTo>
                  <a:pt x="60960" y="12191"/>
                </a:lnTo>
                <a:lnTo>
                  <a:pt x="60960" y="0"/>
                </a:lnTo>
                <a:lnTo>
                  <a:pt x="0" y="0"/>
                </a:lnTo>
                <a:lnTo>
                  <a:pt x="0" y="12191"/>
                </a:lnTo>
                <a:close/>
              </a:path>
            </a:pathLst>
          </a:custGeom>
          <a:solidFill>
            <a:srgbClr val="FFFFFF"/>
          </a:solidFill>
        </p:spPr>
        <p:txBody>
          <a:bodyPr wrap="square" lIns="0" tIns="0" rIns="0" bIns="0" rtlCol="0"/>
          <a:lstStyle/>
          <a:p>
            <a:endParaRPr/>
          </a:p>
        </p:txBody>
      </p:sp>
      <p:sp>
        <p:nvSpPr>
          <p:cNvPr id="4" name="object 4"/>
          <p:cNvSpPr txBox="1"/>
          <p:nvPr/>
        </p:nvSpPr>
        <p:spPr>
          <a:xfrm>
            <a:off x="285720" y="857232"/>
            <a:ext cx="8572560" cy="5115503"/>
          </a:xfrm>
          <a:prstGeom prst="rect">
            <a:avLst/>
          </a:prstGeom>
        </p:spPr>
        <p:txBody>
          <a:bodyPr vert="horz" wrap="square" lIns="0" tIns="1270" rIns="0" bIns="0" rtlCol="0">
            <a:spAutoFit/>
          </a:bodyPr>
          <a:lstStyle/>
          <a:p>
            <a:pPr marL="469900" marR="5080" indent="-457834" algn="just">
              <a:lnSpc>
                <a:spcPct val="99800"/>
              </a:lnSpc>
              <a:spcBef>
                <a:spcPts val="10"/>
              </a:spcBef>
              <a:buClr>
                <a:srgbClr val="000066"/>
              </a:buClr>
              <a:buSzPct val="105000"/>
              <a:buAutoNum type="arabicPeriod"/>
              <a:tabLst>
                <a:tab pos="469900" algn="l"/>
                <a:tab pos="470534" algn="l"/>
              </a:tabLst>
            </a:pPr>
            <a:r>
              <a:rPr sz="2400" b="1" dirty="0">
                <a:latin typeface="+mn-lt"/>
                <a:cs typeface="Calibri"/>
              </a:rPr>
              <a:t>Nessuna </a:t>
            </a:r>
            <a:r>
              <a:rPr sz="2400" b="1" spc="-10" dirty="0">
                <a:latin typeface="+mn-lt"/>
                <a:cs typeface="Calibri"/>
              </a:rPr>
              <a:t>attività </a:t>
            </a:r>
            <a:r>
              <a:rPr sz="2400" b="1" spc="-5" dirty="0">
                <a:latin typeface="+mn-lt"/>
                <a:cs typeface="Calibri"/>
              </a:rPr>
              <a:t>economica: </a:t>
            </a:r>
            <a:r>
              <a:rPr sz="2400" b="1" spc="-10" dirty="0">
                <a:latin typeface="+mn-lt"/>
                <a:cs typeface="Calibri"/>
              </a:rPr>
              <a:t>strade </a:t>
            </a:r>
            <a:r>
              <a:rPr sz="2400" b="1" dirty="0">
                <a:latin typeface="+mn-lt"/>
                <a:cs typeface="Calibri"/>
              </a:rPr>
              <a:t>di uso pubblico </a:t>
            </a:r>
            <a:r>
              <a:rPr sz="2400" dirty="0">
                <a:latin typeface="+mn-lt"/>
                <a:cs typeface="Calibri"/>
              </a:rPr>
              <a:t>accessibili</a:t>
            </a:r>
            <a:r>
              <a:rPr sz="2400" spc="-160" dirty="0">
                <a:latin typeface="+mn-lt"/>
                <a:cs typeface="Calibri"/>
              </a:rPr>
              <a:t> </a:t>
            </a:r>
            <a:r>
              <a:rPr sz="2400" spc="-10">
                <a:latin typeface="+mn-lt"/>
                <a:cs typeface="Calibri"/>
              </a:rPr>
              <a:t>gratuitamente </a:t>
            </a:r>
            <a:r>
              <a:rPr sz="2400" spc="-5" smtClean="0">
                <a:latin typeface="+mn-lt"/>
                <a:cs typeface="Calibri"/>
              </a:rPr>
              <a:t>sono </a:t>
            </a:r>
            <a:r>
              <a:rPr sz="2400" b="1" spc="-10" dirty="0">
                <a:latin typeface="+mn-lt"/>
                <a:cs typeface="Calibri"/>
              </a:rPr>
              <a:t>infrastrutture </a:t>
            </a:r>
            <a:r>
              <a:rPr sz="2400" b="1" spc="-15" dirty="0">
                <a:latin typeface="+mn-lt"/>
                <a:cs typeface="Calibri"/>
              </a:rPr>
              <a:t>generali </a:t>
            </a:r>
            <a:r>
              <a:rPr sz="2400" dirty="0">
                <a:latin typeface="+mn-lt"/>
                <a:cs typeface="Calibri"/>
              </a:rPr>
              <a:t>ed il </a:t>
            </a:r>
            <a:r>
              <a:rPr sz="2400" spc="-10" dirty="0">
                <a:latin typeface="+mn-lt"/>
                <a:cs typeface="Calibri"/>
              </a:rPr>
              <a:t>loro finanziamento </a:t>
            </a:r>
            <a:r>
              <a:rPr sz="2400" spc="-5" dirty="0">
                <a:latin typeface="+mn-lt"/>
                <a:cs typeface="Calibri"/>
              </a:rPr>
              <a:t>pubblico </a:t>
            </a:r>
            <a:r>
              <a:rPr sz="2400" spc="-5">
                <a:latin typeface="+mn-lt"/>
                <a:cs typeface="Calibri"/>
              </a:rPr>
              <a:t>non </a:t>
            </a:r>
            <a:r>
              <a:rPr sz="2400" spc="-10" smtClean="0">
                <a:latin typeface="+mn-lt"/>
                <a:cs typeface="Calibri"/>
              </a:rPr>
              <a:t>rientra</a:t>
            </a:r>
            <a:r>
              <a:rPr lang="it-IT" sz="2400" spc="-10" dirty="0" smtClean="0">
                <a:latin typeface="+mn-lt"/>
                <a:cs typeface="Calibri"/>
              </a:rPr>
              <a:t> </a:t>
            </a:r>
            <a:r>
              <a:rPr sz="2400" spc="-20" smtClean="0">
                <a:latin typeface="+mn-lt"/>
                <a:cs typeface="Calibri"/>
              </a:rPr>
              <a:t>nell’ambito </a:t>
            </a:r>
            <a:r>
              <a:rPr sz="2400" dirty="0">
                <a:latin typeface="+mn-lt"/>
                <a:cs typeface="Calibri"/>
              </a:rPr>
              <a:t>di applicazione </a:t>
            </a:r>
            <a:r>
              <a:rPr sz="2400" spc="-5" dirty="0">
                <a:latin typeface="+mn-lt"/>
                <a:cs typeface="Calibri"/>
              </a:rPr>
              <a:t>delle norme sugli </a:t>
            </a:r>
            <a:r>
              <a:rPr sz="2400" dirty="0">
                <a:latin typeface="+mn-lt"/>
                <a:cs typeface="Calibri"/>
              </a:rPr>
              <a:t>aiuti </a:t>
            </a:r>
            <a:r>
              <a:rPr sz="2400" spc="-5" dirty="0">
                <a:latin typeface="+mn-lt"/>
                <a:cs typeface="Calibri"/>
              </a:rPr>
              <a:t>di </a:t>
            </a:r>
            <a:r>
              <a:rPr sz="2400" spc="-20" dirty="0">
                <a:latin typeface="+mn-lt"/>
                <a:cs typeface="Calibri"/>
              </a:rPr>
              <a:t>Stato, </a:t>
            </a:r>
            <a:r>
              <a:rPr sz="2400" dirty="0">
                <a:latin typeface="+mn-lt"/>
                <a:cs typeface="Calibri"/>
              </a:rPr>
              <a:t>a </a:t>
            </a:r>
            <a:r>
              <a:rPr sz="2400" spc="-5" dirty="0">
                <a:latin typeface="+mn-lt"/>
                <a:cs typeface="Calibri"/>
              </a:rPr>
              <a:t>meno </a:t>
            </a:r>
            <a:r>
              <a:rPr sz="2400" dirty="0">
                <a:latin typeface="+mn-lt"/>
                <a:cs typeface="Calibri"/>
              </a:rPr>
              <a:t>che </a:t>
            </a:r>
            <a:r>
              <a:rPr sz="2400" spc="-5" dirty="0">
                <a:latin typeface="+mn-lt"/>
                <a:cs typeface="Calibri"/>
              </a:rPr>
              <a:t>non si  </a:t>
            </a:r>
            <a:r>
              <a:rPr sz="2400" spc="-15" dirty="0">
                <a:latin typeface="+mn-lt"/>
                <a:cs typeface="Calibri"/>
              </a:rPr>
              <a:t>tratti </a:t>
            </a:r>
            <a:r>
              <a:rPr sz="2400" spc="-5" dirty="0">
                <a:latin typeface="+mn-lt"/>
                <a:cs typeface="Calibri"/>
              </a:rPr>
              <a:t>di </a:t>
            </a:r>
            <a:r>
              <a:rPr sz="2400" spc="-10" dirty="0">
                <a:latin typeface="+mn-lt"/>
                <a:cs typeface="Calibri"/>
              </a:rPr>
              <a:t>infrastrutture</a:t>
            </a:r>
            <a:r>
              <a:rPr sz="2400" dirty="0">
                <a:latin typeface="+mn-lt"/>
                <a:cs typeface="Calibri"/>
              </a:rPr>
              <a:t> </a:t>
            </a:r>
            <a:r>
              <a:rPr sz="2400" spc="-10" dirty="0">
                <a:latin typeface="+mn-lt"/>
                <a:cs typeface="Calibri"/>
              </a:rPr>
              <a:t>dedicate</a:t>
            </a:r>
            <a:endParaRPr sz="2400">
              <a:latin typeface="+mn-lt"/>
              <a:cs typeface="Calibri"/>
            </a:endParaRPr>
          </a:p>
          <a:p>
            <a:pPr algn="just">
              <a:lnSpc>
                <a:spcPct val="100000"/>
              </a:lnSpc>
              <a:spcBef>
                <a:spcPts val="60"/>
              </a:spcBef>
              <a:buClr>
                <a:srgbClr val="000066"/>
              </a:buClr>
              <a:buFont typeface="Calibri"/>
              <a:buAutoNum type="arabicPeriod"/>
            </a:pPr>
            <a:endParaRPr sz="2400">
              <a:latin typeface="+mn-lt"/>
              <a:cs typeface="Calibri"/>
            </a:endParaRPr>
          </a:p>
          <a:p>
            <a:pPr marL="469900" indent="-457834" algn="just">
              <a:lnSpc>
                <a:spcPts val="2510"/>
              </a:lnSpc>
              <a:spcBef>
                <a:spcPts val="5"/>
              </a:spcBef>
              <a:buClr>
                <a:srgbClr val="000066"/>
              </a:buClr>
              <a:buSzPct val="105000"/>
              <a:buAutoNum type="arabicPeriod"/>
              <a:tabLst>
                <a:tab pos="470534" algn="l"/>
              </a:tabLst>
            </a:pPr>
            <a:r>
              <a:rPr sz="2400" b="1" dirty="0">
                <a:latin typeface="+mn-lt"/>
                <a:cs typeface="Calibri"/>
              </a:rPr>
              <a:t>Nessuna </a:t>
            </a:r>
            <a:r>
              <a:rPr sz="2400" b="1" spc="-10" dirty="0">
                <a:latin typeface="+mn-lt"/>
                <a:cs typeface="Calibri"/>
              </a:rPr>
              <a:t>attività </a:t>
            </a:r>
            <a:r>
              <a:rPr sz="2400" b="1" spc="-5" dirty="0">
                <a:latin typeface="+mn-lt"/>
                <a:cs typeface="Calibri"/>
              </a:rPr>
              <a:t>economica: </a:t>
            </a:r>
            <a:r>
              <a:rPr sz="2400" dirty="0">
                <a:latin typeface="+mn-lt"/>
                <a:cs typeface="Calibri"/>
              </a:rPr>
              <a:t>in </a:t>
            </a:r>
            <a:r>
              <a:rPr sz="2400" spc="-5" dirty="0">
                <a:latin typeface="+mn-lt"/>
                <a:cs typeface="Calibri"/>
              </a:rPr>
              <a:t>caso di </a:t>
            </a:r>
            <a:r>
              <a:rPr sz="2400" spc="-10" dirty="0">
                <a:latin typeface="+mn-lt"/>
                <a:cs typeface="Calibri"/>
              </a:rPr>
              <a:t>infrastrutture </a:t>
            </a:r>
            <a:r>
              <a:rPr sz="2400" spc="-5">
                <a:latin typeface="+mn-lt"/>
                <a:cs typeface="Calibri"/>
              </a:rPr>
              <a:t>non</a:t>
            </a:r>
            <a:r>
              <a:rPr sz="2400" spc="-120">
                <a:latin typeface="+mn-lt"/>
                <a:cs typeface="Calibri"/>
              </a:rPr>
              <a:t> </a:t>
            </a:r>
            <a:r>
              <a:rPr sz="2400" spc="-15" smtClean="0">
                <a:latin typeface="+mn-lt"/>
                <a:cs typeface="Calibri"/>
              </a:rPr>
              <a:t>sfruttate</a:t>
            </a:r>
            <a:r>
              <a:rPr lang="it-IT" sz="2400" spc="-15" dirty="0" smtClean="0">
                <a:latin typeface="+mn-lt"/>
                <a:cs typeface="Calibri"/>
              </a:rPr>
              <a:t> </a:t>
            </a:r>
            <a:r>
              <a:rPr sz="2400" spc="-10" smtClean="0">
                <a:latin typeface="+mn-lt"/>
                <a:cs typeface="Calibri"/>
              </a:rPr>
              <a:t>commercialmente</a:t>
            </a:r>
            <a:r>
              <a:rPr sz="2400" spc="-10" dirty="0">
                <a:latin typeface="+mn-lt"/>
                <a:cs typeface="Calibri"/>
              </a:rPr>
              <a:t>, </a:t>
            </a:r>
            <a:r>
              <a:rPr sz="2400" dirty="0">
                <a:latin typeface="+mn-lt"/>
                <a:cs typeface="Calibri"/>
              </a:rPr>
              <a:t>ad </a:t>
            </a:r>
            <a:r>
              <a:rPr sz="2400" spc="-5" dirty="0">
                <a:latin typeface="+mn-lt"/>
                <a:cs typeface="Calibri"/>
              </a:rPr>
              <a:t>esempio se </a:t>
            </a:r>
            <a:r>
              <a:rPr sz="2400" spc="-15" dirty="0">
                <a:latin typeface="+mn-lt"/>
                <a:cs typeface="Calibri"/>
              </a:rPr>
              <a:t>utilizzate </a:t>
            </a:r>
            <a:r>
              <a:rPr sz="2400" spc="-5" dirty="0">
                <a:latin typeface="+mn-lt"/>
                <a:cs typeface="Calibri"/>
              </a:rPr>
              <a:t>dallo </a:t>
            </a:r>
            <a:r>
              <a:rPr sz="2400" spc="-15" dirty="0">
                <a:latin typeface="+mn-lt"/>
                <a:cs typeface="Calibri"/>
              </a:rPr>
              <a:t>Stato nell’esercizio </a:t>
            </a:r>
            <a:r>
              <a:rPr sz="2400" spc="-5">
                <a:latin typeface="+mn-lt"/>
                <a:cs typeface="Calibri"/>
              </a:rPr>
              <a:t>delle</a:t>
            </a:r>
            <a:r>
              <a:rPr sz="2400" spc="155">
                <a:latin typeface="+mn-lt"/>
                <a:cs typeface="Calibri"/>
              </a:rPr>
              <a:t> </a:t>
            </a:r>
            <a:r>
              <a:rPr sz="2400" spc="-5" smtClean="0">
                <a:latin typeface="+mn-lt"/>
                <a:cs typeface="Calibri"/>
              </a:rPr>
              <a:t>sue</a:t>
            </a:r>
            <a:r>
              <a:rPr lang="it-IT" sz="2400" spc="-5" dirty="0" smtClean="0">
                <a:latin typeface="+mn-lt"/>
                <a:cs typeface="Calibri"/>
              </a:rPr>
              <a:t> </a:t>
            </a:r>
            <a:r>
              <a:rPr sz="2400" spc="-5" smtClean="0">
                <a:latin typeface="+mn-lt"/>
                <a:cs typeface="Calibri"/>
              </a:rPr>
              <a:t>funzioni </a:t>
            </a:r>
            <a:r>
              <a:rPr sz="2400" dirty="0">
                <a:latin typeface="+mn-lt"/>
                <a:cs typeface="Calibri"/>
              </a:rPr>
              <a:t>/ </a:t>
            </a:r>
            <a:r>
              <a:rPr sz="2400" spc="-10" dirty="0">
                <a:latin typeface="+mn-lt"/>
                <a:cs typeface="Calibri"/>
              </a:rPr>
              <a:t>poteri </a:t>
            </a:r>
            <a:r>
              <a:rPr sz="2400" dirty="0">
                <a:latin typeface="+mn-lt"/>
                <a:cs typeface="Calibri"/>
              </a:rPr>
              <a:t>pubblici </a:t>
            </a:r>
            <a:r>
              <a:rPr sz="2400" spc="-10" dirty="0">
                <a:latin typeface="+mn-lt"/>
                <a:cs typeface="Calibri"/>
              </a:rPr>
              <a:t>(difesa, </a:t>
            </a:r>
            <a:r>
              <a:rPr sz="2400" spc="-5" dirty="0">
                <a:latin typeface="+mn-lt"/>
                <a:cs typeface="Calibri"/>
              </a:rPr>
              <a:t>polizia, dogane, </a:t>
            </a:r>
            <a:r>
              <a:rPr sz="2400" spc="-10" dirty="0">
                <a:latin typeface="+mn-lt"/>
                <a:cs typeface="Calibri"/>
              </a:rPr>
              <a:t>controllo </a:t>
            </a:r>
            <a:r>
              <a:rPr sz="2400" spc="-5" dirty="0">
                <a:latin typeface="+mn-lt"/>
                <a:cs typeface="Calibri"/>
              </a:rPr>
              <a:t>del </a:t>
            </a:r>
            <a:r>
              <a:rPr sz="2400" spc="-15" dirty="0">
                <a:latin typeface="+mn-lt"/>
                <a:cs typeface="Calibri"/>
              </a:rPr>
              <a:t>traffico </a:t>
            </a:r>
            <a:r>
              <a:rPr sz="2400">
                <a:latin typeface="+mn-lt"/>
                <a:cs typeface="Calibri"/>
              </a:rPr>
              <a:t>e </a:t>
            </a:r>
            <a:r>
              <a:rPr sz="2400" spc="-15" smtClean="0">
                <a:latin typeface="+mn-lt"/>
                <a:cs typeface="Calibri"/>
              </a:rPr>
              <a:t>sicurezza </a:t>
            </a:r>
            <a:r>
              <a:rPr sz="2400" spc="-10" dirty="0">
                <a:latin typeface="+mn-lt"/>
                <a:cs typeface="Calibri"/>
              </a:rPr>
              <a:t>stradale, </a:t>
            </a:r>
            <a:r>
              <a:rPr sz="2400" spc="-5" dirty="0">
                <a:latin typeface="+mn-lt"/>
                <a:cs typeface="Calibri"/>
              </a:rPr>
              <a:t>prevenzione delle </a:t>
            </a:r>
            <a:r>
              <a:rPr sz="2400" dirty="0">
                <a:latin typeface="+mn-lt"/>
                <a:cs typeface="Calibri"/>
              </a:rPr>
              <a:t>inondazioni) o </a:t>
            </a:r>
            <a:r>
              <a:rPr sz="2400" spc="-10" dirty="0">
                <a:latin typeface="+mn-lt"/>
                <a:cs typeface="Calibri"/>
              </a:rPr>
              <a:t>distanti </a:t>
            </a:r>
            <a:r>
              <a:rPr sz="2400" spc="-5" dirty="0">
                <a:latin typeface="+mn-lt"/>
                <a:cs typeface="Calibri"/>
              </a:rPr>
              <a:t>dai </a:t>
            </a:r>
            <a:r>
              <a:rPr sz="2400" spc="-10">
                <a:latin typeface="+mn-lt"/>
                <a:cs typeface="Calibri"/>
              </a:rPr>
              <a:t>mercati </a:t>
            </a:r>
            <a:r>
              <a:rPr sz="2400" spc="-5" smtClean="0">
                <a:latin typeface="+mn-lt"/>
                <a:cs typeface="Calibri"/>
              </a:rPr>
              <a:t>(</a:t>
            </a:r>
            <a:r>
              <a:rPr sz="2400" spc="-5" dirty="0">
                <a:latin typeface="+mn-lt"/>
                <a:cs typeface="Calibri"/>
              </a:rPr>
              <a:t>impianti di desalinizzazione, </a:t>
            </a:r>
            <a:r>
              <a:rPr sz="2400">
                <a:latin typeface="+mn-lt"/>
                <a:cs typeface="Calibri"/>
              </a:rPr>
              <a:t>bacini</a:t>
            </a:r>
            <a:r>
              <a:rPr sz="2400" spc="-20">
                <a:latin typeface="+mn-lt"/>
                <a:cs typeface="Calibri"/>
              </a:rPr>
              <a:t> </a:t>
            </a:r>
            <a:r>
              <a:rPr sz="2400" spc="-10" smtClean="0">
                <a:latin typeface="+mn-lt"/>
                <a:cs typeface="Calibri"/>
              </a:rPr>
              <a:t>idrologici)</a:t>
            </a:r>
            <a:endParaRPr lang="it-IT" sz="2400" spc="-10" dirty="0" smtClean="0">
              <a:latin typeface="+mn-lt"/>
              <a:cs typeface="Calibri"/>
            </a:endParaRPr>
          </a:p>
          <a:p>
            <a:pPr marL="469900" indent="-457834" algn="just">
              <a:lnSpc>
                <a:spcPts val="2510"/>
              </a:lnSpc>
              <a:spcBef>
                <a:spcPts val="5"/>
              </a:spcBef>
              <a:buClr>
                <a:srgbClr val="000066"/>
              </a:buClr>
              <a:buSzPct val="105000"/>
              <a:buAutoNum type="arabicPeriod"/>
              <a:tabLst>
                <a:tab pos="470534" algn="l"/>
              </a:tabLst>
            </a:pPr>
            <a:endParaRPr lang="it-IT" sz="2400" i="1" u="sng" spc="-10" dirty="0" smtClean="0">
              <a:uFill>
                <a:solidFill>
                  <a:srgbClr val="000000"/>
                </a:solidFill>
              </a:uFill>
              <a:latin typeface="+mn-lt"/>
              <a:cs typeface="Calibri"/>
            </a:endParaRPr>
          </a:p>
          <a:p>
            <a:pPr algn="just">
              <a:lnSpc>
                <a:spcPts val="2510"/>
              </a:lnSpc>
              <a:spcBef>
                <a:spcPts val="5"/>
              </a:spcBef>
              <a:buClr>
                <a:srgbClr val="000066"/>
              </a:buClr>
              <a:buSzPct val="105000"/>
              <a:tabLst>
                <a:tab pos="470534" algn="l"/>
              </a:tabLst>
            </a:pPr>
            <a:r>
              <a:rPr sz="2400" u="sng" spc="-15" smtClean="0">
                <a:uFill>
                  <a:solidFill>
                    <a:srgbClr val="000000"/>
                  </a:solidFill>
                </a:uFill>
                <a:latin typeface="+mn-lt"/>
                <a:cs typeface="Calibri"/>
              </a:rPr>
              <a:t>A</a:t>
            </a:r>
            <a:r>
              <a:rPr lang="it-IT" sz="2400" u="sng" spc="-15" dirty="0" err="1" smtClean="0">
                <a:uFill>
                  <a:solidFill>
                    <a:srgbClr val="000000"/>
                  </a:solidFill>
                </a:uFill>
                <a:latin typeface="+mn-lt"/>
                <a:cs typeface="Calibri"/>
              </a:rPr>
              <a:t>ttenzione</a:t>
            </a:r>
            <a:r>
              <a:rPr sz="2400" spc="-15" smtClean="0">
                <a:latin typeface="+mn-lt"/>
                <a:cs typeface="Calibri"/>
              </a:rPr>
              <a:t>: </a:t>
            </a:r>
            <a:r>
              <a:rPr lang="it-IT" sz="2400" spc="-15" dirty="0" smtClean="0">
                <a:latin typeface="+mn-lt"/>
                <a:cs typeface="Calibri"/>
              </a:rPr>
              <a:t>la </a:t>
            </a:r>
            <a:r>
              <a:rPr sz="2400" spc="-15" smtClean="0">
                <a:latin typeface="+mn-lt"/>
                <a:cs typeface="Calibri"/>
              </a:rPr>
              <a:t>competenza </a:t>
            </a:r>
            <a:r>
              <a:rPr sz="2400" spc="-5" dirty="0">
                <a:latin typeface="+mn-lt"/>
                <a:cs typeface="Calibri"/>
              </a:rPr>
              <a:t>dello </a:t>
            </a:r>
            <a:r>
              <a:rPr sz="2400" spc="-15" dirty="0">
                <a:latin typeface="+mn-lt"/>
                <a:cs typeface="Calibri"/>
              </a:rPr>
              <a:t>Stato </a:t>
            </a:r>
            <a:r>
              <a:rPr sz="2400" spc="-5" dirty="0">
                <a:latin typeface="+mn-lt"/>
                <a:cs typeface="Calibri"/>
              </a:rPr>
              <a:t>non </a:t>
            </a:r>
            <a:r>
              <a:rPr sz="2400" dirty="0">
                <a:latin typeface="+mn-lt"/>
                <a:cs typeface="Calibri"/>
              </a:rPr>
              <a:t>è </a:t>
            </a:r>
            <a:r>
              <a:rPr sz="2400" spc="-5" dirty="0">
                <a:latin typeface="+mn-lt"/>
                <a:cs typeface="Calibri"/>
              </a:rPr>
              <a:t>un </a:t>
            </a:r>
            <a:r>
              <a:rPr sz="2400" spc="-15" dirty="0">
                <a:latin typeface="+mn-lt"/>
                <a:cs typeface="Calibri"/>
              </a:rPr>
              <a:t>concetto </a:t>
            </a:r>
            <a:r>
              <a:rPr sz="2400" spc="-20" dirty="0">
                <a:latin typeface="+mn-lt"/>
                <a:cs typeface="Calibri"/>
              </a:rPr>
              <a:t>statico</a:t>
            </a:r>
            <a:r>
              <a:rPr sz="2400" spc="-20">
                <a:latin typeface="+mn-lt"/>
                <a:cs typeface="Calibri"/>
              </a:rPr>
              <a:t>, </a:t>
            </a:r>
            <a:r>
              <a:rPr lang="it-IT" sz="2400" spc="-5" dirty="0" smtClean="0">
                <a:latin typeface="+mn-lt"/>
                <a:cs typeface="Calibri"/>
              </a:rPr>
              <a:t>si pensi al caso dei </a:t>
            </a:r>
            <a:r>
              <a:rPr sz="2400" spc="-5" smtClean="0">
                <a:latin typeface="+mn-lt"/>
                <a:cs typeface="Calibri"/>
              </a:rPr>
              <a:t>servizi</a:t>
            </a:r>
            <a:r>
              <a:rPr lang="it-IT" sz="2400" spc="-5" dirty="0" smtClean="0">
                <a:latin typeface="+mn-lt"/>
                <a:cs typeface="Calibri"/>
              </a:rPr>
              <a:t> pubblici che vengono</a:t>
            </a:r>
            <a:r>
              <a:rPr sz="2400" smtClean="0">
                <a:latin typeface="+mn-lt"/>
                <a:cs typeface="Calibri"/>
              </a:rPr>
              <a:t> </a:t>
            </a:r>
            <a:r>
              <a:rPr sz="2400" spc="-10" smtClean="0">
                <a:latin typeface="+mn-lt"/>
                <a:cs typeface="Calibri"/>
              </a:rPr>
              <a:t>privatizzat</a:t>
            </a:r>
            <a:r>
              <a:rPr lang="it-IT" sz="2400" spc="-10" dirty="0" smtClean="0">
                <a:latin typeface="+mn-lt"/>
                <a:cs typeface="Calibri"/>
              </a:rPr>
              <a:t>i</a:t>
            </a:r>
            <a:endParaRPr sz="2400">
              <a:latin typeface="+mn-lt"/>
              <a:cs typeface="Calibri"/>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71472" y="500042"/>
            <a:ext cx="8001056"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Esistenza di aiuto di Stato è esclusa - 4</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p:nvPr/>
        </p:nvSpPr>
        <p:spPr>
          <a:xfrm>
            <a:off x="727925" y="2867405"/>
            <a:ext cx="1313815" cy="0"/>
          </a:xfrm>
          <a:custGeom>
            <a:avLst/>
            <a:gdLst/>
            <a:ahLst/>
            <a:cxnLst/>
            <a:rect l="l" t="t" r="r" b="b"/>
            <a:pathLst>
              <a:path w="1313814">
                <a:moveTo>
                  <a:pt x="0" y="0"/>
                </a:moveTo>
                <a:lnTo>
                  <a:pt x="1313688" y="0"/>
                </a:lnTo>
              </a:path>
            </a:pathLst>
          </a:custGeom>
          <a:ln w="15239">
            <a:solidFill>
              <a:srgbClr val="FFFFFF"/>
            </a:solidFill>
          </a:ln>
        </p:spPr>
        <p:txBody>
          <a:bodyPr wrap="square" lIns="0" tIns="0" rIns="0" bIns="0" rtlCol="0"/>
          <a:lstStyle/>
          <a:p>
            <a:endParaRPr/>
          </a:p>
        </p:txBody>
      </p:sp>
      <p:sp>
        <p:nvSpPr>
          <p:cNvPr id="4" name="object 4"/>
          <p:cNvSpPr txBox="1"/>
          <p:nvPr/>
        </p:nvSpPr>
        <p:spPr>
          <a:xfrm>
            <a:off x="214282" y="1428736"/>
            <a:ext cx="8643998" cy="2875787"/>
          </a:xfrm>
          <a:prstGeom prst="rect">
            <a:avLst/>
          </a:prstGeom>
        </p:spPr>
        <p:txBody>
          <a:bodyPr vert="horz" wrap="square" lIns="0" tIns="635" rIns="0" bIns="0" rtlCol="0">
            <a:spAutoFit/>
          </a:bodyPr>
          <a:lstStyle/>
          <a:p>
            <a:pPr marL="469900" marR="113030" indent="-457834" algn="just">
              <a:lnSpc>
                <a:spcPct val="99800"/>
              </a:lnSpc>
              <a:spcBef>
                <a:spcPts val="5"/>
              </a:spcBef>
              <a:buClr>
                <a:srgbClr val="000066"/>
              </a:buClr>
              <a:buSzPct val="104166"/>
              <a:buAutoNum type="arabicPeriod"/>
              <a:tabLst>
                <a:tab pos="469900" algn="l"/>
                <a:tab pos="470534" algn="l"/>
              </a:tabLst>
            </a:pPr>
            <a:r>
              <a:rPr sz="2400" spc="-5" dirty="0">
                <a:latin typeface="+mn-lt"/>
                <a:cs typeface="Calibri"/>
              </a:rPr>
              <a:t>Uso </a:t>
            </a:r>
            <a:r>
              <a:rPr sz="2400" spc="-15" dirty="0">
                <a:latin typeface="+mn-lt"/>
                <a:cs typeface="Calibri"/>
              </a:rPr>
              <a:t>misto: </a:t>
            </a:r>
            <a:r>
              <a:rPr sz="2400" dirty="0">
                <a:latin typeface="+mn-lt"/>
                <a:cs typeface="Calibri"/>
              </a:rPr>
              <a:t>in </a:t>
            </a:r>
            <a:r>
              <a:rPr sz="2400" spc="-10" dirty="0">
                <a:latin typeface="+mn-lt"/>
                <a:cs typeface="Calibri"/>
              </a:rPr>
              <a:t>caso </a:t>
            </a:r>
            <a:r>
              <a:rPr sz="2400" spc="-5" dirty="0">
                <a:latin typeface="+mn-lt"/>
                <a:cs typeface="Calibri"/>
              </a:rPr>
              <a:t>di </a:t>
            </a:r>
            <a:r>
              <a:rPr sz="2400" spc="-15" dirty="0">
                <a:latin typeface="+mn-lt"/>
                <a:cs typeface="Calibri"/>
              </a:rPr>
              <a:t>un'infrastruttura utilizzata </a:t>
            </a:r>
            <a:r>
              <a:rPr sz="2400" spc="-5" dirty="0">
                <a:latin typeface="+mn-lt"/>
                <a:cs typeface="Calibri"/>
              </a:rPr>
              <a:t>per </a:t>
            </a:r>
            <a:r>
              <a:rPr sz="2400" spc="-15" dirty="0">
                <a:latin typeface="+mn-lt"/>
                <a:cs typeface="Calibri"/>
              </a:rPr>
              <a:t>attività </a:t>
            </a:r>
            <a:r>
              <a:rPr sz="2400" spc="-5">
                <a:latin typeface="+mn-lt"/>
                <a:cs typeface="Calibri"/>
              </a:rPr>
              <a:t>sia </a:t>
            </a:r>
            <a:r>
              <a:rPr sz="2400" spc="-5" smtClean="0">
                <a:latin typeface="+mn-lt"/>
                <a:cs typeface="Calibri"/>
              </a:rPr>
              <a:t>economiche </a:t>
            </a:r>
            <a:r>
              <a:rPr sz="2400" dirty="0">
                <a:latin typeface="+mn-lt"/>
                <a:cs typeface="Calibri"/>
              </a:rPr>
              <a:t>che </a:t>
            </a:r>
            <a:r>
              <a:rPr sz="2400" spc="-5" dirty="0">
                <a:latin typeface="+mn-lt"/>
                <a:cs typeface="Calibri"/>
              </a:rPr>
              <a:t>non economiche, </a:t>
            </a:r>
            <a:r>
              <a:rPr sz="2400" spc="-10" dirty="0">
                <a:latin typeface="+mn-lt"/>
                <a:cs typeface="Calibri"/>
              </a:rPr>
              <a:t>vige </a:t>
            </a:r>
            <a:r>
              <a:rPr sz="2400" dirty="0">
                <a:latin typeface="+mn-lt"/>
                <a:cs typeface="Calibri"/>
              </a:rPr>
              <a:t>il </a:t>
            </a:r>
            <a:r>
              <a:rPr sz="2400" b="1" spc="-10" dirty="0">
                <a:latin typeface="+mn-lt"/>
                <a:cs typeface="Calibri"/>
              </a:rPr>
              <a:t>divieto </a:t>
            </a:r>
            <a:r>
              <a:rPr sz="2400" b="1" dirty="0">
                <a:latin typeface="+mn-lt"/>
                <a:cs typeface="Calibri"/>
              </a:rPr>
              <a:t>di </a:t>
            </a:r>
            <a:r>
              <a:rPr sz="2400" b="1" spc="-5">
                <a:latin typeface="+mn-lt"/>
                <a:cs typeface="Calibri"/>
              </a:rPr>
              <a:t>sovvenzioni </a:t>
            </a:r>
            <a:r>
              <a:rPr sz="2400" b="1" spc="-10" smtClean="0">
                <a:latin typeface="+mn-lt"/>
                <a:cs typeface="Calibri"/>
              </a:rPr>
              <a:t>incrociate </a:t>
            </a:r>
            <a:r>
              <a:rPr sz="2400" spc="-5" dirty="0">
                <a:latin typeface="+mn-lt"/>
                <a:cs typeface="Calibri"/>
              </a:rPr>
              <a:t>(possibile </a:t>
            </a:r>
            <a:r>
              <a:rPr sz="2400" spc="-10" dirty="0">
                <a:latin typeface="+mn-lt"/>
                <a:cs typeface="Calibri"/>
              </a:rPr>
              <a:t>finanziare </a:t>
            </a:r>
            <a:r>
              <a:rPr sz="2400" spc="-5" dirty="0">
                <a:latin typeface="+mn-lt"/>
                <a:cs typeface="Calibri"/>
              </a:rPr>
              <a:t>solo </a:t>
            </a:r>
            <a:r>
              <a:rPr sz="2400" spc="-15" dirty="0">
                <a:latin typeface="+mn-lt"/>
                <a:cs typeface="Calibri"/>
              </a:rPr>
              <a:t>costi </a:t>
            </a:r>
            <a:r>
              <a:rPr sz="2400" spc="-10" dirty="0">
                <a:latin typeface="+mn-lt"/>
                <a:cs typeface="Calibri"/>
              </a:rPr>
              <a:t>netti, con </a:t>
            </a:r>
            <a:r>
              <a:rPr sz="2400" spc="-5">
                <a:latin typeface="+mn-lt"/>
                <a:cs typeface="Calibri"/>
              </a:rPr>
              <a:t>una </a:t>
            </a:r>
            <a:r>
              <a:rPr sz="2400" spc="-10" smtClean="0">
                <a:latin typeface="+mn-lt"/>
                <a:cs typeface="Calibri"/>
              </a:rPr>
              <a:t>chiara </a:t>
            </a:r>
            <a:r>
              <a:rPr sz="2400" spc="-10" dirty="0">
                <a:latin typeface="+mn-lt"/>
                <a:cs typeface="Calibri"/>
              </a:rPr>
              <a:t>separazione </a:t>
            </a:r>
            <a:r>
              <a:rPr sz="2400" spc="-5" dirty="0">
                <a:latin typeface="+mn-lt"/>
                <a:cs typeface="Calibri"/>
              </a:rPr>
              <a:t>dei</a:t>
            </a:r>
            <a:r>
              <a:rPr sz="2400" spc="-25" dirty="0">
                <a:latin typeface="+mn-lt"/>
                <a:cs typeface="Calibri"/>
              </a:rPr>
              <a:t> </a:t>
            </a:r>
            <a:r>
              <a:rPr sz="2400" spc="-10">
                <a:latin typeface="+mn-lt"/>
                <a:cs typeface="Calibri"/>
              </a:rPr>
              <a:t>conti</a:t>
            </a:r>
            <a:r>
              <a:rPr sz="2400" spc="-10" smtClean="0">
                <a:latin typeface="+mn-lt"/>
                <a:cs typeface="Calibri"/>
              </a:rPr>
              <a:t>)</a:t>
            </a:r>
            <a:endParaRPr sz="2400">
              <a:latin typeface="+mn-lt"/>
              <a:cs typeface="Calibri"/>
            </a:endParaRPr>
          </a:p>
          <a:p>
            <a:pPr marL="469900" indent="-457834" algn="just">
              <a:lnSpc>
                <a:spcPts val="2990"/>
              </a:lnSpc>
              <a:spcBef>
                <a:spcPts val="2060"/>
              </a:spcBef>
              <a:buClr>
                <a:srgbClr val="000066"/>
              </a:buClr>
              <a:buSzPct val="104166"/>
              <a:buAutoNum type="arabicPeriod"/>
              <a:tabLst>
                <a:tab pos="469900" algn="l"/>
                <a:tab pos="470534" algn="l"/>
              </a:tabLst>
            </a:pPr>
            <a:r>
              <a:rPr sz="2400" spc="-5" dirty="0">
                <a:latin typeface="+mn-lt"/>
                <a:cs typeface="Calibri"/>
              </a:rPr>
              <a:t>Assenza di potenziali </a:t>
            </a:r>
            <a:r>
              <a:rPr sz="2400" spc="-25" dirty="0">
                <a:latin typeface="+mn-lt"/>
                <a:cs typeface="Calibri"/>
              </a:rPr>
              <a:t>effetti </a:t>
            </a:r>
            <a:r>
              <a:rPr sz="2400" spc="-5" dirty="0">
                <a:latin typeface="+mn-lt"/>
                <a:cs typeface="Calibri"/>
              </a:rPr>
              <a:t>sugli scambi </a:t>
            </a:r>
            <a:r>
              <a:rPr sz="2400" spc="-20" dirty="0">
                <a:latin typeface="+mn-lt"/>
                <a:cs typeface="Calibri"/>
              </a:rPr>
              <a:t>tra </a:t>
            </a:r>
            <a:r>
              <a:rPr sz="2400" spc="-15" dirty="0">
                <a:latin typeface="+mn-lt"/>
                <a:cs typeface="Calibri"/>
              </a:rPr>
              <a:t>Stati </a:t>
            </a:r>
            <a:r>
              <a:rPr sz="2400" spc="-5">
                <a:latin typeface="+mn-lt"/>
                <a:cs typeface="Calibri"/>
              </a:rPr>
              <a:t>membri</a:t>
            </a:r>
            <a:r>
              <a:rPr sz="2400" spc="-90">
                <a:latin typeface="+mn-lt"/>
                <a:cs typeface="Calibri"/>
              </a:rPr>
              <a:t> </a:t>
            </a:r>
            <a:r>
              <a:rPr sz="2400" spc="-5" smtClean="0">
                <a:latin typeface="+mn-lt"/>
                <a:cs typeface="Calibri"/>
              </a:rPr>
              <a:t>se</a:t>
            </a:r>
            <a:r>
              <a:rPr lang="it-IT" sz="2400" spc="-5" dirty="0" smtClean="0">
                <a:latin typeface="+mn-lt"/>
                <a:cs typeface="Calibri"/>
              </a:rPr>
              <a:t> </a:t>
            </a:r>
            <a:r>
              <a:rPr sz="2400" spc="-15" smtClean="0">
                <a:latin typeface="+mn-lt"/>
                <a:cs typeface="Calibri"/>
              </a:rPr>
              <a:t>l’infrastruttura </a:t>
            </a:r>
            <a:r>
              <a:rPr sz="2400" spc="-5" dirty="0">
                <a:latin typeface="+mn-lt"/>
                <a:cs typeface="Calibri"/>
              </a:rPr>
              <a:t>ha un </a:t>
            </a:r>
            <a:r>
              <a:rPr sz="2400" spc="-15" dirty="0">
                <a:latin typeface="+mn-lt"/>
                <a:cs typeface="Calibri"/>
              </a:rPr>
              <a:t>impatto puramente </a:t>
            </a:r>
            <a:r>
              <a:rPr sz="2400" spc="-5" dirty="0">
                <a:latin typeface="+mn-lt"/>
                <a:cs typeface="Calibri"/>
              </a:rPr>
              <a:t>locale </a:t>
            </a:r>
            <a:r>
              <a:rPr sz="2400" dirty="0">
                <a:latin typeface="+mn-lt"/>
                <a:cs typeface="Calibri"/>
              </a:rPr>
              <a:t>o </a:t>
            </a:r>
            <a:r>
              <a:rPr sz="2400" spc="-5" dirty="0">
                <a:latin typeface="+mn-lt"/>
                <a:cs typeface="Calibri"/>
              </a:rPr>
              <a:t>se ricade </a:t>
            </a:r>
            <a:r>
              <a:rPr sz="2400">
                <a:latin typeface="+mn-lt"/>
                <a:cs typeface="Calibri"/>
              </a:rPr>
              <a:t>in</a:t>
            </a:r>
            <a:r>
              <a:rPr sz="2400" spc="-40">
                <a:latin typeface="+mn-lt"/>
                <a:cs typeface="Calibri"/>
              </a:rPr>
              <a:t> </a:t>
            </a:r>
            <a:r>
              <a:rPr sz="2400" spc="-5" smtClean="0">
                <a:latin typeface="+mn-lt"/>
                <a:cs typeface="Calibri"/>
              </a:rPr>
              <a:t>un</a:t>
            </a:r>
            <a:r>
              <a:rPr lang="it-IT" sz="2400" spc="-5" dirty="0" smtClean="0">
                <a:latin typeface="+mn-lt"/>
                <a:cs typeface="Calibri"/>
              </a:rPr>
              <a:t> </a:t>
            </a:r>
            <a:r>
              <a:rPr sz="2400" spc="-15" smtClean="0">
                <a:latin typeface="+mn-lt"/>
                <a:cs typeface="Calibri"/>
              </a:rPr>
              <a:t>Regolamento </a:t>
            </a:r>
            <a:r>
              <a:rPr sz="2400" spc="-5" dirty="0">
                <a:latin typeface="+mn-lt"/>
                <a:cs typeface="Calibri"/>
              </a:rPr>
              <a:t>«</a:t>
            </a:r>
            <a:r>
              <a:rPr sz="2400" i="1" spc="-5" dirty="0">
                <a:latin typeface="+mn-lt"/>
                <a:cs typeface="Calibri"/>
              </a:rPr>
              <a:t>de</a:t>
            </a:r>
            <a:r>
              <a:rPr sz="2400" i="1" spc="-45" dirty="0">
                <a:latin typeface="+mn-lt"/>
                <a:cs typeface="Calibri"/>
              </a:rPr>
              <a:t> </a:t>
            </a:r>
            <a:r>
              <a:rPr sz="2400" i="1" dirty="0">
                <a:latin typeface="+mn-lt"/>
                <a:cs typeface="Calibri"/>
              </a:rPr>
              <a:t>minimis</a:t>
            </a:r>
            <a:r>
              <a:rPr sz="2400" dirty="0">
                <a:latin typeface="+mn-lt"/>
                <a:cs typeface="Calibri"/>
              </a:rPr>
              <a:t>»</a:t>
            </a:r>
            <a:endParaRPr sz="2400">
              <a:latin typeface="+mn-lt"/>
              <a:cs typeface="Calibri"/>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0034" y="357166"/>
            <a:ext cx="7786742"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Esistenza di aiuto di Stato è esclusa - 5</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p:nvPr/>
        </p:nvSpPr>
        <p:spPr>
          <a:xfrm>
            <a:off x="270725" y="2511551"/>
            <a:ext cx="6547484" cy="0"/>
          </a:xfrm>
          <a:custGeom>
            <a:avLst/>
            <a:gdLst/>
            <a:ahLst/>
            <a:cxnLst/>
            <a:rect l="l" t="t" r="r" b="b"/>
            <a:pathLst>
              <a:path w="6547484">
                <a:moveTo>
                  <a:pt x="0" y="0"/>
                </a:moveTo>
                <a:lnTo>
                  <a:pt x="6547142" y="0"/>
                </a:lnTo>
              </a:path>
            </a:pathLst>
          </a:custGeom>
          <a:ln w="32003">
            <a:solidFill>
              <a:srgbClr val="FFFFFF"/>
            </a:solidFill>
          </a:ln>
        </p:spPr>
        <p:txBody>
          <a:bodyPr wrap="square" lIns="0" tIns="0" rIns="0" bIns="0" rtlCol="0"/>
          <a:lstStyle/>
          <a:p>
            <a:endParaRPr/>
          </a:p>
        </p:txBody>
      </p:sp>
      <p:sp>
        <p:nvSpPr>
          <p:cNvPr id="4" name="object 4"/>
          <p:cNvSpPr txBox="1"/>
          <p:nvPr/>
        </p:nvSpPr>
        <p:spPr>
          <a:xfrm>
            <a:off x="214282" y="1000108"/>
            <a:ext cx="8715436" cy="5170646"/>
          </a:xfrm>
          <a:prstGeom prst="rect">
            <a:avLst/>
          </a:prstGeom>
        </p:spPr>
        <p:txBody>
          <a:bodyPr vert="horz" wrap="square" lIns="0" tIns="12700" rIns="0" bIns="0" rtlCol="0">
            <a:spAutoFit/>
          </a:bodyPr>
          <a:lstStyle/>
          <a:p>
            <a:pPr marL="12700" algn="just">
              <a:lnSpc>
                <a:spcPct val="100000"/>
              </a:lnSpc>
              <a:spcBef>
                <a:spcPts val="100"/>
              </a:spcBef>
            </a:pPr>
            <a:r>
              <a:rPr sz="2400" b="1" spc="-5" dirty="0">
                <a:latin typeface="+mn-lt"/>
                <a:cs typeface="Calibri"/>
              </a:rPr>
              <a:t>Assenza </a:t>
            </a:r>
            <a:r>
              <a:rPr sz="2400" b="1" dirty="0">
                <a:latin typeface="+mn-lt"/>
                <a:cs typeface="Calibri"/>
              </a:rPr>
              <a:t>di </a:t>
            </a:r>
            <a:r>
              <a:rPr sz="2400" b="1" spc="-10" dirty="0">
                <a:latin typeface="+mn-lt"/>
                <a:cs typeface="Calibri"/>
              </a:rPr>
              <a:t>vantaggi </a:t>
            </a:r>
            <a:r>
              <a:rPr sz="2400" b="1" spc="-5" dirty="0">
                <a:latin typeface="+mn-lt"/>
                <a:cs typeface="Calibri"/>
              </a:rPr>
              <a:t>economici </a:t>
            </a:r>
            <a:r>
              <a:rPr sz="2400" b="1" dirty="0">
                <a:latin typeface="+mn-lt"/>
                <a:cs typeface="Calibri"/>
              </a:rPr>
              <a:t>– </a:t>
            </a:r>
            <a:r>
              <a:rPr sz="2400" b="1" spc="-5" dirty="0">
                <a:latin typeface="+mn-lt"/>
                <a:cs typeface="Calibri"/>
              </a:rPr>
              <a:t>analisi </a:t>
            </a:r>
            <a:r>
              <a:rPr sz="2400" b="1" dirty="0">
                <a:latin typeface="+mn-lt"/>
                <a:cs typeface="Calibri"/>
              </a:rPr>
              <a:t>dei </a:t>
            </a:r>
            <a:r>
              <a:rPr sz="2400" b="1" spc="-15" dirty="0">
                <a:latin typeface="+mn-lt"/>
                <a:cs typeface="Calibri"/>
              </a:rPr>
              <a:t>tre</a:t>
            </a:r>
            <a:r>
              <a:rPr sz="2400" b="1" spc="-85" dirty="0">
                <a:latin typeface="+mn-lt"/>
                <a:cs typeface="Calibri"/>
              </a:rPr>
              <a:t> </a:t>
            </a:r>
            <a:r>
              <a:rPr sz="2400" b="1" spc="-10" dirty="0">
                <a:latin typeface="+mn-lt"/>
                <a:cs typeface="Calibri"/>
              </a:rPr>
              <a:t>livelli</a:t>
            </a:r>
            <a:endParaRPr sz="2400">
              <a:latin typeface="+mn-lt"/>
              <a:cs typeface="Calibri"/>
            </a:endParaRPr>
          </a:p>
          <a:p>
            <a:pPr marL="469900" marR="110489" indent="-457834" algn="just">
              <a:lnSpc>
                <a:spcPct val="99700"/>
              </a:lnSpc>
              <a:spcBef>
                <a:spcPts val="2070"/>
              </a:spcBef>
              <a:buClr>
                <a:srgbClr val="000066"/>
              </a:buClr>
              <a:buSzPct val="104166"/>
              <a:buAutoNum type="arabicPeriod"/>
              <a:tabLst>
                <a:tab pos="470534" algn="l"/>
              </a:tabLst>
            </a:pPr>
            <a:r>
              <a:rPr sz="2400" b="1" spc="-10" dirty="0">
                <a:latin typeface="+mn-lt"/>
                <a:cs typeface="Calibri"/>
              </a:rPr>
              <a:t>Proprietario/promotore: </a:t>
            </a:r>
            <a:r>
              <a:rPr sz="2400" spc="-5" dirty="0">
                <a:latin typeface="+mn-lt"/>
                <a:cs typeface="Calibri"/>
              </a:rPr>
              <a:t>aiuto </a:t>
            </a:r>
            <a:r>
              <a:rPr sz="2400">
                <a:latin typeface="+mn-lt"/>
                <a:cs typeface="Calibri"/>
              </a:rPr>
              <a:t>è </a:t>
            </a:r>
            <a:r>
              <a:rPr lang="it-IT" sz="2400" dirty="0" smtClean="0">
                <a:cs typeface="Calibri"/>
              </a:rPr>
              <a:t>escluso </a:t>
            </a:r>
            <a:r>
              <a:rPr lang="it-IT" sz="2400" spc="-5" dirty="0" smtClean="0">
                <a:cs typeface="Calibri"/>
              </a:rPr>
              <a:t>se vi è la soddisfazione del </a:t>
            </a:r>
            <a:r>
              <a:rPr sz="2400" smtClean="0">
                <a:latin typeface="+mn-lt"/>
                <a:cs typeface="Calibri"/>
              </a:rPr>
              <a:t>MEIP </a:t>
            </a:r>
            <a:r>
              <a:rPr sz="2400" dirty="0">
                <a:latin typeface="+mn-lt"/>
                <a:cs typeface="Calibri"/>
              </a:rPr>
              <a:t>(</a:t>
            </a:r>
            <a:r>
              <a:rPr sz="2400" i="1" dirty="0">
                <a:latin typeface="+mn-lt"/>
                <a:cs typeface="Calibri"/>
              </a:rPr>
              <a:t>pari passu</a:t>
            </a:r>
            <a:r>
              <a:rPr sz="2400" i="1" spc="-145" dirty="0">
                <a:latin typeface="+mn-lt"/>
                <a:cs typeface="Calibri"/>
              </a:rPr>
              <a:t> </a:t>
            </a:r>
            <a:r>
              <a:rPr sz="2400" spc="-15">
                <a:latin typeface="+mn-lt"/>
                <a:cs typeface="Calibri"/>
              </a:rPr>
              <a:t>e/o </a:t>
            </a:r>
            <a:r>
              <a:rPr sz="2400" spc="-5" smtClean="0">
                <a:latin typeface="+mn-lt"/>
                <a:cs typeface="Calibri"/>
              </a:rPr>
              <a:t>credibile </a:t>
            </a:r>
            <a:r>
              <a:rPr sz="2400" spc="-5" dirty="0">
                <a:latin typeface="+mn-lt"/>
                <a:cs typeface="Calibri"/>
              </a:rPr>
              <a:t>piano </a:t>
            </a:r>
            <a:r>
              <a:rPr sz="2400" dirty="0">
                <a:latin typeface="+mn-lt"/>
                <a:cs typeface="Calibri"/>
              </a:rPr>
              <a:t>aziendale </a:t>
            </a:r>
            <a:r>
              <a:rPr sz="2400" spc="-20" dirty="0">
                <a:latin typeface="+mn-lt"/>
                <a:cs typeface="Calibri"/>
              </a:rPr>
              <a:t>ex </a:t>
            </a:r>
            <a:r>
              <a:rPr sz="2400" spc="-15" dirty="0">
                <a:latin typeface="+mn-lt"/>
                <a:cs typeface="Calibri"/>
              </a:rPr>
              <a:t>ante </a:t>
            </a:r>
            <a:r>
              <a:rPr sz="2400" spc="-10" dirty="0">
                <a:latin typeface="+mn-lt"/>
                <a:cs typeface="Calibri"/>
              </a:rPr>
              <a:t>con </a:t>
            </a:r>
            <a:r>
              <a:rPr sz="2400" spc="-5" dirty="0">
                <a:latin typeface="+mn-lt"/>
                <a:cs typeface="Calibri"/>
              </a:rPr>
              <a:t>un </a:t>
            </a:r>
            <a:r>
              <a:rPr sz="2400" spc="-10">
                <a:latin typeface="+mn-lt"/>
                <a:cs typeface="Calibri"/>
              </a:rPr>
              <a:t>rendimento </a:t>
            </a:r>
            <a:r>
              <a:rPr sz="2400" smtClean="0">
                <a:latin typeface="+mn-lt"/>
                <a:cs typeface="Calibri"/>
              </a:rPr>
              <a:t>ai </a:t>
            </a:r>
            <a:r>
              <a:rPr sz="2400" spc="-10" smtClean="0">
                <a:latin typeface="+mn-lt"/>
                <a:cs typeface="Calibri"/>
              </a:rPr>
              <a:t>valori </a:t>
            </a:r>
            <a:r>
              <a:rPr sz="2400" spc="-5" dirty="0">
                <a:latin typeface="+mn-lt"/>
                <a:cs typeface="Calibri"/>
              </a:rPr>
              <a:t>di</a:t>
            </a:r>
            <a:r>
              <a:rPr sz="2400" spc="-10" dirty="0">
                <a:latin typeface="+mn-lt"/>
                <a:cs typeface="Calibri"/>
              </a:rPr>
              <a:t> </a:t>
            </a:r>
            <a:r>
              <a:rPr sz="2400" spc="-15" dirty="0">
                <a:latin typeface="+mn-lt"/>
                <a:cs typeface="Calibri"/>
              </a:rPr>
              <a:t>mercato)</a:t>
            </a:r>
            <a:endParaRPr sz="2400">
              <a:latin typeface="+mn-lt"/>
              <a:cs typeface="Calibri"/>
            </a:endParaRPr>
          </a:p>
          <a:p>
            <a:pPr marL="469900" indent="-457834" algn="just">
              <a:lnSpc>
                <a:spcPts val="2955"/>
              </a:lnSpc>
              <a:spcBef>
                <a:spcPts val="2060"/>
              </a:spcBef>
              <a:buClr>
                <a:srgbClr val="000066"/>
              </a:buClr>
              <a:buSzPct val="104166"/>
              <a:buAutoNum type="arabicPeriod"/>
              <a:tabLst>
                <a:tab pos="469900" algn="l"/>
                <a:tab pos="470534" algn="l"/>
              </a:tabLst>
            </a:pPr>
            <a:r>
              <a:rPr sz="2400" b="1" spc="-15" dirty="0">
                <a:latin typeface="+mn-lt"/>
                <a:cs typeface="Calibri"/>
              </a:rPr>
              <a:t>Operatore/concessionario, </a:t>
            </a:r>
            <a:r>
              <a:rPr sz="2400" b="1" dirty="0">
                <a:latin typeface="+mn-lt"/>
                <a:cs typeface="Calibri"/>
              </a:rPr>
              <a:t>se </a:t>
            </a:r>
            <a:r>
              <a:rPr sz="2400" b="1" spc="-20" dirty="0">
                <a:latin typeface="+mn-lt"/>
                <a:cs typeface="Calibri"/>
              </a:rPr>
              <a:t>l’operazione</a:t>
            </a:r>
            <a:r>
              <a:rPr sz="2400" b="1" spc="-60" dirty="0">
                <a:latin typeface="+mn-lt"/>
                <a:cs typeface="Calibri"/>
              </a:rPr>
              <a:t> </a:t>
            </a:r>
            <a:r>
              <a:rPr sz="2400" b="1" spc="-5" dirty="0">
                <a:latin typeface="+mn-lt"/>
                <a:cs typeface="Calibri"/>
              </a:rPr>
              <a:t>è:</a:t>
            </a:r>
            <a:endParaRPr sz="2400">
              <a:latin typeface="+mn-lt"/>
              <a:cs typeface="Calibri"/>
            </a:endParaRPr>
          </a:p>
          <a:p>
            <a:pPr marL="748665" lvl="1" indent="-456565" algn="just">
              <a:lnSpc>
                <a:spcPts val="2465"/>
              </a:lnSpc>
              <a:spcBef>
                <a:spcPts val="600"/>
              </a:spcBef>
              <a:spcAft>
                <a:spcPts val="600"/>
              </a:spcAft>
              <a:buClr>
                <a:srgbClr val="000066"/>
              </a:buClr>
              <a:buSzPct val="105000"/>
              <a:buAutoNum type="alphaLcParenR"/>
              <a:tabLst>
                <a:tab pos="748665" algn="l"/>
                <a:tab pos="749300" algn="l"/>
              </a:tabLst>
            </a:pPr>
            <a:r>
              <a:rPr sz="2400" spc="-5" dirty="0">
                <a:latin typeface="+mn-lt"/>
                <a:cs typeface="Calibri"/>
              </a:rPr>
              <a:t>assegnata </a:t>
            </a:r>
            <a:r>
              <a:rPr sz="2400" dirty="0">
                <a:latin typeface="+mn-lt"/>
                <a:cs typeface="Calibri"/>
              </a:rPr>
              <a:t>a </a:t>
            </a:r>
            <a:r>
              <a:rPr sz="2400" spc="-5" dirty="0">
                <a:latin typeface="+mn-lt"/>
                <a:cs typeface="Calibri"/>
              </a:rPr>
              <a:t>un </a:t>
            </a:r>
            <a:r>
              <a:rPr sz="2400" spc="-20">
                <a:latin typeface="+mn-lt"/>
                <a:cs typeface="Calibri"/>
              </a:rPr>
              <a:t>prezzo </a:t>
            </a:r>
            <a:r>
              <a:rPr sz="2400" spc="-5" smtClean="0">
                <a:latin typeface="+mn-lt"/>
                <a:cs typeface="Calibri"/>
              </a:rPr>
              <a:t>su </a:t>
            </a:r>
            <a:r>
              <a:rPr sz="2400" spc="-5" dirty="0">
                <a:latin typeface="+mn-lt"/>
                <a:cs typeface="Calibri"/>
              </a:rPr>
              <a:t>base concorrenziale, </a:t>
            </a:r>
            <a:r>
              <a:rPr sz="2400" spc="-10" dirty="0">
                <a:latin typeface="+mn-lt"/>
                <a:cs typeface="Calibri"/>
              </a:rPr>
              <a:t>trasparente</a:t>
            </a:r>
            <a:r>
              <a:rPr sz="2400" spc="-10">
                <a:latin typeface="+mn-lt"/>
                <a:cs typeface="Calibri"/>
              </a:rPr>
              <a:t>,</a:t>
            </a:r>
            <a:r>
              <a:rPr sz="2400" spc="-15">
                <a:latin typeface="+mn-lt"/>
                <a:cs typeface="Calibri"/>
              </a:rPr>
              <a:t> </a:t>
            </a:r>
            <a:r>
              <a:rPr sz="2400" smtClean="0">
                <a:latin typeface="+mn-lt"/>
                <a:cs typeface="Calibri"/>
              </a:rPr>
              <a:t>non</a:t>
            </a:r>
            <a:r>
              <a:rPr lang="it-IT" sz="2400" dirty="0" smtClean="0">
                <a:latin typeface="+mn-lt"/>
                <a:cs typeface="Calibri"/>
              </a:rPr>
              <a:t> </a:t>
            </a:r>
            <a:r>
              <a:rPr sz="2400" spc="-10" smtClean="0">
                <a:latin typeface="+mn-lt"/>
                <a:cs typeface="Calibri"/>
              </a:rPr>
              <a:t>discriminatoria </a:t>
            </a:r>
            <a:r>
              <a:rPr sz="2400" dirty="0">
                <a:latin typeface="+mn-lt"/>
                <a:cs typeface="Calibri"/>
              </a:rPr>
              <a:t>e </a:t>
            </a:r>
            <a:r>
              <a:rPr sz="2400" spc="-5">
                <a:latin typeface="+mn-lt"/>
                <a:cs typeface="Calibri"/>
              </a:rPr>
              <a:t>incondizionata </a:t>
            </a:r>
            <a:r>
              <a:rPr sz="2400" smtClean="0">
                <a:latin typeface="+mn-lt"/>
                <a:cs typeface="Calibri"/>
              </a:rPr>
              <a:t>o </a:t>
            </a:r>
            <a:r>
              <a:rPr sz="2400" dirty="0">
                <a:latin typeface="+mn-lt"/>
                <a:cs typeface="Calibri"/>
              </a:rPr>
              <a:t>a </a:t>
            </a:r>
            <a:r>
              <a:rPr sz="2400" spc="-15" dirty="0">
                <a:latin typeface="+mn-lt"/>
                <a:cs typeface="Calibri"/>
              </a:rPr>
              <a:t>tariffe </a:t>
            </a:r>
            <a:r>
              <a:rPr sz="2400" spc="-10" dirty="0">
                <a:latin typeface="+mn-lt"/>
                <a:cs typeface="Calibri"/>
              </a:rPr>
              <a:t>conformi </a:t>
            </a:r>
            <a:r>
              <a:rPr sz="2400" dirty="0">
                <a:latin typeface="+mn-lt"/>
                <a:cs typeface="Calibri"/>
              </a:rPr>
              <a:t>al </a:t>
            </a:r>
            <a:r>
              <a:rPr sz="2400" spc="-10" dirty="0">
                <a:latin typeface="+mn-lt"/>
                <a:cs typeface="Calibri"/>
              </a:rPr>
              <a:t>MEOP </a:t>
            </a:r>
            <a:r>
              <a:rPr sz="2400" spc="-5">
                <a:latin typeface="+mn-lt"/>
                <a:cs typeface="Calibri"/>
              </a:rPr>
              <a:t>sulla </a:t>
            </a:r>
            <a:r>
              <a:rPr sz="2400" smtClean="0">
                <a:latin typeface="+mn-lt"/>
                <a:cs typeface="Calibri"/>
              </a:rPr>
              <a:t>base</a:t>
            </a:r>
            <a:r>
              <a:rPr lang="it-IT" sz="2400" dirty="0" smtClean="0">
                <a:latin typeface="+mn-lt"/>
                <a:cs typeface="Calibri"/>
              </a:rPr>
              <a:t> di:</a:t>
            </a:r>
          </a:p>
          <a:p>
            <a:pPr marL="748665" lvl="1" indent="-456565" algn="just">
              <a:lnSpc>
                <a:spcPts val="2465"/>
              </a:lnSpc>
              <a:spcBef>
                <a:spcPts val="600"/>
              </a:spcBef>
              <a:spcAft>
                <a:spcPts val="600"/>
              </a:spcAft>
              <a:buClr>
                <a:srgbClr val="000066"/>
              </a:buClr>
              <a:buSzPct val="105000"/>
              <a:tabLst>
                <a:tab pos="748665" algn="l"/>
                <a:tab pos="749300" algn="l"/>
              </a:tabLst>
            </a:pPr>
            <a:r>
              <a:rPr lang="it-IT" sz="2400" spc="-5" dirty="0" smtClean="0">
                <a:latin typeface="+mn-lt"/>
                <a:cs typeface="Calibri"/>
              </a:rPr>
              <a:t>	</a:t>
            </a:r>
            <a:r>
              <a:rPr sz="2400" spc="-5" smtClean="0">
                <a:latin typeface="+mn-lt"/>
                <a:cs typeface="Calibri"/>
              </a:rPr>
              <a:t>i</a:t>
            </a:r>
            <a:r>
              <a:rPr sz="2400" spc="-5">
                <a:latin typeface="+mn-lt"/>
                <a:cs typeface="Calibri"/>
              </a:rPr>
              <a:t>) </a:t>
            </a:r>
            <a:r>
              <a:rPr sz="2400" spc="-20" smtClean="0">
                <a:latin typeface="+mn-lt"/>
                <a:cs typeface="Calibri"/>
              </a:rPr>
              <a:t>analisi </a:t>
            </a:r>
            <a:r>
              <a:rPr sz="2400" spc="-10" dirty="0">
                <a:latin typeface="+mn-lt"/>
                <a:cs typeface="Calibri"/>
              </a:rPr>
              <a:t>comparativa, </a:t>
            </a:r>
            <a:r>
              <a:rPr sz="2400">
                <a:latin typeface="+mn-lt"/>
                <a:cs typeface="Calibri"/>
              </a:rPr>
              <a:t>o </a:t>
            </a:r>
            <a:endParaRPr lang="it-IT" sz="2400" dirty="0" smtClean="0">
              <a:latin typeface="+mn-lt"/>
              <a:cs typeface="Calibri"/>
            </a:endParaRPr>
          </a:p>
          <a:p>
            <a:pPr marL="748665" lvl="1" indent="-456565" algn="just">
              <a:lnSpc>
                <a:spcPts val="2465"/>
              </a:lnSpc>
              <a:spcBef>
                <a:spcPts val="600"/>
              </a:spcBef>
              <a:spcAft>
                <a:spcPts val="600"/>
              </a:spcAft>
              <a:buClr>
                <a:srgbClr val="000066"/>
              </a:buClr>
              <a:buSzPct val="105000"/>
              <a:tabLst>
                <a:tab pos="748665" algn="l"/>
                <a:tab pos="749300" algn="l"/>
              </a:tabLst>
            </a:pPr>
            <a:r>
              <a:rPr lang="it-IT" sz="2400" spc="-5" dirty="0" smtClean="0">
                <a:latin typeface="+mn-lt"/>
                <a:cs typeface="Calibri"/>
              </a:rPr>
              <a:t>	</a:t>
            </a:r>
            <a:r>
              <a:rPr sz="2400" spc="-5" smtClean="0">
                <a:latin typeface="+mn-lt"/>
                <a:cs typeface="Calibri"/>
              </a:rPr>
              <a:t>ii</a:t>
            </a:r>
            <a:r>
              <a:rPr sz="2400" spc="-5" dirty="0">
                <a:latin typeface="+mn-lt"/>
                <a:cs typeface="Calibri"/>
              </a:rPr>
              <a:t>) </a:t>
            </a:r>
            <a:r>
              <a:rPr sz="2400" spc="-10" dirty="0">
                <a:latin typeface="+mn-lt"/>
                <a:cs typeface="Calibri"/>
              </a:rPr>
              <a:t>metodologia </a:t>
            </a:r>
            <a:r>
              <a:rPr sz="2400" spc="-5" dirty="0">
                <a:latin typeface="+mn-lt"/>
                <a:cs typeface="Calibri"/>
              </a:rPr>
              <a:t>di valutazione </a:t>
            </a:r>
            <a:r>
              <a:rPr sz="2400" spc="-10">
                <a:latin typeface="+mn-lt"/>
                <a:cs typeface="Calibri"/>
              </a:rPr>
              <a:t>standard </a:t>
            </a:r>
            <a:r>
              <a:rPr sz="2400" spc="-10" smtClean="0">
                <a:latin typeface="+mn-lt"/>
                <a:cs typeface="Calibri"/>
              </a:rPr>
              <a:t>generalmente </a:t>
            </a:r>
            <a:r>
              <a:rPr sz="2400" spc="-10" dirty="0">
                <a:latin typeface="+mn-lt"/>
                <a:cs typeface="Calibri"/>
              </a:rPr>
              <a:t>accettata;</a:t>
            </a:r>
            <a:r>
              <a:rPr sz="2400" spc="-5" dirty="0">
                <a:latin typeface="+mn-lt"/>
                <a:cs typeface="Calibri"/>
              </a:rPr>
              <a:t> </a:t>
            </a:r>
            <a:r>
              <a:rPr sz="2400" dirty="0">
                <a:latin typeface="+mn-lt"/>
                <a:cs typeface="Calibri"/>
              </a:rPr>
              <a:t>o</a:t>
            </a:r>
            <a:endParaRPr sz="2400">
              <a:latin typeface="+mn-lt"/>
              <a:cs typeface="Calibri"/>
            </a:endParaRPr>
          </a:p>
          <a:p>
            <a:pPr marL="748665" lvl="1" indent="-456565" algn="just">
              <a:lnSpc>
                <a:spcPts val="2340"/>
              </a:lnSpc>
              <a:spcBef>
                <a:spcPts val="600"/>
              </a:spcBef>
              <a:spcAft>
                <a:spcPts val="600"/>
              </a:spcAft>
              <a:buClr>
                <a:srgbClr val="000066"/>
              </a:buClr>
              <a:buSzPct val="105000"/>
              <a:buAutoNum type="alphaLcParenR" startAt="2"/>
              <a:tabLst>
                <a:tab pos="748665" algn="l"/>
                <a:tab pos="749300" algn="l"/>
              </a:tabLst>
            </a:pPr>
            <a:r>
              <a:rPr sz="2400" spc="-5" dirty="0">
                <a:latin typeface="+mn-lt"/>
                <a:cs typeface="Calibri"/>
              </a:rPr>
              <a:t>assegnata come SIEG </a:t>
            </a:r>
            <a:r>
              <a:rPr sz="2400" dirty="0">
                <a:latin typeface="+mn-lt"/>
                <a:cs typeface="Calibri"/>
              </a:rPr>
              <a:t>in </a:t>
            </a:r>
            <a:r>
              <a:rPr sz="2400" spc="-5" dirty="0">
                <a:latin typeface="+mn-lt"/>
                <a:cs typeface="Calibri"/>
              </a:rPr>
              <a:t>linea </a:t>
            </a:r>
            <a:r>
              <a:rPr sz="2400" dirty="0">
                <a:latin typeface="+mn-lt"/>
                <a:cs typeface="Calibri"/>
              </a:rPr>
              <a:t>con i </a:t>
            </a:r>
            <a:r>
              <a:rPr sz="2400" spc="-5">
                <a:latin typeface="+mn-lt"/>
                <a:cs typeface="Calibri"/>
              </a:rPr>
              <a:t>criteri</a:t>
            </a:r>
            <a:r>
              <a:rPr sz="2400" spc="-55">
                <a:latin typeface="+mn-lt"/>
                <a:cs typeface="Calibri"/>
              </a:rPr>
              <a:t> </a:t>
            </a:r>
            <a:r>
              <a:rPr sz="2400" smtClean="0">
                <a:latin typeface="+mn-lt"/>
                <a:cs typeface="Calibri"/>
              </a:rPr>
              <a:t>Altmark</a:t>
            </a:r>
            <a:endParaRPr sz="2400">
              <a:latin typeface="+mn-lt"/>
              <a:cs typeface="Calibri"/>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0034" y="357166"/>
            <a:ext cx="8286808"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Esistenza di aiuto di Stato è esclusa - 6</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p:nvPr/>
        </p:nvSpPr>
        <p:spPr>
          <a:xfrm>
            <a:off x="270725" y="2511551"/>
            <a:ext cx="6670675" cy="0"/>
          </a:xfrm>
          <a:custGeom>
            <a:avLst/>
            <a:gdLst/>
            <a:ahLst/>
            <a:cxnLst/>
            <a:rect l="l" t="t" r="r" b="b"/>
            <a:pathLst>
              <a:path w="6670675">
                <a:moveTo>
                  <a:pt x="0" y="0"/>
                </a:moveTo>
                <a:lnTo>
                  <a:pt x="6670586" y="0"/>
                </a:lnTo>
              </a:path>
            </a:pathLst>
          </a:custGeom>
          <a:ln w="32003">
            <a:solidFill>
              <a:srgbClr val="FFFFFF"/>
            </a:solidFill>
          </a:ln>
        </p:spPr>
        <p:txBody>
          <a:bodyPr wrap="square" lIns="0" tIns="0" rIns="0" bIns="0" rtlCol="0"/>
          <a:lstStyle/>
          <a:p>
            <a:endParaRPr/>
          </a:p>
        </p:txBody>
      </p:sp>
      <p:sp>
        <p:nvSpPr>
          <p:cNvPr id="4" name="object 4"/>
          <p:cNvSpPr txBox="1"/>
          <p:nvPr/>
        </p:nvSpPr>
        <p:spPr>
          <a:xfrm>
            <a:off x="285720" y="1142984"/>
            <a:ext cx="8643998" cy="4944943"/>
          </a:xfrm>
          <a:prstGeom prst="rect">
            <a:avLst/>
          </a:prstGeom>
        </p:spPr>
        <p:txBody>
          <a:bodyPr vert="horz" wrap="square" lIns="0" tIns="12700" rIns="0" bIns="0" rtlCol="0">
            <a:spAutoFit/>
          </a:bodyPr>
          <a:lstStyle/>
          <a:p>
            <a:pPr marL="12700" algn="just">
              <a:lnSpc>
                <a:spcPct val="100000"/>
              </a:lnSpc>
              <a:spcBef>
                <a:spcPts val="100"/>
              </a:spcBef>
            </a:pPr>
            <a:r>
              <a:rPr sz="2400" b="1" spc="-5" dirty="0">
                <a:latin typeface="+mn-lt"/>
                <a:cs typeface="Calibri"/>
              </a:rPr>
              <a:t>Assenza </a:t>
            </a:r>
            <a:r>
              <a:rPr sz="2400" b="1" dirty="0">
                <a:latin typeface="+mn-lt"/>
                <a:cs typeface="Calibri"/>
              </a:rPr>
              <a:t>di </a:t>
            </a:r>
            <a:r>
              <a:rPr sz="2400" b="1" spc="-10" dirty="0">
                <a:latin typeface="+mn-lt"/>
                <a:cs typeface="Calibri"/>
              </a:rPr>
              <a:t>vantaggi </a:t>
            </a:r>
            <a:r>
              <a:rPr sz="2400" b="1" spc="-5" dirty="0">
                <a:latin typeface="+mn-lt"/>
                <a:cs typeface="Calibri"/>
              </a:rPr>
              <a:t>economici </a:t>
            </a:r>
            <a:r>
              <a:rPr sz="2400" b="1" dirty="0">
                <a:latin typeface="+mn-lt"/>
                <a:cs typeface="Calibri"/>
              </a:rPr>
              <a:t>— </a:t>
            </a:r>
            <a:r>
              <a:rPr sz="2400" b="1" spc="-5" dirty="0">
                <a:latin typeface="+mn-lt"/>
                <a:cs typeface="Calibri"/>
              </a:rPr>
              <a:t>analisi dei </a:t>
            </a:r>
            <a:r>
              <a:rPr sz="2400" b="1" spc="-15" dirty="0">
                <a:latin typeface="+mn-lt"/>
                <a:cs typeface="Calibri"/>
              </a:rPr>
              <a:t>tre</a:t>
            </a:r>
            <a:r>
              <a:rPr sz="2400" b="1" spc="-75" dirty="0">
                <a:latin typeface="+mn-lt"/>
                <a:cs typeface="Calibri"/>
              </a:rPr>
              <a:t> </a:t>
            </a:r>
            <a:r>
              <a:rPr sz="2400" b="1" spc="-10" dirty="0">
                <a:latin typeface="+mn-lt"/>
                <a:cs typeface="Calibri"/>
              </a:rPr>
              <a:t>livelli</a:t>
            </a:r>
            <a:endParaRPr sz="2400">
              <a:latin typeface="+mn-lt"/>
              <a:cs typeface="Calibri"/>
            </a:endParaRPr>
          </a:p>
          <a:p>
            <a:pPr marL="469900" indent="-457834" algn="just">
              <a:lnSpc>
                <a:spcPct val="100000"/>
              </a:lnSpc>
              <a:spcBef>
                <a:spcPts val="2080"/>
              </a:spcBef>
              <a:buClr>
                <a:srgbClr val="000066"/>
              </a:buClr>
              <a:buSzPct val="104545"/>
              <a:buAutoNum type="arabicPeriod" startAt="3"/>
              <a:tabLst>
                <a:tab pos="469900" algn="l"/>
                <a:tab pos="470534" algn="l"/>
              </a:tabLst>
            </a:pPr>
            <a:r>
              <a:rPr sz="2400" b="1" spc="-10" dirty="0">
                <a:latin typeface="+mn-lt"/>
                <a:cs typeface="Calibri"/>
              </a:rPr>
              <a:t>Utilizzatori</a:t>
            </a:r>
            <a:endParaRPr sz="2400">
              <a:latin typeface="+mn-lt"/>
              <a:cs typeface="Calibri"/>
            </a:endParaRPr>
          </a:p>
          <a:p>
            <a:pPr marL="748665" lvl="1" indent="-456565" algn="just">
              <a:lnSpc>
                <a:spcPct val="100000"/>
              </a:lnSpc>
              <a:spcBef>
                <a:spcPts val="590"/>
              </a:spcBef>
              <a:buClr>
                <a:srgbClr val="000066"/>
              </a:buClr>
              <a:buSzPct val="105000"/>
              <a:buFont typeface="Arial"/>
              <a:buChar char="•"/>
              <a:tabLst>
                <a:tab pos="748665" algn="l"/>
                <a:tab pos="749300" algn="l"/>
              </a:tabLst>
            </a:pPr>
            <a:r>
              <a:rPr sz="2400" spc="-15" dirty="0">
                <a:latin typeface="+mn-lt"/>
                <a:cs typeface="Calibri"/>
              </a:rPr>
              <a:t>Per </a:t>
            </a:r>
            <a:r>
              <a:rPr sz="2400" spc="-5" dirty="0">
                <a:latin typeface="+mn-lt"/>
                <a:cs typeface="Calibri"/>
              </a:rPr>
              <a:t>la </a:t>
            </a:r>
            <a:r>
              <a:rPr sz="2400" b="1" spc="-10" dirty="0">
                <a:latin typeface="+mn-lt"/>
                <a:cs typeface="Calibri"/>
              </a:rPr>
              <a:t>ferrovia</a:t>
            </a:r>
            <a:r>
              <a:rPr sz="2400" spc="-10" dirty="0">
                <a:latin typeface="+mn-lt"/>
                <a:cs typeface="Calibri"/>
              </a:rPr>
              <a:t>: </a:t>
            </a:r>
            <a:r>
              <a:rPr sz="2400" spc="-5" dirty="0">
                <a:latin typeface="+mn-lt"/>
                <a:cs typeface="Calibri"/>
              </a:rPr>
              <a:t>per </a:t>
            </a:r>
            <a:r>
              <a:rPr sz="2400" dirty="0">
                <a:latin typeface="+mn-lt"/>
                <a:cs typeface="Calibri"/>
              </a:rPr>
              <a:t>le </a:t>
            </a:r>
            <a:r>
              <a:rPr sz="2400" spc="-5" dirty="0">
                <a:latin typeface="+mn-lt"/>
                <a:cs typeface="Calibri"/>
              </a:rPr>
              <a:t>imprese </a:t>
            </a:r>
            <a:r>
              <a:rPr sz="2400" spc="-10" dirty="0">
                <a:latin typeface="+mn-lt"/>
                <a:cs typeface="Calibri"/>
              </a:rPr>
              <a:t>ferroviarie, </a:t>
            </a:r>
            <a:r>
              <a:rPr sz="2400" spc="-5" dirty="0">
                <a:latin typeface="+mn-lt"/>
                <a:cs typeface="Calibri"/>
              </a:rPr>
              <a:t>se </a:t>
            </a:r>
            <a:r>
              <a:rPr sz="2400" u="sng" dirty="0">
                <a:uFill>
                  <a:solidFill>
                    <a:srgbClr val="000000"/>
                  </a:solidFill>
                </a:uFill>
                <a:latin typeface="+mn-lt"/>
                <a:cs typeface="Calibri"/>
              </a:rPr>
              <a:t>canone </a:t>
            </a:r>
            <a:r>
              <a:rPr sz="2400" u="sng" spc="-5">
                <a:uFill>
                  <a:solidFill>
                    <a:srgbClr val="000000"/>
                  </a:solidFill>
                </a:uFill>
                <a:latin typeface="+mn-lt"/>
                <a:cs typeface="Calibri"/>
              </a:rPr>
              <a:t>di </a:t>
            </a:r>
            <a:r>
              <a:rPr sz="2400" u="sng" smtClean="0">
                <a:uFill>
                  <a:solidFill>
                    <a:srgbClr val="000000"/>
                  </a:solidFill>
                </a:uFill>
                <a:latin typeface="+mn-lt"/>
                <a:cs typeface="Calibri"/>
              </a:rPr>
              <a:t>accesso</a:t>
            </a:r>
            <a:r>
              <a:rPr lang="it-IT" sz="2400" u="sng" dirty="0" smtClean="0">
                <a:uFill>
                  <a:solidFill>
                    <a:srgbClr val="000000"/>
                  </a:solidFill>
                </a:uFill>
                <a:latin typeface="+mn-lt"/>
                <a:cs typeface="Calibri"/>
              </a:rPr>
              <a:t> è</a:t>
            </a:r>
            <a:r>
              <a:rPr sz="2400" u="sng" smtClean="0">
                <a:uFill>
                  <a:solidFill>
                    <a:srgbClr val="000000"/>
                  </a:solidFill>
                </a:uFill>
                <a:latin typeface="+mn-lt"/>
                <a:cs typeface="Calibri"/>
              </a:rPr>
              <a:t> </a:t>
            </a:r>
            <a:r>
              <a:rPr sz="2400" u="sng" dirty="0">
                <a:uFill>
                  <a:solidFill>
                    <a:srgbClr val="000000"/>
                  </a:solidFill>
                </a:uFill>
                <a:latin typeface="+mn-lt"/>
                <a:cs typeface="Calibri"/>
              </a:rPr>
              <a:t>in </a:t>
            </a:r>
            <a:r>
              <a:rPr sz="2400" u="sng" spc="-5">
                <a:uFill>
                  <a:solidFill>
                    <a:srgbClr val="000000"/>
                  </a:solidFill>
                </a:uFill>
                <a:latin typeface="+mn-lt"/>
                <a:cs typeface="Calibri"/>
              </a:rPr>
              <a:t>linea</a:t>
            </a:r>
            <a:r>
              <a:rPr sz="2400" u="sng" spc="20">
                <a:uFill>
                  <a:solidFill>
                    <a:srgbClr val="000000"/>
                  </a:solidFill>
                </a:uFill>
                <a:latin typeface="+mn-lt"/>
                <a:cs typeface="Calibri"/>
              </a:rPr>
              <a:t> </a:t>
            </a:r>
            <a:r>
              <a:rPr sz="2400" u="sng" smtClean="0">
                <a:uFill>
                  <a:solidFill>
                    <a:srgbClr val="000000"/>
                  </a:solidFill>
                </a:uFill>
                <a:latin typeface="+mn-lt"/>
                <a:cs typeface="Calibri"/>
              </a:rPr>
              <a:t>con</a:t>
            </a:r>
            <a:r>
              <a:rPr sz="2400" u="sng" spc="-500" smtClean="0">
                <a:uFill>
                  <a:solidFill>
                    <a:srgbClr val="000000"/>
                  </a:solidFill>
                </a:uFill>
                <a:latin typeface="+mn-lt"/>
                <a:cs typeface="Times New Roman"/>
              </a:rPr>
              <a:t> </a:t>
            </a:r>
            <a:r>
              <a:rPr sz="2400" u="sng" dirty="0">
                <a:uFill>
                  <a:solidFill>
                    <a:srgbClr val="000000"/>
                  </a:solidFill>
                </a:uFill>
                <a:latin typeface="+mn-lt"/>
                <a:cs typeface="Calibri"/>
              </a:rPr>
              <a:t>la </a:t>
            </a:r>
            <a:r>
              <a:rPr sz="2400" u="sng" spc="-5" dirty="0">
                <a:uFill>
                  <a:solidFill>
                    <a:srgbClr val="000000"/>
                  </a:solidFill>
                </a:uFill>
                <a:latin typeface="+mn-lt"/>
                <a:cs typeface="Calibri"/>
              </a:rPr>
              <a:t>legislazione dell’UE</a:t>
            </a:r>
            <a:r>
              <a:rPr sz="2400" spc="-5" dirty="0">
                <a:uFill>
                  <a:solidFill>
                    <a:srgbClr val="000000"/>
                  </a:solidFill>
                </a:uFill>
                <a:latin typeface="+mn-lt"/>
                <a:cs typeface="Calibri"/>
              </a:rPr>
              <a:t> </a:t>
            </a:r>
            <a:r>
              <a:rPr sz="2400" spc="5" dirty="0">
                <a:latin typeface="+mn-lt"/>
                <a:cs typeface="Calibri"/>
              </a:rPr>
              <a:t>— </a:t>
            </a:r>
            <a:r>
              <a:rPr sz="2400" spc="-90" dirty="0">
                <a:latin typeface="+mn-lt"/>
                <a:cs typeface="Calibri"/>
              </a:rPr>
              <a:t>v. </a:t>
            </a:r>
            <a:r>
              <a:rPr sz="2400" spc="-5" dirty="0">
                <a:latin typeface="+mn-lt"/>
                <a:cs typeface="Calibri"/>
              </a:rPr>
              <a:t>Linee </a:t>
            </a:r>
            <a:r>
              <a:rPr sz="2400" dirty="0">
                <a:latin typeface="+mn-lt"/>
                <a:cs typeface="Calibri"/>
              </a:rPr>
              <a:t>guida </a:t>
            </a:r>
            <a:r>
              <a:rPr sz="2400" spc="-10" dirty="0">
                <a:latin typeface="+mn-lt"/>
                <a:cs typeface="Calibri"/>
              </a:rPr>
              <a:t>ferroviarie, </a:t>
            </a:r>
            <a:r>
              <a:rPr sz="2400" spc="-15">
                <a:latin typeface="+mn-lt"/>
                <a:cs typeface="Calibri"/>
              </a:rPr>
              <a:t>Direttiva</a:t>
            </a:r>
            <a:r>
              <a:rPr sz="2400" spc="80">
                <a:latin typeface="+mn-lt"/>
                <a:cs typeface="Calibri"/>
              </a:rPr>
              <a:t> </a:t>
            </a:r>
            <a:r>
              <a:rPr sz="2400" smtClean="0">
                <a:latin typeface="+mn-lt"/>
                <a:cs typeface="Calibri"/>
              </a:rPr>
              <a:t>2012/34/UE</a:t>
            </a:r>
            <a:r>
              <a:rPr lang="it-IT" sz="2400" dirty="0" smtClean="0">
                <a:latin typeface="+mn-lt"/>
                <a:cs typeface="Calibri"/>
              </a:rPr>
              <a:t> e successiva </a:t>
            </a:r>
            <a:r>
              <a:rPr lang="it-IT" sz="2400" spc="-15" dirty="0" smtClean="0">
                <a:cs typeface="Calibri"/>
              </a:rPr>
              <a:t>Direttiva</a:t>
            </a:r>
            <a:r>
              <a:rPr lang="it-IT" sz="2400" spc="80" dirty="0" smtClean="0">
                <a:cs typeface="Calibri"/>
              </a:rPr>
              <a:t> </a:t>
            </a:r>
            <a:r>
              <a:rPr lang="it-IT" sz="2400" dirty="0" smtClean="0">
                <a:latin typeface="+mn-lt"/>
                <a:cs typeface="Calibri"/>
              </a:rPr>
              <a:t>2016/2370/UE</a:t>
            </a:r>
          </a:p>
          <a:p>
            <a:pPr marL="748665" lvl="1" indent="-456565" algn="just">
              <a:lnSpc>
                <a:spcPct val="100000"/>
              </a:lnSpc>
              <a:spcBef>
                <a:spcPts val="590"/>
              </a:spcBef>
              <a:buClr>
                <a:srgbClr val="000066"/>
              </a:buClr>
              <a:buSzPct val="105000"/>
              <a:buFont typeface="Arial"/>
              <a:buChar char="•"/>
              <a:tabLst>
                <a:tab pos="748665" algn="l"/>
                <a:tab pos="749300" algn="l"/>
              </a:tabLst>
            </a:pPr>
            <a:r>
              <a:rPr sz="2400" spc="-15" smtClean="0">
                <a:latin typeface="+mn-lt"/>
                <a:cs typeface="Calibri"/>
              </a:rPr>
              <a:t>Per </a:t>
            </a:r>
            <a:r>
              <a:rPr sz="2400" spc="-5" dirty="0">
                <a:latin typeface="+mn-lt"/>
                <a:cs typeface="Calibri"/>
              </a:rPr>
              <a:t>le </a:t>
            </a:r>
            <a:r>
              <a:rPr sz="2400" b="1" spc="-10" dirty="0">
                <a:latin typeface="+mn-lt"/>
                <a:cs typeface="Calibri"/>
              </a:rPr>
              <a:t>strade</a:t>
            </a:r>
            <a:r>
              <a:rPr sz="2400" spc="-10">
                <a:latin typeface="+mn-lt"/>
                <a:cs typeface="Calibri"/>
              </a:rPr>
              <a:t>: </a:t>
            </a:r>
            <a:r>
              <a:rPr lang="it-IT" sz="2400" spc="-10" dirty="0" smtClean="0">
                <a:latin typeface="+mn-lt"/>
                <a:cs typeface="Calibri"/>
              </a:rPr>
              <a:t>se </a:t>
            </a:r>
            <a:r>
              <a:rPr sz="2400" spc="-5" smtClean="0">
                <a:latin typeface="+mn-lt"/>
                <a:cs typeface="Calibri"/>
              </a:rPr>
              <a:t>non </a:t>
            </a:r>
            <a:r>
              <a:rPr sz="2400" spc="-10" dirty="0">
                <a:latin typeface="+mn-lt"/>
                <a:cs typeface="Calibri"/>
              </a:rPr>
              <a:t>dedicata </a:t>
            </a:r>
            <a:r>
              <a:rPr sz="2400" dirty="0">
                <a:latin typeface="+mn-lt"/>
                <a:cs typeface="Calibri"/>
              </a:rPr>
              <a:t>e l'accesso </a:t>
            </a:r>
            <a:r>
              <a:rPr sz="2400" spc="-5" dirty="0">
                <a:latin typeface="+mn-lt"/>
                <a:cs typeface="Calibri"/>
              </a:rPr>
              <a:t>non </a:t>
            </a:r>
            <a:r>
              <a:rPr sz="2400" dirty="0">
                <a:latin typeface="+mn-lt"/>
                <a:cs typeface="Calibri"/>
              </a:rPr>
              <a:t>è </a:t>
            </a:r>
            <a:r>
              <a:rPr sz="2400" spc="-10" dirty="0">
                <a:latin typeface="+mn-lt"/>
                <a:cs typeface="Calibri"/>
              </a:rPr>
              <a:t>discriminatorio </a:t>
            </a:r>
            <a:r>
              <a:rPr sz="2400" spc="-5" dirty="0">
                <a:latin typeface="+mn-lt"/>
                <a:cs typeface="Calibri"/>
              </a:rPr>
              <a:t>(si </a:t>
            </a:r>
            <a:r>
              <a:rPr sz="2400" spc="-5">
                <a:latin typeface="+mn-lt"/>
                <a:cs typeface="Calibri"/>
              </a:rPr>
              <a:t>applica </a:t>
            </a:r>
            <a:r>
              <a:rPr sz="2400" u="sng" spc="-10" smtClean="0">
                <a:uFill>
                  <a:solidFill>
                    <a:srgbClr val="000000"/>
                  </a:solidFill>
                </a:uFill>
                <a:latin typeface="+mn-lt"/>
                <a:cs typeface="Calibri"/>
              </a:rPr>
              <a:t>soltanto </a:t>
            </a:r>
            <a:r>
              <a:rPr sz="2400" u="sng" dirty="0">
                <a:uFill>
                  <a:solidFill>
                    <a:srgbClr val="000000"/>
                  </a:solidFill>
                </a:uFill>
                <a:latin typeface="+mn-lt"/>
                <a:cs typeface="Calibri"/>
              </a:rPr>
              <a:t>il principio </a:t>
            </a:r>
            <a:r>
              <a:rPr sz="2400" u="sng" spc="-5" dirty="0">
                <a:uFill>
                  <a:solidFill>
                    <a:srgbClr val="000000"/>
                  </a:solidFill>
                </a:uFill>
                <a:latin typeface="+mn-lt"/>
                <a:cs typeface="Calibri"/>
              </a:rPr>
              <a:t>di</a:t>
            </a:r>
            <a:r>
              <a:rPr sz="2400" u="sng" spc="-35" dirty="0">
                <a:uFill>
                  <a:solidFill>
                    <a:srgbClr val="000000"/>
                  </a:solidFill>
                </a:uFill>
                <a:latin typeface="+mn-lt"/>
                <a:cs typeface="Calibri"/>
              </a:rPr>
              <a:t> </a:t>
            </a:r>
            <a:r>
              <a:rPr sz="2400" u="sng" spc="-10" dirty="0">
                <a:uFill>
                  <a:solidFill>
                    <a:srgbClr val="000000"/>
                  </a:solidFill>
                </a:uFill>
                <a:latin typeface="+mn-lt"/>
                <a:cs typeface="Calibri"/>
              </a:rPr>
              <a:t>selettività</a:t>
            </a:r>
            <a:r>
              <a:rPr sz="2400" spc="-10" dirty="0">
                <a:latin typeface="+mn-lt"/>
                <a:cs typeface="Calibri"/>
              </a:rPr>
              <a:t>)</a:t>
            </a:r>
            <a:endParaRPr sz="2400">
              <a:latin typeface="+mn-lt"/>
              <a:cs typeface="Calibri"/>
            </a:endParaRPr>
          </a:p>
          <a:p>
            <a:pPr marL="748665" lvl="1" indent="-456565" algn="just">
              <a:lnSpc>
                <a:spcPct val="100000"/>
              </a:lnSpc>
              <a:spcBef>
                <a:spcPts val="600"/>
              </a:spcBef>
              <a:buClr>
                <a:srgbClr val="000066"/>
              </a:buClr>
              <a:buSzPct val="105000"/>
              <a:buFont typeface="Arial"/>
              <a:buChar char="•"/>
              <a:tabLst>
                <a:tab pos="748665" algn="l"/>
                <a:tab pos="749300" algn="l"/>
              </a:tabLst>
            </a:pPr>
            <a:r>
              <a:rPr sz="2400" spc="-15" dirty="0">
                <a:latin typeface="+mn-lt"/>
                <a:cs typeface="Calibri"/>
              </a:rPr>
              <a:t>Per </a:t>
            </a:r>
            <a:r>
              <a:rPr sz="2400" b="1" spc="-5" dirty="0">
                <a:latin typeface="+mn-lt"/>
                <a:cs typeface="Calibri"/>
              </a:rPr>
              <a:t>l'idrico</a:t>
            </a:r>
            <a:r>
              <a:rPr sz="2400" spc="-5">
                <a:latin typeface="+mn-lt"/>
                <a:cs typeface="Calibri"/>
              </a:rPr>
              <a:t>: </a:t>
            </a:r>
            <a:r>
              <a:rPr lang="it-IT" sz="2400" spc="-5" dirty="0" smtClean="0">
                <a:latin typeface="+mn-lt"/>
                <a:cs typeface="Calibri"/>
              </a:rPr>
              <a:t>per</a:t>
            </a:r>
            <a:r>
              <a:rPr sz="2400" spc="-5" smtClean="0">
                <a:latin typeface="+mn-lt"/>
                <a:cs typeface="Calibri"/>
              </a:rPr>
              <a:t> </a:t>
            </a:r>
            <a:r>
              <a:rPr sz="2400" dirty="0">
                <a:latin typeface="+mn-lt"/>
                <a:cs typeface="Calibri"/>
              </a:rPr>
              <a:t>gli </a:t>
            </a:r>
            <a:r>
              <a:rPr sz="2400" spc="-10" dirty="0">
                <a:latin typeface="+mn-lt"/>
                <a:cs typeface="Calibri"/>
              </a:rPr>
              <a:t>utilizzatori </a:t>
            </a:r>
            <a:r>
              <a:rPr sz="2400" dirty="0">
                <a:latin typeface="+mn-lt"/>
                <a:cs typeface="Calibri"/>
              </a:rPr>
              <a:t>(nel </a:t>
            </a:r>
            <a:r>
              <a:rPr sz="2400" spc="-5" dirty="0">
                <a:latin typeface="+mn-lt"/>
                <a:cs typeface="Calibri"/>
              </a:rPr>
              <a:t>caso </a:t>
            </a:r>
            <a:r>
              <a:rPr sz="2400" spc="-5">
                <a:latin typeface="+mn-lt"/>
                <a:cs typeface="Calibri"/>
              </a:rPr>
              <a:t>di </a:t>
            </a:r>
            <a:r>
              <a:rPr sz="2400" spc="-5" smtClean="0">
                <a:latin typeface="+mn-lt"/>
                <a:cs typeface="Calibri"/>
              </a:rPr>
              <a:t>imprese)</a:t>
            </a:r>
            <a:r>
              <a:rPr lang="it-IT" sz="2400" spc="-5" dirty="0" smtClean="0">
                <a:latin typeface="+mn-lt"/>
                <a:cs typeface="Calibri"/>
              </a:rPr>
              <a:t> </a:t>
            </a:r>
            <a:r>
              <a:rPr sz="2400" spc="-5" smtClean="0">
                <a:latin typeface="+mn-lt"/>
                <a:cs typeface="Calibri"/>
              </a:rPr>
              <a:t>l'aiuto </a:t>
            </a:r>
            <a:r>
              <a:rPr sz="2400" spc="-5" dirty="0">
                <a:latin typeface="+mn-lt"/>
                <a:cs typeface="Calibri"/>
              </a:rPr>
              <a:t>di </a:t>
            </a:r>
            <a:r>
              <a:rPr sz="2400" spc="-15">
                <a:latin typeface="+mn-lt"/>
                <a:cs typeface="Calibri"/>
              </a:rPr>
              <a:t>Stato</a:t>
            </a:r>
            <a:r>
              <a:rPr sz="2400">
                <a:latin typeface="+mn-lt"/>
                <a:cs typeface="Calibri"/>
              </a:rPr>
              <a:t> </a:t>
            </a:r>
            <a:r>
              <a:rPr sz="2400" smtClean="0">
                <a:latin typeface="+mn-lt"/>
                <a:cs typeface="Calibri"/>
              </a:rPr>
              <a:t>può</a:t>
            </a:r>
            <a:r>
              <a:rPr lang="it-IT" sz="2400" dirty="0" smtClean="0">
                <a:latin typeface="+mn-lt"/>
                <a:cs typeface="Calibri"/>
              </a:rPr>
              <a:t> </a:t>
            </a:r>
            <a:r>
              <a:rPr sz="2400" spc="-5" smtClean="0">
                <a:latin typeface="+mn-lt"/>
                <a:cs typeface="Calibri"/>
              </a:rPr>
              <a:t>essere </a:t>
            </a:r>
            <a:r>
              <a:rPr sz="2400" spc="-5">
                <a:latin typeface="+mn-lt"/>
                <a:cs typeface="Calibri"/>
              </a:rPr>
              <a:t>escluso </a:t>
            </a:r>
            <a:r>
              <a:rPr lang="it-IT" sz="2400" spc="-10" dirty="0" smtClean="0">
                <a:latin typeface="+mn-lt"/>
                <a:cs typeface="Calibri"/>
              </a:rPr>
              <a:t>se</a:t>
            </a:r>
            <a:r>
              <a:rPr sz="2400" spc="-10" smtClean="0">
                <a:latin typeface="+mn-lt"/>
                <a:cs typeface="Calibri"/>
              </a:rPr>
              <a:t> </a:t>
            </a:r>
            <a:r>
              <a:rPr sz="2400" spc="-10" dirty="0">
                <a:latin typeface="+mn-lt"/>
                <a:cs typeface="Calibri"/>
              </a:rPr>
              <a:t>l’infrastruttura </a:t>
            </a:r>
            <a:r>
              <a:rPr sz="2400" spc="-5" dirty="0">
                <a:latin typeface="+mn-lt"/>
                <a:cs typeface="Calibri"/>
              </a:rPr>
              <a:t>non </a:t>
            </a:r>
            <a:r>
              <a:rPr sz="2400">
                <a:latin typeface="+mn-lt"/>
                <a:cs typeface="Calibri"/>
              </a:rPr>
              <a:t>è </a:t>
            </a:r>
            <a:r>
              <a:rPr sz="2400" spc="-10" smtClean="0">
                <a:latin typeface="+mn-lt"/>
                <a:cs typeface="Calibri"/>
              </a:rPr>
              <a:t>dedicata </a:t>
            </a:r>
            <a:r>
              <a:rPr sz="2400" dirty="0">
                <a:latin typeface="+mn-lt"/>
                <a:cs typeface="Calibri"/>
              </a:rPr>
              <a:t>e </a:t>
            </a:r>
            <a:r>
              <a:rPr sz="2400" spc="-5" dirty="0">
                <a:latin typeface="+mn-lt"/>
                <a:cs typeface="Calibri"/>
              </a:rPr>
              <a:t>tutti </a:t>
            </a:r>
            <a:r>
              <a:rPr sz="2400" dirty="0">
                <a:latin typeface="+mn-lt"/>
                <a:cs typeface="Calibri"/>
              </a:rPr>
              <a:t>gli </a:t>
            </a:r>
            <a:r>
              <a:rPr sz="2400" spc="-10">
                <a:latin typeface="+mn-lt"/>
                <a:cs typeface="Calibri"/>
              </a:rPr>
              <a:t>utenti </a:t>
            </a:r>
            <a:r>
              <a:rPr sz="2400" spc="-5" smtClean="0">
                <a:latin typeface="+mn-lt"/>
                <a:cs typeface="Calibri"/>
              </a:rPr>
              <a:t>godono </a:t>
            </a:r>
            <a:r>
              <a:rPr sz="2400" spc="-5" dirty="0">
                <a:latin typeface="+mn-lt"/>
                <a:cs typeface="Calibri"/>
              </a:rPr>
              <a:t>di un </a:t>
            </a:r>
            <a:r>
              <a:rPr sz="2400" dirty="0">
                <a:latin typeface="+mn-lt"/>
                <a:cs typeface="Calibri"/>
              </a:rPr>
              <a:t>accesso equo e </a:t>
            </a:r>
            <a:r>
              <a:rPr sz="2400" spc="-5" dirty="0">
                <a:latin typeface="+mn-lt"/>
                <a:cs typeface="Calibri"/>
              </a:rPr>
              <a:t>non </a:t>
            </a:r>
            <a:r>
              <a:rPr sz="2400" spc="-10" dirty="0">
                <a:latin typeface="+mn-lt"/>
                <a:cs typeface="Calibri"/>
              </a:rPr>
              <a:t>discriminatorio </a:t>
            </a:r>
            <a:r>
              <a:rPr sz="2400" dirty="0">
                <a:latin typeface="+mn-lt"/>
                <a:cs typeface="Calibri"/>
              </a:rPr>
              <a:t>a </a:t>
            </a:r>
            <a:r>
              <a:rPr sz="2400" spc="-5" dirty="0">
                <a:latin typeface="+mn-lt"/>
                <a:cs typeface="Calibri"/>
              </a:rPr>
              <a:t>condizioni </a:t>
            </a:r>
            <a:r>
              <a:rPr sz="2400" spc="-5">
                <a:latin typeface="+mn-lt"/>
                <a:cs typeface="Calibri"/>
              </a:rPr>
              <a:t>di</a:t>
            </a:r>
            <a:r>
              <a:rPr sz="2400" spc="-40">
                <a:latin typeface="+mn-lt"/>
                <a:cs typeface="Calibri"/>
              </a:rPr>
              <a:t> </a:t>
            </a:r>
            <a:r>
              <a:rPr sz="2400" spc="-15" smtClean="0">
                <a:latin typeface="+mn-lt"/>
                <a:cs typeface="Calibri"/>
              </a:rPr>
              <a:t>mercato</a:t>
            </a:r>
            <a:endParaRPr sz="2400">
              <a:latin typeface="+mn-lt"/>
              <a:cs typeface="Calibri"/>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14348" y="214290"/>
            <a:ext cx="7786742"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Aiuto di Stato compatibile - ferrovia</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142844" y="785794"/>
            <a:ext cx="8858312" cy="5570755"/>
          </a:xfrm>
          <a:prstGeom prst="rect">
            <a:avLst/>
          </a:prstGeom>
        </p:spPr>
        <p:txBody>
          <a:bodyPr vert="horz" wrap="square" lIns="0" tIns="116839" rIns="0" bIns="0" rtlCol="0">
            <a:spAutoFit/>
          </a:bodyPr>
          <a:lstStyle/>
          <a:p>
            <a:pPr marL="12700" algn="just">
              <a:lnSpc>
                <a:spcPct val="100000"/>
              </a:lnSpc>
              <a:spcBef>
                <a:spcPts val="919"/>
              </a:spcBef>
            </a:pPr>
            <a:r>
              <a:rPr sz="2400" b="1" spc="-5" dirty="0">
                <a:latin typeface="+mn-lt"/>
                <a:cs typeface="Calibri"/>
              </a:rPr>
              <a:t>Compatibile ed </a:t>
            </a:r>
            <a:r>
              <a:rPr sz="2400" b="1" spc="-10" dirty="0">
                <a:latin typeface="+mn-lt"/>
                <a:cs typeface="Calibri"/>
              </a:rPr>
              <a:t>esente </a:t>
            </a:r>
            <a:r>
              <a:rPr sz="2400" b="1" dirty="0">
                <a:latin typeface="+mn-lt"/>
                <a:cs typeface="Calibri"/>
              </a:rPr>
              <a:t>da obblighi di notifica</a:t>
            </a:r>
            <a:r>
              <a:rPr sz="2400">
                <a:latin typeface="+mn-lt"/>
                <a:cs typeface="Calibri"/>
              </a:rPr>
              <a:t>, </a:t>
            </a:r>
            <a:r>
              <a:rPr lang="it-IT" sz="2400" spc="5" dirty="0" smtClean="0">
                <a:latin typeface="+mn-lt"/>
                <a:cs typeface="Calibri"/>
              </a:rPr>
              <a:t>ad </a:t>
            </a:r>
            <a:r>
              <a:rPr lang="it-IT" sz="2400" spc="5" dirty="0" err="1" smtClean="0">
                <a:latin typeface="+mn-lt"/>
                <a:cs typeface="Calibri"/>
              </a:rPr>
              <a:t>es</a:t>
            </a:r>
            <a:r>
              <a:rPr sz="2400" spc="5" smtClean="0">
                <a:latin typeface="+mn-lt"/>
                <a:cs typeface="Calibri"/>
              </a:rPr>
              <a:t>.</a:t>
            </a:r>
            <a:r>
              <a:rPr lang="it-IT" sz="2400" spc="5" dirty="0" smtClean="0">
                <a:latin typeface="+mn-lt"/>
                <a:cs typeface="Calibri"/>
              </a:rPr>
              <a:t> in base a</a:t>
            </a:r>
            <a:r>
              <a:rPr lang="it-IT" sz="2400" spc="-160" dirty="0" smtClean="0">
                <a:latin typeface="+mn-lt"/>
                <a:cs typeface="Calibri"/>
              </a:rPr>
              <a:t>:</a:t>
            </a:r>
            <a:endParaRPr sz="2400">
              <a:latin typeface="+mn-lt"/>
              <a:cs typeface="Calibri"/>
            </a:endParaRPr>
          </a:p>
          <a:p>
            <a:pPr marL="469900" indent="-457834" algn="just">
              <a:lnSpc>
                <a:spcPts val="2460"/>
              </a:lnSpc>
              <a:spcBef>
                <a:spcPts val="860"/>
              </a:spcBef>
              <a:buClr>
                <a:srgbClr val="000066"/>
              </a:buClr>
              <a:buSzPct val="105000"/>
              <a:buAutoNum type="arabicPeriod"/>
              <a:tabLst>
                <a:tab pos="469900" algn="l"/>
                <a:tab pos="470534" algn="l"/>
              </a:tabLst>
            </a:pPr>
            <a:r>
              <a:rPr sz="2400" b="1" spc="-5" dirty="0">
                <a:latin typeface="+mn-lt"/>
                <a:cs typeface="Calibri"/>
              </a:rPr>
              <a:t>Articolo </a:t>
            </a:r>
            <a:r>
              <a:rPr sz="2400" b="1">
                <a:latin typeface="+mn-lt"/>
                <a:cs typeface="Calibri"/>
              </a:rPr>
              <a:t>56 </a:t>
            </a:r>
            <a:r>
              <a:rPr lang="it-IT" sz="2400" b="1" spc="-15" dirty="0" smtClean="0">
                <a:latin typeface="+mn-lt"/>
                <a:cs typeface="Calibri"/>
              </a:rPr>
              <a:t>GBER</a:t>
            </a:r>
            <a:r>
              <a:rPr sz="2400" b="1" spc="-15" smtClean="0">
                <a:latin typeface="+mn-lt"/>
                <a:cs typeface="Calibri"/>
              </a:rPr>
              <a:t> </a:t>
            </a:r>
            <a:r>
              <a:rPr sz="2400" b="1" dirty="0">
                <a:latin typeface="+mn-lt"/>
                <a:cs typeface="Calibri"/>
              </a:rPr>
              <a:t>per </a:t>
            </a:r>
            <a:r>
              <a:rPr sz="2400" b="1" spc="-10" dirty="0">
                <a:latin typeface="+mn-lt"/>
                <a:cs typeface="Calibri"/>
              </a:rPr>
              <a:t>«infrastrutture</a:t>
            </a:r>
            <a:r>
              <a:rPr sz="2400" b="1" spc="-85" dirty="0">
                <a:latin typeface="+mn-lt"/>
                <a:cs typeface="Calibri"/>
              </a:rPr>
              <a:t> </a:t>
            </a:r>
            <a:r>
              <a:rPr sz="2400" b="1" spc="-5" dirty="0">
                <a:latin typeface="+mn-lt"/>
                <a:cs typeface="Calibri"/>
              </a:rPr>
              <a:t>locali»</a:t>
            </a:r>
            <a:endParaRPr sz="2400">
              <a:latin typeface="+mn-lt"/>
              <a:cs typeface="Calibri"/>
            </a:endParaRPr>
          </a:p>
          <a:p>
            <a:pPr marL="748665" lvl="1" indent="-456565" algn="just">
              <a:lnSpc>
                <a:spcPts val="2450"/>
              </a:lnSpc>
              <a:spcBef>
                <a:spcPts val="600"/>
              </a:spcBef>
              <a:buClr>
                <a:srgbClr val="000066"/>
              </a:buClr>
              <a:buSzPct val="105000"/>
              <a:buAutoNum type="alphaLcParenR"/>
              <a:tabLst>
                <a:tab pos="748665" algn="l"/>
                <a:tab pos="749300" algn="l"/>
              </a:tabLst>
            </a:pPr>
            <a:r>
              <a:rPr sz="2400" dirty="0">
                <a:latin typeface="+mn-lt"/>
                <a:cs typeface="Calibri"/>
              </a:rPr>
              <a:t>MASSIMALI: </a:t>
            </a:r>
            <a:r>
              <a:rPr sz="2400" spc="-15" dirty="0">
                <a:latin typeface="+mn-lt"/>
                <a:cs typeface="Calibri"/>
              </a:rPr>
              <a:t>Progetto </a:t>
            </a:r>
            <a:r>
              <a:rPr sz="2400" spc="-5" dirty="0">
                <a:latin typeface="+mn-lt"/>
                <a:cs typeface="Calibri"/>
              </a:rPr>
              <a:t>di </a:t>
            </a:r>
            <a:r>
              <a:rPr sz="2400" dirty="0">
                <a:latin typeface="+mn-lt"/>
                <a:cs typeface="Calibri"/>
              </a:rPr>
              <a:t>20 </a:t>
            </a:r>
            <a:r>
              <a:rPr sz="2400" spc="-5" dirty="0">
                <a:latin typeface="+mn-lt"/>
                <a:cs typeface="Calibri"/>
              </a:rPr>
              <a:t>milioni di </a:t>
            </a:r>
            <a:r>
              <a:rPr sz="2400" spc="-10" dirty="0">
                <a:latin typeface="+mn-lt"/>
                <a:cs typeface="Calibri"/>
              </a:rPr>
              <a:t>euro </a:t>
            </a:r>
            <a:r>
              <a:rPr sz="2400" dirty="0">
                <a:latin typeface="+mn-lt"/>
                <a:cs typeface="Calibri"/>
              </a:rPr>
              <a:t>e gli aiuti </a:t>
            </a:r>
            <a:r>
              <a:rPr sz="2400" spc="-5" dirty="0">
                <a:latin typeface="+mn-lt"/>
                <a:cs typeface="Calibri"/>
              </a:rPr>
              <a:t>di </a:t>
            </a:r>
            <a:r>
              <a:rPr sz="2400" dirty="0">
                <a:latin typeface="+mn-lt"/>
                <a:cs typeface="Calibri"/>
              </a:rPr>
              <a:t>10 </a:t>
            </a:r>
            <a:r>
              <a:rPr sz="2400" spc="-5" dirty="0">
                <a:latin typeface="+mn-lt"/>
                <a:cs typeface="Calibri"/>
              </a:rPr>
              <a:t>milioni di </a:t>
            </a:r>
            <a:r>
              <a:rPr sz="2400" spc="-10" dirty="0">
                <a:latin typeface="+mn-lt"/>
                <a:cs typeface="Calibri"/>
              </a:rPr>
              <a:t>euro</a:t>
            </a:r>
            <a:r>
              <a:rPr sz="2400" spc="-70" dirty="0">
                <a:latin typeface="+mn-lt"/>
                <a:cs typeface="Calibri"/>
              </a:rPr>
              <a:t> </a:t>
            </a:r>
            <a:r>
              <a:rPr sz="2400">
                <a:latin typeface="+mn-lt"/>
                <a:cs typeface="Calibri"/>
              </a:rPr>
              <a:t>(</a:t>
            </a:r>
            <a:r>
              <a:rPr sz="2400" smtClean="0">
                <a:latin typeface="+mn-lt"/>
                <a:cs typeface="Calibri"/>
              </a:rPr>
              <a:t>in</a:t>
            </a:r>
            <a:r>
              <a:rPr lang="it-IT" sz="2400" dirty="0" smtClean="0">
                <a:latin typeface="+mn-lt"/>
                <a:cs typeface="Calibri"/>
              </a:rPr>
              <a:t> </a:t>
            </a:r>
            <a:r>
              <a:rPr sz="2400" spc="-5" smtClean="0">
                <a:latin typeface="+mn-lt"/>
                <a:cs typeface="Calibri"/>
              </a:rPr>
              <a:t>base </a:t>
            </a:r>
            <a:r>
              <a:rPr sz="2400" dirty="0">
                <a:latin typeface="+mn-lt"/>
                <a:cs typeface="Calibri"/>
              </a:rPr>
              <a:t>al </a:t>
            </a:r>
            <a:r>
              <a:rPr sz="2400" spc="-5" dirty="0">
                <a:latin typeface="+mn-lt"/>
                <a:cs typeface="Calibri"/>
              </a:rPr>
              <a:t>calcolo del deficit di finanziamento </a:t>
            </a:r>
            <a:r>
              <a:rPr sz="2400" dirty="0">
                <a:latin typeface="+mn-lt"/>
                <a:cs typeface="Calibri"/>
              </a:rPr>
              <a:t>– </a:t>
            </a:r>
            <a:r>
              <a:rPr sz="2400" spc="-5" dirty="0">
                <a:latin typeface="+mn-lt"/>
                <a:cs typeface="Calibri"/>
              </a:rPr>
              <a:t>"</a:t>
            </a:r>
            <a:r>
              <a:rPr sz="2400" i="1" spc="-5" dirty="0">
                <a:latin typeface="+mn-lt"/>
                <a:cs typeface="Calibri"/>
              </a:rPr>
              <a:t>funding</a:t>
            </a:r>
            <a:r>
              <a:rPr sz="2400" i="1" spc="-80" dirty="0">
                <a:latin typeface="+mn-lt"/>
                <a:cs typeface="Calibri"/>
              </a:rPr>
              <a:t> </a:t>
            </a:r>
            <a:r>
              <a:rPr sz="2400" i="1">
                <a:latin typeface="+mn-lt"/>
                <a:cs typeface="Calibri"/>
              </a:rPr>
              <a:t>gap</a:t>
            </a:r>
            <a:r>
              <a:rPr sz="2400" smtClean="0">
                <a:latin typeface="+mn-lt"/>
                <a:cs typeface="Calibri"/>
              </a:rPr>
              <a:t>")</a:t>
            </a:r>
            <a:endParaRPr lang="it-IT" sz="2400" dirty="0" smtClean="0">
              <a:latin typeface="+mn-lt"/>
              <a:cs typeface="Calibri"/>
            </a:endParaRPr>
          </a:p>
          <a:p>
            <a:pPr marL="748665" lvl="1" indent="-456565" algn="just">
              <a:lnSpc>
                <a:spcPts val="2450"/>
              </a:lnSpc>
              <a:spcBef>
                <a:spcPts val="600"/>
              </a:spcBef>
              <a:buClr>
                <a:srgbClr val="000066"/>
              </a:buClr>
              <a:buSzPct val="105000"/>
              <a:buAutoNum type="alphaLcParenR"/>
              <a:tabLst>
                <a:tab pos="748665" algn="l"/>
                <a:tab pos="749300" algn="l"/>
              </a:tabLst>
            </a:pPr>
            <a:r>
              <a:rPr sz="2400" spc="-10" smtClean="0">
                <a:latin typeface="+mn-lt"/>
                <a:cs typeface="Calibri"/>
              </a:rPr>
              <a:t>Operatori/utenti </a:t>
            </a:r>
            <a:r>
              <a:rPr sz="2400" spc="-5" dirty="0">
                <a:latin typeface="+mn-lt"/>
                <a:cs typeface="Calibri"/>
              </a:rPr>
              <a:t>hanno </a:t>
            </a:r>
            <a:r>
              <a:rPr sz="2400" dirty="0">
                <a:latin typeface="+mn-lt"/>
                <a:cs typeface="Calibri"/>
              </a:rPr>
              <a:t>accesso </a:t>
            </a:r>
            <a:r>
              <a:rPr sz="2400" spc="-10" dirty="0">
                <a:latin typeface="+mn-lt"/>
                <a:cs typeface="Calibri"/>
              </a:rPr>
              <a:t>libero </a:t>
            </a:r>
            <a:r>
              <a:rPr sz="2400" dirty="0">
                <a:latin typeface="+mn-lt"/>
                <a:cs typeface="Calibri"/>
              </a:rPr>
              <a:t>e </a:t>
            </a:r>
            <a:r>
              <a:rPr sz="2400" spc="-5" dirty="0">
                <a:latin typeface="+mn-lt"/>
                <a:cs typeface="Calibri"/>
              </a:rPr>
              <a:t>non </a:t>
            </a:r>
            <a:r>
              <a:rPr sz="2400" spc="-10" dirty="0">
                <a:latin typeface="+mn-lt"/>
                <a:cs typeface="Calibri"/>
              </a:rPr>
              <a:t>discriminatorio </a:t>
            </a:r>
            <a:r>
              <a:rPr sz="2400" spc="-5" dirty="0">
                <a:latin typeface="+mn-lt"/>
                <a:cs typeface="Calibri"/>
              </a:rPr>
              <a:t>(con </a:t>
            </a:r>
            <a:r>
              <a:rPr sz="2400" spc="-15">
                <a:latin typeface="+mn-lt"/>
                <a:cs typeface="Calibri"/>
              </a:rPr>
              <a:t>offerta </a:t>
            </a:r>
            <a:r>
              <a:rPr sz="2400" spc="-10" smtClean="0">
                <a:latin typeface="+mn-lt"/>
                <a:cs typeface="Calibri"/>
              </a:rPr>
              <a:t>trasparente </a:t>
            </a:r>
            <a:r>
              <a:rPr sz="2400" dirty="0">
                <a:latin typeface="+mn-lt"/>
                <a:cs typeface="Calibri"/>
              </a:rPr>
              <a:t>a </a:t>
            </a:r>
            <a:r>
              <a:rPr sz="2400" spc="-20" dirty="0">
                <a:latin typeface="+mn-lt"/>
                <a:cs typeface="Calibri"/>
              </a:rPr>
              <a:t>prezzo </a:t>
            </a:r>
            <a:r>
              <a:rPr sz="2400" spc="-5" dirty="0">
                <a:latin typeface="+mn-lt"/>
                <a:cs typeface="Calibri"/>
              </a:rPr>
              <a:t>di </a:t>
            </a:r>
            <a:r>
              <a:rPr sz="2400" spc="-15" dirty="0">
                <a:latin typeface="+mn-lt"/>
                <a:cs typeface="Calibri"/>
              </a:rPr>
              <a:t>mercato)</a:t>
            </a:r>
            <a:endParaRPr sz="2400">
              <a:latin typeface="+mn-lt"/>
              <a:cs typeface="Calibri"/>
            </a:endParaRPr>
          </a:p>
          <a:p>
            <a:pPr marL="469900" indent="-457834" algn="just">
              <a:lnSpc>
                <a:spcPts val="2510"/>
              </a:lnSpc>
              <a:spcBef>
                <a:spcPts val="420"/>
              </a:spcBef>
              <a:buClr>
                <a:srgbClr val="000066"/>
              </a:buClr>
              <a:buSzPct val="105000"/>
              <a:buAutoNum type="arabicPeriod"/>
              <a:tabLst>
                <a:tab pos="469900" algn="l"/>
                <a:tab pos="470534" algn="l"/>
              </a:tabLst>
            </a:pPr>
            <a:r>
              <a:rPr sz="2400" b="1" dirty="0">
                <a:latin typeface="+mn-lt"/>
                <a:cs typeface="Calibri"/>
              </a:rPr>
              <a:t>Il </a:t>
            </a:r>
            <a:r>
              <a:rPr sz="2400" b="1" spc="-10" dirty="0">
                <a:latin typeface="+mn-lt"/>
                <a:cs typeface="Calibri"/>
              </a:rPr>
              <a:t>Regolamento </a:t>
            </a:r>
            <a:r>
              <a:rPr sz="2400" b="1" dirty="0">
                <a:latin typeface="+mn-lt"/>
                <a:cs typeface="Calibri"/>
              </a:rPr>
              <a:t>1370/2007 </a:t>
            </a:r>
            <a:r>
              <a:rPr sz="2400" b="1" spc="-10" dirty="0">
                <a:latin typeface="+mn-lt"/>
                <a:cs typeface="Calibri"/>
              </a:rPr>
              <a:t>(relativo </a:t>
            </a:r>
            <a:r>
              <a:rPr sz="2400" b="1" spc="-5" dirty="0">
                <a:latin typeface="+mn-lt"/>
                <a:cs typeface="Calibri"/>
              </a:rPr>
              <a:t>alla </a:t>
            </a:r>
            <a:r>
              <a:rPr sz="2400" b="1" spc="-10" dirty="0">
                <a:latin typeface="+mn-lt"/>
                <a:cs typeface="Calibri"/>
              </a:rPr>
              <a:t>fornitura </a:t>
            </a:r>
            <a:r>
              <a:rPr sz="2400" b="1" dirty="0">
                <a:latin typeface="+mn-lt"/>
                <a:cs typeface="Calibri"/>
              </a:rPr>
              <a:t>di servizi </a:t>
            </a:r>
            <a:r>
              <a:rPr sz="2400" b="1">
                <a:latin typeface="+mn-lt"/>
                <a:cs typeface="Calibri"/>
              </a:rPr>
              <a:t>di</a:t>
            </a:r>
            <a:r>
              <a:rPr sz="2400" b="1" spc="-110">
                <a:latin typeface="+mn-lt"/>
                <a:cs typeface="Calibri"/>
              </a:rPr>
              <a:t> </a:t>
            </a:r>
            <a:r>
              <a:rPr sz="2400" b="1" spc="-10" smtClean="0">
                <a:latin typeface="+mn-lt"/>
                <a:cs typeface="Calibri"/>
              </a:rPr>
              <a:t>trasporto</a:t>
            </a:r>
            <a:r>
              <a:rPr lang="it-IT" sz="2400" b="1" spc="-10" dirty="0" smtClean="0">
                <a:latin typeface="+mn-lt"/>
                <a:cs typeface="Calibri"/>
              </a:rPr>
              <a:t> </a:t>
            </a:r>
            <a:r>
              <a:rPr sz="2400" b="1" spc="-15" smtClean="0">
                <a:latin typeface="+mn-lt"/>
                <a:cs typeface="Calibri"/>
              </a:rPr>
              <a:t>terrestre </a:t>
            </a:r>
            <a:r>
              <a:rPr sz="2400" b="1" dirty="0">
                <a:latin typeface="+mn-lt"/>
                <a:cs typeface="Calibri"/>
              </a:rPr>
              <a:t>di </a:t>
            </a:r>
            <a:r>
              <a:rPr sz="2400" b="1" spc="-5" dirty="0">
                <a:latin typeface="+mn-lt"/>
                <a:cs typeface="Calibri"/>
              </a:rPr>
              <a:t>passeggeri, comprese </a:t>
            </a:r>
            <a:r>
              <a:rPr sz="2400" b="1" dirty="0">
                <a:latin typeface="+mn-lt"/>
                <a:cs typeface="Calibri"/>
              </a:rPr>
              <a:t>le</a:t>
            </a:r>
            <a:r>
              <a:rPr sz="2400" b="1" spc="-40" dirty="0">
                <a:latin typeface="+mn-lt"/>
                <a:cs typeface="Calibri"/>
              </a:rPr>
              <a:t> </a:t>
            </a:r>
            <a:r>
              <a:rPr sz="2400" b="1" spc="-10">
                <a:latin typeface="+mn-lt"/>
                <a:cs typeface="Calibri"/>
              </a:rPr>
              <a:t>infrastrutture</a:t>
            </a:r>
            <a:r>
              <a:rPr sz="2400" b="1" spc="-10" smtClean="0">
                <a:latin typeface="+mn-lt"/>
                <a:cs typeface="Calibri"/>
              </a:rPr>
              <a:t>)</a:t>
            </a:r>
            <a:r>
              <a:rPr lang="it-IT" sz="2400" b="1" spc="-10" dirty="0" smtClean="0">
                <a:cs typeface="Calibri"/>
              </a:rPr>
              <a:t> </a:t>
            </a:r>
            <a:r>
              <a:rPr lang="it-IT" sz="2400" b="1" spc="-10" dirty="0" smtClean="0">
                <a:cs typeface="Calibri"/>
              </a:rPr>
              <a:t>e successivo Regolamento</a:t>
            </a:r>
            <a:r>
              <a:rPr lang="it-IT" sz="2400" b="1" spc="-10" dirty="0" smtClean="0">
                <a:latin typeface="+mn-lt"/>
                <a:cs typeface="Calibri"/>
              </a:rPr>
              <a:t> </a:t>
            </a:r>
            <a:r>
              <a:rPr lang="it-IT" sz="2400" b="1" dirty="0" smtClean="0"/>
              <a:t>2338/2016</a:t>
            </a:r>
            <a:endParaRPr sz="2400">
              <a:latin typeface="+mn-lt"/>
              <a:cs typeface="Calibri"/>
            </a:endParaRPr>
          </a:p>
          <a:p>
            <a:pPr marL="748665" marR="274320" lvl="1" indent="-456565" algn="just">
              <a:lnSpc>
                <a:spcPts val="2400"/>
              </a:lnSpc>
              <a:spcBef>
                <a:spcPts val="130"/>
              </a:spcBef>
              <a:buClr>
                <a:srgbClr val="000066"/>
              </a:buClr>
              <a:buSzPct val="105000"/>
              <a:buAutoNum type="alphaLcParenR"/>
              <a:tabLst>
                <a:tab pos="748665" algn="l"/>
                <a:tab pos="749300" algn="l"/>
              </a:tabLst>
            </a:pPr>
            <a:r>
              <a:rPr sz="2400" spc="-5" dirty="0">
                <a:latin typeface="+mn-lt"/>
                <a:cs typeface="Calibri"/>
              </a:rPr>
              <a:t>Ammessi solo </a:t>
            </a:r>
            <a:r>
              <a:rPr sz="2400" spc="-10" dirty="0">
                <a:latin typeface="+mn-lt"/>
                <a:cs typeface="Calibri"/>
              </a:rPr>
              <a:t>costi netti </a:t>
            </a:r>
            <a:r>
              <a:rPr sz="2400" spc="-5" dirty="0">
                <a:latin typeface="+mn-lt"/>
                <a:cs typeface="Calibri"/>
              </a:rPr>
              <a:t>per </a:t>
            </a:r>
            <a:r>
              <a:rPr sz="2400" spc="-10" dirty="0">
                <a:latin typeface="+mn-lt"/>
                <a:cs typeface="Calibri"/>
              </a:rPr>
              <a:t>compensare </a:t>
            </a:r>
            <a:r>
              <a:rPr sz="2400" dirty="0">
                <a:latin typeface="+mn-lt"/>
                <a:cs typeface="Calibri"/>
              </a:rPr>
              <a:t>obblighi </a:t>
            </a:r>
            <a:r>
              <a:rPr sz="2400" spc="-5" dirty="0">
                <a:latin typeface="+mn-lt"/>
                <a:cs typeface="Calibri"/>
              </a:rPr>
              <a:t>di servizio pubblico (in  assenza </a:t>
            </a:r>
            <a:r>
              <a:rPr sz="2400" dirty="0">
                <a:latin typeface="+mn-lt"/>
                <a:cs typeface="Calibri"/>
              </a:rPr>
              <a:t>di </a:t>
            </a:r>
            <a:r>
              <a:rPr sz="2400" spc="-15" dirty="0">
                <a:latin typeface="+mn-lt"/>
                <a:cs typeface="Calibri"/>
              </a:rPr>
              <a:t>sovra </a:t>
            </a:r>
            <a:r>
              <a:rPr sz="2400" spc="-5" dirty="0">
                <a:latin typeface="+mn-lt"/>
                <a:cs typeface="Calibri"/>
              </a:rPr>
              <a:t>compensazioni)</a:t>
            </a:r>
            <a:endParaRPr sz="2400">
              <a:latin typeface="+mn-lt"/>
              <a:cs typeface="Calibri"/>
            </a:endParaRPr>
          </a:p>
          <a:p>
            <a:pPr marL="12700" marR="272415" algn="just">
              <a:lnSpc>
                <a:spcPct val="100000"/>
              </a:lnSpc>
              <a:spcBef>
                <a:spcPts val="1125"/>
              </a:spcBef>
            </a:pPr>
            <a:r>
              <a:rPr sz="2400" spc="-5" dirty="0">
                <a:latin typeface="+mn-lt"/>
                <a:cs typeface="Calibri"/>
              </a:rPr>
              <a:t>Altrimenti </a:t>
            </a:r>
            <a:r>
              <a:rPr sz="2400" b="1" spc="-10" dirty="0">
                <a:latin typeface="+mn-lt"/>
                <a:cs typeface="Calibri"/>
              </a:rPr>
              <a:t>soggetto </a:t>
            </a:r>
            <a:r>
              <a:rPr sz="2400" b="1" dirty="0">
                <a:latin typeface="+mn-lt"/>
                <a:cs typeface="Calibri"/>
              </a:rPr>
              <a:t>a notifica</a:t>
            </a:r>
            <a:r>
              <a:rPr sz="2400" dirty="0">
                <a:latin typeface="+mn-lt"/>
                <a:cs typeface="Calibri"/>
              </a:rPr>
              <a:t>, </a:t>
            </a:r>
            <a:r>
              <a:rPr sz="2400" spc="-5" dirty="0">
                <a:latin typeface="+mn-lt"/>
                <a:cs typeface="Calibri"/>
              </a:rPr>
              <a:t>da </a:t>
            </a:r>
            <a:r>
              <a:rPr sz="2400" spc="-10" dirty="0">
                <a:latin typeface="+mn-lt"/>
                <a:cs typeface="Calibri"/>
              </a:rPr>
              <a:t>valutare </a:t>
            </a:r>
            <a:r>
              <a:rPr sz="2400" dirty="0">
                <a:latin typeface="+mn-lt"/>
                <a:cs typeface="Calibri"/>
              </a:rPr>
              <a:t>ai </a:t>
            </a:r>
            <a:r>
              <a:rPr sz="2400" spc="-5" dirty="0">
                <a:latin typeface="+mn-lt"/>
                <a:cs typeface="Calibri"/>
              </a:rPr>
              <a:t>sensi </a:t>
            </a:r>
            <a:r>
              <a:rPr sz="2400" spc="-25" dirty="0">
                <a:latin typeface="+mn-lt"/>
                <a:cs typeface="Calibri"/>
              </a:rPr>
              <a:t>dell’Articolo </a:t>
            </a:r>
            <a:r>
              <a:rPr sz="2400" dirty="0">
                <a:latin typeface="+mn-lt"/>
                <a:cs typeface="Calibri"/>
              </a:rPr>
              <a:t>107, </a:t>
            </a:r>
            <a:r>
              <a:rPr sz="2400" spc="-15" dirty="0">
                <a:latin typeface="+mn-lt"/>
                <a:cs typeface="Calibri"/>
              </a:rPr>
              <a:t>paragrafo </a:t>
            </a:r>
            <a:r>
              <a:rPr sz="2400" dirty="0">
                <a:latin typeface="+mn-lt"/>
                <a:cs typeface="Calibri"/>
              </a:rPr>
              <a:t>3</a:t>
            </a:r>
            <a:r>
              <a:rPr sz="2400">
                <a:latin typeface="+mn-lt"/>
                <a:cs typeface="Calibri"/>
              </a:rPr>
              <a:t>, </a:t>
            </a:r>
            <a:r>
              <a:rPr sz="2400" spc="-15" smtClean="0">
                <a:latin typeface="+mn-lt"/>
                <a:cs typeface="Calibri"/>
              </a:rPr>
              <a:t>lettera </a:t>
            </a:r>
            <a:r>
              <a:rPr sz="2400" dirty="0">
                <a:latin typeface="+mn-lt"/>
                <a:cs typeface="Calibri"/>
              </a:rPr>
              <a:t>c), </a:t>
            </a:r>
            <a:r>
              <a:rPr sz="2400" spc="-5" dirty="0">
                <a:latin typeface="+mn-lt"/>
                <a:cs typeface="Calibri"/>
              </a:rPr>
              <a:t>TFUE, oppure dell'Art. </a:t>
            </a:r>
            <a:r>
              <a:rPr sz="2400" dirty="0">
                <a:latin typeface="+mn-lt"/>
                <a:cs typeface="Calibri"/>
              </a:rPr>
              <a:t>93 </a:t>
            </a:r>
            <a:r>
              <a:rPr sz="2400" spc="-5" dirty="0">
                <a:latin typeface="+mn-lt"/>
                <a:cs typeface="Calibri"/>
              </a:rPr>
              <a:t>(</a:t>
            </a:r>
            <a:r>
              <a:rPr sz="2400" spc="-5">
                <a:latin typeface="+mn-lt"/>
                <a:cs typeface="Calibri"/>
              </a:rPr>
              <a:t>ad </a:t>
            </a:r>
            <a:r>
              <a:rPr sz="2400" spc="-5" smtClean="0">
                <a:latin typeface="+mn-lt"/>
                <a:cs typeface="Calibri"/>
              </a:rPr>
              <a:t>es</a:t>
            </a:r>
            <a:r>
              <a:rPr lang="it-IT" sz="2400" spc="-5" dirty="0" smtClean="0">
                <a:latin typeface="+mn-lt"/>
                <a:cs typeface="Calibri"/>
              </a:rPr>
              <a:t>.</a:t>
            </a:r>
            <a:r>
              <a:rPr sz="2400" smtClean="0">
                <a:latin typeface="+mn-lt"/>
                <a:cs typeface="Calibri"/>
              </a:rPr>
              <a:t> </a:t>
            </a:r>
            <a:r>
              <a:rPr sz="2400" spc="-5" dirty="0">
                <a:latin typeface="+mn-lt"/>
                <a:cs typeface="Calibri"/>
              </a:rPr>
              <a:t>per</a:t>
            </a:r>
            <a:r>
              <a:rPr sz="2400" spc="-10" dirty="0">
                <a:latin typeface="+mn-lt"/>
                <a:cs typeface="Calibri"/>
              </a:rPr>
              <a:t> l'intermodale)</a:t>
            </a:r>
            <a:endParaRPr sz="2400">
              <a:latin typeface="+mn-lt"/>
              <a:cs typeface="Calibri"/>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0034" y="214290"/>
            <a:ext cx="8286808" cy="381515"/>
          </a:xfrm>
          <a:prstGeom prst="rect">
            <a:avLst/>
          </a:prstGeom>
        </p:spPr>
        <p:txBody>
          <a:bodyPr vert="horz" wrap="square" lIns="0" tIns="12065" rIns="0" bIns="0" rtlCol="0">
            <a:spAutoFit/>
          </a:bodyPr>
          <a:lstStyle/>
          <a:p>
            <a:pPr marL="594995" marR="5080" indent="-58293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Il focus sulle infrastrutture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85720" y="857232"/>
            <a:ext cx="8572560" cy="5363007"/>
          </a:xfrm>
          <a:prstGeom prst="rect">
            <a:avLst/>
          </a:prstGeom>
        </p:spPr>
        <p:txBody>
          <a:bodyPr vert="horz" wrap="square" lIns="0" tIns="12700" rIns="0" bIns="0" rtlCol="0">
            <a:spAutoFit/>
          </a:bodyPr>
          <a:lstStyle/>
          <a:p>
            <a:pPr algn="just">
              <a:lnSpc>
                <a:spcPct val="100000"/>
              </a:lnSpc>
              <a:spcBef>
                <a:spcPts val="100"/>
              </a:spcBef>
              <a:spcAft>
                <a:spcPts val="600"/>
              </a:spcAft>
              <a:buClr>
                <a:srgbClr val="000066"/>
              </a:buClr>
              <a:buSzPct val="104166"/>
              <a:tabLst>
                <a:tab pos="548640" algn="l"/>
                <a:tab pos="549275" algn="l"/>
              </a:tabLst>
            </a:pPr>
            <a:r>
              <a:rPr lang="it-IT" sz="2400" spc="-10" dirty="0" smtClean="0">
                <a:latin typeface="+mn-lt"/>
                <a:cs typeface="Calibri"/>
              </a:rPr>
              <a:t>Gli elementi di maggiore interesse per il settore delle infrastrutture:</a:t>
            </a:r>
          </a:p>
          <a:p>
            <a:pPr marL="548640" indent="-536575" algn="just">
              <a:lnSpc>
                <a:spcPct val="100000"/>
              </a:lnSpc>
              <a:spcBef>
                <a:spcPts val="100"/>
              </a:spcBef>
              <a:spcAft>
                <a:spcPts val="600"/>
              </a:spcAft>
              <a:buClr>
                <a:srgbClr val="000066"/>
              </a:buClr>
              <a:buSzPct val="104166"/>
              <a:buFont typeface="Arial"/>
              <a:buChar char="●"/>
              <a:tabLst>
                <a:tab pos="548640" algn="l"/>
                <a:tab pos="549275" algn="l"/>
              </a:tabLst>
            </a:pPr>
            <a:r>
              <a:rPr sz="2400" spc="-10" smtClean="0">
                <a:latin typeface="+mn-lt"/>
                <a:cs typeface="Calibri"/>
              </a:rPr>
              <a:t>Considerazioni</a:t>
            </a:r>
            <a:r>
              <a:rPr sz="2400" spc="-35" smtClean="0">
                <a:latin typeface="+mn-lt"/>
                <a:cs typeface="Calibri"/>
              </a:rPr>
              <a:t> </a:t>
            </a:r>
            <a:r>
              <a:rPr sz="2400" spc="-10" dirty="0">
                <a:latin typeface="+mn-lt"/>
                <a:cs typeface="Calibri"/>
              </a:rPr>
              <a:t>generali</a:t>
            </a:r>
            <a:endParaRPr sz="2400">
              <a:latin typeface="+mn-lt"/>
              <a:cs typeface="Calibri"/>
            </a:endParaRPr>
          </a:p>
          <a:p>
            <a:pPr marL="561340" algn="just">
              <a:lnSpc>
                <a:spcPts val="2640"/>
              </a:lnSpc>
              <a:spcBef>
                <a:spcPts val="2030"/>
              </a:spcBef>
              <a:spcAft>
                <a:spcPts val="600"/>
              </a:spcAft>
              <a:tabLst>
                <a:tab pos="911225" algn="l"/>
              </a:tabLst>
            </a:pPr>
            <a:r>
              <a:rPr sz="2400" dirty="0">
                <a:latin typeface="+mn-lt"/>
                <a:cs typeface="Calibri"/>
              </a:rPr>
              <a:t>₋	</a:t>
            </a:r>
            <a:r>
              <a:rPr sz="2400" b="1" spc="-5" dirty="0">
                <a:latin typeface="+mn-lt"/>
                <a:cs typeface="Calibri"/>
              </a:rPr>
              <a:t>Nozione </a:t>
            </a:r>
            <a:r>
              <a:rPr sz="2400" b="1" dirty="0">
                <a:latin typeface="+mn-lt"/>
                <a:cs typeface="Calibri"/>
              </a:rPr>
              <a:t>di</a:t>
            </a:r>
            <a:r>
              <a:rPr sz="2400" b="1" spc="-40" dirty="0">
                <a:latin typeface="+mn-lt"/>
                <a:cs typeface="Calibri"/>
              </a:rPr>
              <a:t> </a:t>
            </a:r>
            <a:r>
              <a:rPr sz="2400" b="1" spc="-5" dirty="0">
                <a:latin typeface="+mn-lt"/>
                <a:cs typeface="Calibri"/>
              </a:rPr>
              <a:t>impresa</a:t>
            </a:r>
            <a:endParaRPr sz="2400">
              <a:latin typeface="+mn-lt"/>
              <a:cs typeface="Calibri"/>
            </a:endParaRPr>
          </a:p>
          <a:p>
            <a:pPr marL="561340" algn="just">
              <a:lnSpc>
                <a:spcPts val="2400"/>
              </a:lnSpc>
              <a:spcAft>
                <a:spcPts val="600"/>
              </a:spcAft>
              <a:tabLst>
                <a:tab pos="911225" algn="l"/>
              </a:tabLst>
            </a:pPr>
            <a:r>
              <a:rPr sz="2400" dirty="0">
                <a:latin typeface="+mn-lt"/>
                <a:cs typeface="Calibri"/>
              </a:rPr>
              <a:t>₋	</a:t>
            </a:r>
            <a:r>
              <a:rPr sz="2400" b="1" spc="-15" dirty="0">
                <a:latin typeface="+mn-lt"/>
                <a:cs typeface="Calibri"/>
              </a:rPr>
              <a:t>Attività </a:t>
            </a:r>
            <a:r>
              <a:rPr sz="2400" b="1" spc="-5" dirty="0">
                <a:latin typeface="+mn-lt"/>
                <a:cs typeface="Calibri"/>
              </a:rPr>
              <a:t>economica </a:t>
            </a:r>
            <a:r>
              <a:rPr sz="2400" spc="-5" dirty="0">
                <a:latin typeface="+mn-lt"/>
                <a:cs typeface="Calibri"/>
              </a:rPr>
              <a:t>(ad esempio </a:t>
            </a:r>
            <a:r>
              <a:rPr sz="2400" dirty="0">
                <a:latin typeface="+mn-lt"/>
                <a:cs typeface="Calibri"/>
              </a:rPr>
              <a:t>per le </a:t>
            </a:r>
            <a:r>
              <a:rPr sz="2400" u="heavy" spc="-10" dirty="0">
                <a:uFill>
                  <a:solidFill>
                    <a:srgbClr val="000000"/>
                  </a:solidFill>
                </a:uFill>
                <a:latin typeface="+mn-lt"/>
                <a:cs typeface="Calibri"/>
              </a:rPr>
              <a:t>infrastrutture</a:t>
            </a:r>
            <a:r>
              <a:rPr sz="2400" u="heavy" spc="-50" dirty="0">
                <a:uFill>
                  <a:solidFill>
                    <a:srgbClr val="000000"/>
                  </a:solidFill>
                </a:uFill>
                <a:latin typeface="+mn-lt"/>
                <a:cs typeface="Calibri"/>
              </a:rPr>
              <a:t> </a:t>
            </a:r>
            <a:r>
              <a:rPr sz="2400" u="heavy" spc="-5" dirty="0">
                <a:uFill>
                  <a:solidFill>
                    <a:srgbClr val="000000"/>
                  </a:solidFill>
                </a:uFill>
                <a:latin typeface="+mn-lt"/>
                <a:cs typeface="Calibri"/>
              </a:rPr>
              <a:t>culturali</a:t>
            </a:r>
            <a:r>
              <a:rPr sz="2400" spc="-5" dirty="0">
                <a:latin typeface="+mn-lt"/>
                <a:cs typeface="Calibri"/>
              </a:rPr>
              <a:t>)</a:t>
            </a:r>
            <a:endParaRPr sz="2400">
              <a:latin typeface="+mn-lt"/>
              <a:cs typeface="Calibri"/>
            </a:endParaRPr>
          </a:p>
          <a:p>
            <a:pPr marL="911225" marR="158115" indent="-350520" algn="just">
              <a:lnSpc>
                <a:spcPts val="2400"/>
              </a:lnSpc>
              <a:spcBef>
                <a:spcPts val="240"/>
              </a:spcBef>
              <a:spcAft>
                <a:spcPts val="600"/>
              </a:spcAft>
              <a:tabLst>
                <a:tab pos="911225" algn="l"/>
              </a:tabLst>
            </a:pPr>
            <a:r>
              <a:rPr sz="2400" dirty="0">
                <a:latin typeface="+mn-lt"/>
                <a:cs typeface="Calibri"/>
              </a:rPr>
              <a:t>₋	</a:t>
            </a:r>
            <a:r>
              <a:rPr sz="2400" b="1" spc="-15" dirty="0">
                <a:latin typeface="+mn-lt"/>
                <a:cs typeface="Calibri"/>
              </a:rPr>
              <a:t>Vantaggio</a:t>
            </a:r>
            <a:r>
              <a:rPr sz="2400" spc="-15" dirty="0">
                <a:latin typeface="+mn-lt"/>
                <a:cs typeface="Calibri"/>
              </a:rPr>
              <a:t>: </a:t>
            </a:r>
            <a:r>
              <a:rPr sz="2400" dirty="0">
                <a:latin typeface="+mn-lt"/>
                <a:cs typeface="Calibri"/>
              </a:rPr>
              <a:t>quando </a:t>
            </a:r>
            <a:r>
              <a:rPr sz="2400" spc="-5" dirty="0">
                <a:latin typeface="+mn-lt"/>
                <a:cs typeface="Calibri"/>
              </a:rPr>
              <a:t>un </a:t>
            </a:r>
            <a:r>
              <a:rPr sz="2400" u="heavy" spc="-5" dirty="0">
                <a:uFill>
                  <a:solidFill>
                    <a:srgbClr val="000000"/>
                  </a:solidFill>
                </a:uFill>
                <a:latin typeface="+mn-lt"/>
                <a:cs typeface="Calibri"/>
              </a:rPr>
              <a:t>appalto pubblico</a:t>
            </a:r>
            <a:r>
              <a:rPr sz="2400" spc="-5" dirty="0">
                <a:latin typeface="+mn-lt"/>
                <a:cs typeface="Calibri"/>
              </a:rPr>
              <a:t> </a:t>
            </a:r>
            <a:r>
              <a:rPr sz="2400" dirty="0">
                <a:latin typeface="+mn-lt"/>
                <a:cs typeface="Calibri"/>
              </a:rPr>
              <a:t>esclude </a:t>
            </a:r>
            <a:r>
              <a:rPr sz="2400" spc="-5" dirty="0">
                <a:latin typeface="+mn-lt"/>
                <a:cs typeface="Calibri"/>
              </a:rPr>
              <a:t>un aiuto (</a:t>
            </a:r>
            <a:r>
              <a:rPr sz="2400" spc="-5">
                <a:latin typeface="+mn-lt"/>
                <a:cs typeface="Calibri"/>
              </a:rPr>
              <a:t>ad </a:t>
            </a:r>
            <a:r>
              <a:rPr sz="2400" spc="-5" smtClean="0">
                <a:latin typeface="+mn-lt"/>
                <a:cs typeface="Calibri"/>
              </a:rPr>
              <a:t>esempio </a:t>
            </a:r>
            <a:r>
              <a:rPr sz="2400" dirty="0">
                <a:latin typeface="+mn-lt"/>
                <a:cs typeface="Calibri"/>
              </a:rPr>
              <a:t>a </a:t>
            </a:r>
            <a:r>
              <a:rPr sz="2400" spc="-25" dirty="0">
                <a:latin typeface="+mn-lt"/>
                <a:cs typeface="Calibri"/>
              </a:rPr>
              <a:t>favore </a:t>
            </a:r>
            <a:r>
              <a:rPr sz="2400" spc="-10" dirty="0">
                <a:latin typeface="+mn-lt"/>
                <a:cs typeface="Calibri"/>
              </a:rPr>
              <a:t>dell'operatore </a:t>
            </a:r>
            <a:r>
              <a:rPr sz="2400" spc="-5" dirty="0">
                <a:latin typeface="+mn-lt"/>
                <a:cs typeface="Calibri"/>
              </a:rPr>
              <a:t>di</a:t>
            </a:r>
            <a:r>
              <a:rPr sz="2400" spc="20" dirty="0">
                <a:latin typeface="+mn-lt"/>
                <a:cs typeface="Calibri"/>
              </a:rPr>
              <a:t> </a:t>
            </a:r>
            <a:r>
              <a:rPr sz="2400" spc="-10" dirty="0">
                <a:latin typeface="+mn-lt"/>
                <a:cs typeface="Calibri"/>
              </a:rPr>
              <a:t>un’infrastruttura)?</a:t>
            </a:r>
            <a:endParaRPr sz="2400">
              <a:latin typeface="+mn-lt"/>
              <a:cs typeface="Calibri"/>
            </a:endParaRPr>
          </a:p>
          <a:p>
            <a:pPr marL="561340" algn="just">
              <a:lnSpc>
                <a:spcPts val="2165"/>
              </a:lnSpc>
              <a:spcAft>
                <a:spcPts val="600"/>
              </a:spcAft>
              <a:tabLst>
                <a:tab pos="911225" algn="l"/>
              </a:tabLst>
            </a:pPr>
            <a:r>
              <a:rPr sz="2400" dirty="0">
                <a:latin typeface="+mn-lt"/>
                <a:cs typeface="Calibri"/>
              </a:rPr>
              <a:t>₋	</a:t>
            </a:r>
            <a:r>
              <a:rPr sz="2400" spc="-30" dirty="0">
                <a:latin typeface="+mn-lt"/>
                <a:cs typeface="Calibri"/>
              </a:rPr>
              <a:t>Effetto </a:t>
            </a:r>
            <a:r>
              <a:rPr sz="2400" spc="-5" dirty="0">
                <a:latin typeface="+mn-lt"/>
                <a:cs typeface="Calibri"/>
              </a:rPr>
              <a:t>sugli </a:t>
            </a:r>
            <a:r>
              <a:rPr sz="2400" b="1" spc="-5" dirty="0">
                <a:latin typeface="+mn-lt"/>
                <a:cs typeface="Calibri"/>
              </a:rPr>
              <a:t>scambi </a:t>
            </a:r>
            <a:r>
              <a:rPr sz="2400" b="1" spc="-20" dirty="0">
                <a:latin typeface="+mn-lt"/>
                <a:cs typeface="Calibri"/>
              </a:rPr>
              <a:t>tra </a:t>
            </a:r>
            <a:r>
              <a:rPr sz="2400" b="1" spc="-10" dirty="0">
                <a:latin typeface="+mn-lt"/>
                <a:cs typeface="Calibri"/>
              </a:rPr>
              <a:t>Stati </a:t>
            </a:r>
            <a:r>
              <a:rPr sz="2400" b="1" spc="-5" dirty="0">
                <a:latin typeface="+mn-lt"/>
                <a:cs typeface="Calibri"/>
              </a:rPr>
              <a:t>membri </a:t>
            </a:r>
            <a:r>
              <a:rPr sz="2400" dirty="0">
                <a:latin typeface="+mn-lt"/>
                <a:cs typeface="Calibri"/>
              </a:rPr>
              <a:t>- quando </a:t>
            </a:r>
            <a:r>
              <a:rPr sz="2400">
                <a:latin typeface="+mn-lt"/>
                <a:cs typeface="Calibri"/>
              </a:rPr>
              <a:t>è</a:t>
            </a:r>
            <a:r>
              <a:rPr sz="2400" spc="-75">
                <a:latin typeface="+mn-lt"/>
                <a:cs typeface="Calibri"/>
              </a:rPr>
              <a:t> </a:t>
            </a:r>
            <a:r>
              <a:rPr lang="it-IT" sz="2400" spc="-75" dirty="0" smtClean="0">
                <a:latin typeface="+mn-lt"/>
                <a:cs typeface="Calibri"/>
              </a:rPr>
              <a:t>	</a:t>
            </a:r>
            <a:r>
              <a:rPr sz="2400" smtClean="0">
                <a:latin typeface="+mn-lt"/>
                <a:cs typeface="Calibri"/>
              </a:rPr>
              <a:t>escluso</a:t>
            </a:r>
            <a:r>
              <a:rPr sz="2400" dirty="0">
                <a:latin typeface="+mn-lt"/>
                <a:cs typeface="Calibri"/>
              </a:rPr>
              <a:t>?</a:t>
            </a:r>
            <a:endParaRPr sz="2400">
              <a:latin typeface="+mn-lt"/>
              <a:cs typeface="Calibri"/>
            </a:endParaRPr>
          </a:p>
          <a:p>
            <a:pPr marL="561340" algn="just">
              <a:lnSpc>
                <a:spcPts val="2640"/>
              </a:lnSpc>
              <a:spcAft>
                <a:spcPts val="600"/>
              </a:spcAft>
              <a:tabLst>
                <a:tab pos="911225" algn="l"/>
              </a:tabLst>
            </a:pPr>
            <a:r>
              <a:rPr sz="2400" dirty="0">
                <a:latin typeface="+mn-lt"/>
                <a:cs typeface="Calibri"/>
              </a:rPr>
              <a:t>₋	</a:t>
            </a:r>
            <a:r>
              <a:rPr sz="2400" b="1" spc="-10" dirty="0">
                <a:latin typeface="+mn-lt"/>
                <a:cs typeface="Calibri"/>
              </a:rPr>
              <a:t>Distorsione </a:t>
            </a:r>
            <a:r>
              <a:rPr sz="2400" b="1" dirty="0">
                <a:latin typeface="+mn-lt"/>
                <a:cs typeface="Calibri"/>
              </a:rPr>
              <a:t>della </a:t>
            </a:r>
            <a:r>
              <a:rPr sz="2400" b="1" spc="-10" dirty="0">
                <a:latin typeface="+mn-lt"/>
                <a:cs typeface="Calibri"/>
              </a:rPr>
              <a:t>concorrenza </a:t>
            </a:r>
            <a:r>
              <a:rPr sz="2400" dirty="0">
                <a:latin typeface="+mn-lt"/>
                <a:cs typeface="Calibri"/>
              </a:rPr>
              <a:t>e monopoli</a:t>
            </a:r>
            <a:r>
              <a:rPr sz="2400" spc="-90" dirty="0">
                <a:latin typeface="+mn-lt"/>
                <a:cs typeface="Calibri"/>
              </a:rPr>
              <a:t> </a:t>
            </a:r>
            <a:r>
              <a:rPr sz="2400" spc="-10" dirty="0">
                <a:latin typeface="+mn-lt"/>
                <a:cs typeface="Calibri"/>
              </a:rPr>
              <a:t>legali</a:t>
            </a:r>
            <a:endParaRPr sz="2400">
              <a:latin typeface="+mn-lt"/>
              <a:cs typeface="Calibri"/>
            </a:endParaRPr>
          </a:p>
          <a:p>
            <a:pPr marL="548640" indent="-536575" algn="just">
              <a:lnSpc>
                <a:spcPct val="100000"/>
              </a:lnSpc>
              <a:spcBef>
                <a:spcPts val="2050"/>
              </a:spcBef>
              <a:spcAft>
                <a:spcPts val="600"/>
              </a:spcAft>
              <a:buClr>
                <a:srgbClr val="000066"/>
              </a:buClr>
              <a:buSzPct val="104166"/>
              <a:buFont typeface="Arial"/>
              <a:buChar char="●"/>
              <a:tabLst>
                <a:tab pos="548640" algn="l"/>
                <a:tab pos="549275" algn="l"/>
              </a:tabLst>
            </a:pPr>
            <a:r>
              <a:rPr sz="2400" spc="-10" dirty="0">
                <a:latin typeface="+mn-lt"/>
                <a:cs typeface="Calibri"/>
              </a:rPr>
              <a:t>Capitolo </a:t>
            </a:r>
            <a:r>
              <a:rPr sz="2400" dirty="0">
                <a:latin typeface="+mn-lt"/>
                <a:cs typeface="Calibri"/>
              </a:rPr>
              <a:t>7 </a:t>
            </a:r>
            <a:r>
              <a:rPr sz="2400" spc="-5" dirty="0">
                <a:latin typeface="+mn-lt"/>
                <a:cs typeface="Calibri"/>
              </a:rPr>
              <a:t>sulle </a:t>
            </a:r>
            <a:r>
              <a:rPr sz="2400" spc="-15">
                <a:latin typeface="+mn-lt"/>
                <a:cs typeface="Calibri"/>
              </a:rPr>
              <a:t>infrastrutture </a:t>
            </a:r>
            <a:r>
              <a:rPr sz="2400" spc="-5" smtClean="0">
                <a:latin typeface="+mn-lt"/>
                <a:cs typeface="Calibri"/>
              </a:rPr>
              <a:t>nel</a:t>
            </a:r>
            <a:r>
              <a:rPr lang="it-IT" sz="2400" spc="-5" dirty="0" smtClean="0">
                <a:latin typeface="+mn-lt"/>
                <a:cs typeface="Calibri"/>
              </a:rPr>
              <a:t>la</a:t>
            </a:r>
            <a:r>
              <a:rPr sz="2400" spc="-70" smtClean="0">
                <a:latin typeface="+mn-lt"/>
                <a:cs typeface="Calibri"/>
              </a:rPr>
              <a:t> </a:t>
            </a:r>
            <a:r>
              <a:rPr sz="2400" spc="-10" dirty="0">
                <a:latin typeface="+mn-lt"/>
                <a:cs typeface="Calibri"/>
              </a:rPr>
              <a:t>NOA</a:t>
            </a:r>
            <a:endParaRPr sz="2400">
              <a:latin typeface="+mn-lt"/>
              <a:cs typeface="Calibri"/>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71472" y="214290"/>
            <a:ext cx="8001056"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Aiuto di Stato compatibile - strade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142844" y="857232"/>
            <a:ext cx="8786874" cy="5068054"/>
          </a:xfrm>
          <a:prstGeom prst="rect">
            <a:avLst/>
          </a:prstGeom>
        </p:spPr>
        <p:txBody>
          <a:bodyPr vert="horz" wrap="square" lIns="0" tIns="12700" rIns="0" bIns="0" rtlCol="0">
            <a:spAutoFit/>
          </a:bodyPr>
          <a:lstStyle/>
          <a:p>
            <a:pPr marL="12700" marR="120650" algn="just">
              <a:lnSpc>
                <a:spcPct val="100000"/>
              </a:lnSpc>
              <a:spcBef>
                <a:spcPts val="100"/>
              </a:spcBef>
            </a:pPr>
            <a:r>
              <a:rPr sz="2400" b="1" spc="-5" dirty="0">
                <a:latin typeface="+mn-lt"/>
                <a:cs typeface="Calibri"/>
              </a:rPr>
              <a:t>Esenti </a:t>
            </a:r>
            <a:r>
              <a:rPr sz="2400" b="1" spc="-20" dirty="0">
                <a:latin typeface="+mn-lt"/>
                <a:cs typeface="Calibri"/>
              </a:rPr>
              <a:t>dall’obbligo </a:t>
            </a:r>
            <a:r>
              <a:rPr sz="2400" b="1">
                <a:latin typeface="+mn-lt"/>
                <a:cs typeface="Calibri"/>
              </a:rPr>
              <a:t>di </a:t>
            </a:r>
            <a:r>
              <a:rPr sz="2400" b="1" spc="-5" smtClean="0">
                <a:latin typeface="+mn-lt"/>
                <a:cs typeface="Calibri"/>
              </a:rPr>
              <a:t>notifica</a:t>
            </a:r>
            <a:r>
              <a:rPr lang="it-IT" sz="2400" b="1" spc="-5" dirty="0" smtClean="0">
                <a:latin typeface="+mn-lt"/>
                <a:cs typeface="Calibri"/>
              </a:rPr>
              <a:t>,</a:t>
            </a:r>
            <a:r>
              <a:rPr sz="2400" b="1" smtClean="0">
                <a:latin typeface="+mn-lt"/>
                <a:cs typeface="Calibri"/>
              </a:rPr>
              <a:t> </a:t>
            </a:r>
            <a:r>
              <a:rPr sz="2400" b="1" dirty="0">
                <a:latin typeface="+mn-lt"/>
                <a:cs typeface="Calibri"/>
              </a:rPr>
              <a:t>ai sensi </a:t>
            </a:r>
            <a:r>
              <a:rPr sz="2400" b="1">
                <a:latin typeface="+mn-lt"/>
                <a:cs typeface="Calibri"/>
              </a:rPr>
              <a:t>del </a:t>
            </a:r>
            <a:r>
              <a:rPr lang="it-IT" sz="2400" b="1" spc="-20" dirty="0" smtClean="0">
                <a:latin typeface="+mn-lt"/>
                <a:cs typeface="Calibri"/>
              </a:rPr>
              <a:t>GBER</a:t>
            </a:r>
            <a:r>
              <a:rPr sz="2400" b="1" spc="-20" smtClean="0">
                <a:latin typeface="+mn-lt"/>
                <a:cs typeface="Calibri"/>
              </a:rPr>
              <a:t>, </a:t>
            </a:r>
            <a:r>
              <a:rPr sz="2400" b="1" dirty="0">
                <a:latin typeface="+mn-lt"/>
                <a:cs typeface="Calibri"/>
              </a:rPr>
              <a:t>ad </a:t>
            </a:r>
            <a:r>
              <a:rPr sz="2400" b="1" spc="-5" dirty="0">
                <a:latin typeface="+mn-lt"/>
                <a:cs typeface="Calibri"/>
              </a:rPr>
              <a:t>esempio </a:t>
            </a:r>
            <a:r>
              <a:rPr sz="2400" b="1" dirty="0">
                <a:latin typeface="+mn-lt"/>
                <a:cs typeface="Calibri"/>
              </a:rPr>
              <a:t>nel  </a:t>
            </a:r>
            <a:r>
              <a:rPr sz="2400" b="1" spc="-5" dirty="0">
                <a:latin typeface="+mn-lt"/>
                <a:cs typeface="Calibri"/>
              </a:rPr>
              <a:t>caso </a:t>
            </a:r>
            <a:r>
              <a:rPr sz="2400" b="1" dirty="0">
                <a:latin typeface="+mn-lt"/>
                <a:cs typeface="Calibri"/>
              </a:rPr>
              <a:t>di </a:t>
            </a:r>
            <a:r>
              <a:rPr sz="2400" b="1" spc="-15" dirty="0">
                <a:latin typeface="+mn-lt"/>
                <a:cs typeface="Calibri"/>
              </a:rPr>
              <a:t>strade</a:t>
            </a:r>
            <a:r>
              <a:rPr sz="2400" b="1" spc="-30" dirty="0">
                <a:latin typeface="+mn-lt"/>
                <a:cs typeface="Calibri"/>
              </a:rPr>
              <a:t> </a:t>
            </a:r>
            <a:r>
              <a:rPr sz="2400" b="1" spc="-10" dirty="0">
                <a:latin typeface="+mn-lt"/>
                <a:cs typeface="Calibri"/>
              </a:rPr>
              <a:t>dedicate:</a:t>
            </a:r>
            <a:endParaRPr sz="2400">
              <a:latin typeface="+mn-lt"/>
              <a:cs typeface="Calibri"/>
            </a:endParaRPr>
          </a:p>
          <a:p>
            <a:pPr marL="12700" algn="just">
              <a:lnSpc>
                <a:spcPts val="2350"/>
              </a:lnSpc>
              <a:spcBef>
                <a:spcPts val="1230"/>
              </a:spcBef>
            </a:pPr>
            <a:r>
              <a:rPr sz="2400" b="1" spc="-5" dirty="0">
                <a:latin typeface="+mn-lt"/>
                <a:cs typeface="Calibri"/>
              </a:rPr>
              <a:t>Articolo </a:t>
            </a:r>
            <a:r>
              <a:rPr sz="2400" b="1">
                <a:latin typeface="+mn-lt"/>
                <a:cs typeface="Calibri"/>
              </a:rPr>
              <a:t>14 </a:t>
            </a:r>
            <a:r>
              <a:rPr lang="it-IT" sz="2400" b="1" dirty="0" smtClean="0">
                <a:latin typeface="+mn-lt"/>
                <a:cs typeface="Calibri"/>
              </a:rPr>
              <a:t>GBER</a:t>
            </a:r>
            <a:r>
              <a:rPr sz="2400" b="1" spc="-15" smtClean="0">
                <a:latin typeface="+mn-lt"/>
                <a:cs typeface="Calibri"/>
              </a:rPr>
              <a:t> </a:t>
            </a:r>
            <a:r>
              <a:rPr sz="2400" spc="-5" dirty="0">
                <a:latin typeface="+mn-lt"/>
                <a:cs typeface="Calibri"/>
              </a:rPr>
              <a:t>per aiuti </a:t>
            </a:r>
            <a:r>
              <a:rPr sz="2400" dirty="0">
                <a:latin typeface="+mn-lt"/>
                <a:cs typeface="Calibri"/>
              </a:rPr>
              <a:t>agli </a:t>
            </a:r>
            <a:r>
              <a:rPr sz="2400" spc="-10" dirty="0">
                <a:latin typeface="+mn-lt"/>
                <a:cs typeface="Calibri"/>
              </a:rPr>
              <a:t>investimenti </a:t>
            </a:r>
            <a:r>
              <a:rPr sz="2400" dirty="0">
                <a:latin typeface="+mn-lt"/>
                <a:cs typeface="Calibri"/>
              </a:rPr>
              <a:t>a </a:t>
            </a:r>
            <a:r>
              <a:rPr sz="2400" spc="-10" dirty="0">
                <a:latin typeface="+mn-lt"/>
                <a:cs typeface="Calibri"/>
              </a:rPr>
              <a:t>finalità</a:t>
            </a:r>
            <a:r>
              <a:rPr sz="2400" spc="-20" dirty="0">
                <a:latin typeface="+mn-lt"/>
                <a:cs typeface="Calibri"/>
              </a:rPr>
              <a:t> </a:t>
            </a:r>
            <a:r>
              <a:rPr sz="2400" spc="-5" dirty="0">
                <a:latin typeface="+mn-lt"/>
                <a:cs typeface="Calibri"/>
              </a:rPr>
              <a:t>regionale:</a:t>
            </a:r>
            <a:endParaRPr sz="2400">
              <a:latin typeface="+mn-lt"/>
              <a:cs typeface="Calibri"/>
            </a:endParaRPr>
          </a:p>
          <a:p>
            <a:pPr marL="748665" indent="-456565" algn="just">
              <a:lnSpc>
                <a:spcPts val="2410"/>
              </a:lnSpc>
              <a:buClr>
                <a:srgbClr val="000066"/>
              </a:buClr>
              <a:buSzPct val="105000"/>
              <a:buAutoNum type="alphaLcParenR"/>
              <a:tabLst>
                <a:tab pos="748665" algn="l"/>
                <a:tab pos="749300" algn="l"/>
              </a:tabLst>
            </a:pPr>
            <a:r>
              <a:rPr sz="2400" spc="-5" dirty="0">
                <a:latin typeface="+mn-lt"/>
                <a:cs typeface="Calibri"/>
              </a:rPr>
              <a:t>Nelle </a:t>
            </a:r>
            <a:r>
              <a:rPr sz="2400" spc="-15" dirty="0">
                <a:latin typeface="+mn-lt"/>
                <a:cs typeface="Calibri"/>
              </a:rPr>
              <a:t>zone </a:t>
            </a:r>
            <a:r>
              <a:rPr sz="2400" spc="-10" dirty="0">
                <a:latin typeface="+mn-lt"/>
                <a:cs typeface="Calibri"/>
              </a:rPr>
              <a:t>assistite </a:t>
            </a:r>
            <a:r>
              <a:rPr sz="2400" spc="-5" dirty="0">
                <a:latin typeface="+mn-lt"/>
                <a:cs typeface="Calibri"/>
              </a:rPr>
              <a:t>(ai sensi Artt. </a:t>
            </a:r>
            <a:r>
              <a:rPr sz="2400" dirty="0">
                <a:latin typeface="+mn-lt"/>
                <a:cs typeface="Calibri"/>
              </a:rPr>
              <a:t>107.3.a e 107.3.c </a:t>
            </a:r>
            <a:r>
              <a:rPr sz="2400" spc="-5" dirty="0">
                <a:latin typeface="+mn-lt"/>
                <a:cs typeface="Calibri"/>
              </a:rPr>
              <a:t>del</a:t>
            </a:r>
            <a:r>
              <a:rPr sz="2400" spc="-25" dirty="0">
                <a:latin typeface="+mn-lt"/>
                <a:cs typeface="Calibri"/>
              </a:rPr>
              <a:t> </a:t>
            </a:r>
            <a:r>
              <a:rPr sz="2400" spc="-5" dirty="0">
                <a:latin typeface="+mn-lt"/>
                <a:cs typeface="Calibri"/>
              </a:rPr>
              <a:t>TFUE)</a:t>
            </a:r>
            <a:endParaRPr sz="2400">
              <a:latin typeface="+mn-lt"/>
              <a:cs typeface="Calibri"/>
            </a:endParaRPr>
          </a:p>
          <a:p>
            <a:pPr marL="748665" indent="-456565" algn="just">
              <a:lnSpc>
                <a:spcPts val="2460"/>
              </a:lnSpc>
              <a:buClr>
                <a:srgbClr val="000066"/>
              </a:buClr>
              <a:buSzPct val="105000"/>
              <a:buAutoNum type="alphaLcParenR"/>
              <a:tabLst>
                <a:tab pos="748665" algn="l"/>
                <a:tab pos="749300" algn="l"/>
              </a:tabLst>
            </a:pPr>
            <a:r>
              <a:rPr sz="2400" spc="-10" dirty="0">
                <a:latin typeface="+mn-lt"/>
                <a:cs typeface="Calibri"/>
              </a:rPr>
              <a:t>Intensità </a:t>
            </a:r>
            <a:r>
              <a:rPr sz="2400" spc="-5" dirty="0">
                <a:latin typeface="+mn-lt"/>
                <a:cs typeface="Calibri"/>
              </a:rPr>
              <a:t>massima </a:t>
            </a:r>
            <a:r>
              <a:rPr sz="2400" spc="-20" dirty="0">
                <a:latin typeface="+mn-lt"/>
                <a:cs typeface="Calibri"/>
              </a:rPr>
              <a:t>dell’aiuto </a:t>
            </a:r>
            <a:r>
              <a:rPr sz="2400" dirty="0">
                <a:latin typeface="+mn-lt"/>
                <a:cs typeface="Calibri"/>
              </a:rPr>
              <a:t>in </a:t>
            </a:r>
            <a:r>
              <a:rPr sz="2400" spc="-5" dirty="0">
                <a:latin typeface="+mn-lt"/>
                <a:cs typeface="Calibri"/>
              </a:rPr>
              <a:t>base </a:t>
            </a:r>
            <a:r>
              <a:rPr sz="2400" dirty="0">
                <a:latin typeface="+mn-lt"/>
                <a:cs typeface="Calibri"/>
              </a:rPr>
              <a:t>a </a:t>
            </a:r>
            <a:r>
              <a:rPr sz="2400" spc="-10" dirty="0">
                <a:latin typeface="+mn-lt"/>
                <a:cs typeface="Calibri"/>
              </a:rPr>
              <a:t>Carta </a:t>
            </a:r>
            <a:r>
              <a:rPr sz="2400" spc="-5" dirty="0">
                <a:latin typeface="+mn-lt"/>
                <a:cs typeface="Calibri"/>
              </a:rPr>
              <a:t>degli </a:t>
            </a:r>
            <a:r>
              <a:rPr sz="2400" dirty="0">
                <a:latin typeface="+mn-lt"/>
                <a:cs typeface="Calibri"/>
              </a:rPr>
              <a:t>aiuti a </a:t>
            </a:r>
            <a:r>
              <a:rPr sz="2400" spc="-10" dirty="0">
                <a:latin typeface="+mn-lt"/>
                <a:cs typeface="Calibri"/>
              </a:rPr>
              <a:t>finalità</a:t>
            </a:r>
            <a:r>
              <a:rPr sz="2400" spc="135" dirty="0">
                <a:latin typeface="+mn-lt"/>
                <a:cs typeface="Calibri"/>
              </a:rPr>
              <a:t> </a:t>
            </a:r>
            <a:r>
              <a:rPr sz="2400" spc="-5" dirty="0">
                <a:latin typeface="+mn-lt"/>
                <a:cs typeface="Calibri"/>
              </a:rPr>
              <a:t>regionale</a:t>
            </a:r>
            <a:endParaRPr sz="2400">
              <a:latin typeface="+mn-lt"/>
              <a:cs typeface="Calibri"/>
            </a:endParaRPr>
          </a:p>
          <a:p>
            <a:pPr algn="just">
              <a:lnSpc>
                <a:spcPct val="100000"/>
              </a:lnSpc>
              <a:spcBef>
                <a:spcPts val="25"/>
              </a:spcBef>
            </a:pPr>
            <a:endParaRPr sz="2400">
              <a:latin typeface="+mn-lt"/>
              <a:cs typeface="Calibri"/>
            </a:endParaRPr>
          </a:p>
          <a:p>
            <a:pPr marL="12700" algn="just">
              <a:lnSpc>
                <a:spcPct val="100000"/>
              </a:lnSpc>
            </a:pPr>
            <a:r>
              <a:rPr sz="2400" spc="-5" dirty="0">
                <a:latin typeface="+mn-lt"/>
                <a:cs typeface="Calibri"/>
              </a:rPr>
              <a:t>Altrimenti </a:t>
            </a:r>
            <a:r>
              <a:rPr sz="2400" b="1" dirty="0">
                <a:latin typeface="+mn-lt"/>
                <a:cs typeface="Calibri"/>
              </a:rPr>
              <a:t>se è necessaria la </a:t>
            </a:r>
            <a:r>
              <a:rPr sz="2400" b="1" spc="-5" dirty="0">
                <a:latin typeface="+mn-lt"/>
                <a:cs typeface="Calibri"/>
              </a:rPr>
              <a:t>notifica </a:t>
            </a:r>
            <a:r>
              <a:rPr sz="2400" spc="-10" dirty="0">
                <a:latin typeface="+mn-lt"/>
                <a:cs typeface="Calibri"/>
              </a:rPr>
              <a:t>valutazione </a:t>
            </a:r>
            <a:r>
              <a:rPr sz="2400" dirty="0">
                <a:latin typeface="+mn-lt"/>
                <a:cs typeface="Calibri"/>
              </a:rPr>
              <a:t>ai </a:t>
            </a:r>
            <a:r>
              <a:rPr sz="2400" spc="-5">
                <a:latin typeface="+mn-lt"/>
                <a:cs typeface="Calibri"/>
              </a:rPr>
              <a:t>sensi </a:t>
            </a:r>
            <a:r>
              <a:rPr sz="2400" spc="-5" smtClean="0">
                <a:latin typeface="+mn-lt"/>
                <a:cs typeface="Calibri"/>
              </a:rPr>
              <a:t>di</a:t>
            </a:r>
            <a:r>
              <a:rPr sz="2400" smtClean="0">
                <a:latin typeface="+mn-lt"/>
                <a:cs typeface="Calibri"/>
              </a:rPr>
              <a:t>:</a:t>
            </a:r>
            <a:endParaRPr sz="2400">
              <a:latin typeface="+mn-lt"/>
              <a:cs typeface="Calibri"/>
            </a:endParaRPr>
          </a:p>
          <a:p>
            <a:pPr algn="just">
              <a:lnSpc>
                <a:spcPct val="100000"/>
              </a:lnSpc>
              <a:spcBef>
                <a:spcPts val="55"/>
              </a:spcBef>
            </a:pPr>
            <a:endParaRPr sz="2400">
              <a:latin typeface="+mn-lt"/>
              <a:cs typeface="Calibri"/>
            </a:endParaRPr>
          </a:p>
          <a:p>
            <a:pPr marL="636270" indent="-344170" algn="just">
              <a:lnSpc>
                <a:spcPct val="100000"/>
              </a:lnSpc>
              <a:buClr>
                <a:srgbClr val="000066"/>
              </a:buClr>
              <a:buSzPct val="102777"/>
              <a:buFont typeface="Wingdings"/>
              <a:buChar char=""/>
              <a:tabLst>
                <a:tab pos="636905" algn="l"/>
              </a:tabLst>
            </a:pPr>
            <a:r>
              <a:rPr sz="2400" spc="-5" dirty="0">
                <a:latin typeface="+mn-lt"/>
                <a:cs typeface="Calibri"/>
              </a:rPr>
              <a:t>Art. 107(3) </a:t>
            </a:r>
            <a:r>
              <a:rPr sz="2400" spc="-10" dirty="0">
                <a:latin typeface="+mn-lt"/>
                <a:cs typeface="Calibri"/>
              </a:rPr>
              <a:t>(c)</a:t>
            </a:r>
            <a:r>
              <a:rPr sz="2400" spc="20" dirty="0">
                <a:latin typeface="+mn-lt"/>
                <a:cs typeface="Calibri"/>
              </a:rPr>
              <a:t> </a:t>
            </a:r>
            <a:r>
              <a:rPr sz="2400" spc="-5" dirty="0">
                <a:latin typeface="+mn-lt"/>
                <a:cs typeface="Calibri"/>
              </a:rPr>
              <a:t>TFUE</a:t>
            </a:r>
            <a:endParaRPr sz="2400">
              <a:latin typeface="+mn-lt"/>
              <a:cs typeface="Calibri"/>
            </a:endParaRPr>
          </a:p>
          <a:p>
            <a:pPr marL="636270" indent="-344170" algn="just">
              <a:lnSpc>
                <a:spcPct val="100000"/>
              </a:lnSpc>
              <a:buClr>
                <a:srgbClr val="000066"/>
              </a:buClr>
              <a:buSzPct val="102777"/>
              <a:buFont typeface="Wingdings"/>
              <a:buChar char=""/>
              <a:tabLst>
                <a:tab pos="636905" algn="l"/>
              </a:tabLst>
            </a:pPr>
            <a:r>
              <a:rPr sz="2400" spc="-5" dirty="0">
                <a:latin typeface="+mn-lt"/>
                <a:cs typeface="Calibri"/>
              </a:rPr>
              <a:t>Art. 106(2)</a:t>
            </a:r>
            <a:r>
              <a:rPr sz="2400" dirty="0">
                <a:latin typeface="+mn-lt"/>
                <a:cs typeface="Calibri"/>
              </a:rPr>
              <a:t> </a:t>
            </a:r>
            <a:r>
              <a:rPr sz="2400" spc="-5" dirty="0">
                <a:latin typeface="+mn-lt"/>
                <a:cs typeface="Calibri"/>
              </a:rPr>
              <a:t>TFUE</a:t>
            </a:r>
            <a:endParaRPr sz="2400">
              <a:latin typeface="+mn-lt"/>
              <a:cs typeface="Calibri"/>
            </a:endParaRPr>
          </a:p>
          <a:p>
            <a:pPr marL="636270" indent="-344170" algn="just">
              <a:lnSpc>
                <a:spcPct val="100000"/>
              </a:lnSpc>
              <a:buClr>
                <a:srgbClr val="000066"/>
              </a:buClr>
              <a:buSzPct val="102777"/>
              <a:buFont typeface="Wingdings"/>
              <a:buChar char=""/>
              <a:tabLst>
                <a:tab pos="636905" algn="l"/>
              </a:tabLst>
            </a:pPr>
            <a:r>
              <a:rPr sz="2400" spc="-5" dirty="0">
                <a:latin typeface="+mn-lt"/>
                <a:cs typeface="Calibri"/>
              </a:rPr>
              <a:t>Art. 107(3) (b) TFUE </a:t>
            </a:r>
            <a:r>
              <a:rPr sz="2400" dirty="0">
                <a:latin typeface="+mn-lt"/>
                <a:cs typeface="Calibri"/>
              </a:rPr>
              <a:t>— </a:t>
            </a:r>
            <a:r>
              <a:rPr sz="2400" spc="-5" dirty="0">
                <a:latin typeface="+mn-lt"/>
                <a:cs typeface="Calibri"/>
              </a:rPr>
              <a:t>per </a:t>
            </a:r>
            <a:r>
              <a:rPr sz="2400" spc="-15" dirty="0">
                <a:latin typeface="+mn-lt"/>
                <a:cs typeface="Calibri"/>
              </a:rPr>
              <a:t>progetti </a:t>
            </a:r>
            <a:r>
              <a:rPr sz="2400" spc="-5" dirty="0">
                <a:latin typeface="+mn-lt"/>
                <a:cs typeface="Calibri"/>
              </a:rPr>
              <a:t>di </a:t>
            </a:r>
            <a:r>
              <a:rPr sz="2400" spc="-10" dirty="0">
                <a:latin typeface="+mn-lt"/>
                <a:cs typeface="Calibri"/>
              </a:rPr>
              <a:t>comune interesse</a:t>
            </a:r>
            <a:r>
              <a:rPr sz="2400" spc="40" dirty="0">
                <a:latin typeface="+mn-lt"/>
                <a:cs typeface="Calibri"/>
              </a:rPr>
              <a:t> </a:t>
            </a:r>
            <a:r>
              <a:rPr sz="2400" spc="-5" dirty="0">
                <a:latin typeface="+mn-lt"/>
                <a:cs typeface="Calibri"/>
              </a:rPr>
              <a:t>europeo</a:t>
            </a:r>
            <a:endParaRPr sz="2400">
              <a:latin typeface="+mn-lt"/>
              <a:cs typeface="Calibri"/>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71472" y="285728"/>
            <a:ext cx="7929618"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Aiuto di Stato compatibile - idrico</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14282" y="928670"/>
            <a:ext cx="8786874" cy="5116785"/>
          </a:xfrm>
          <a:prstGeom prst="rect">
            <a:avLst/>
          </a:prstGeom>
        </p:spPr>
        <p:txBody>
          <a:bodyPr vert="horz" wrap="square" lIns="0" tIns="12700" rIns="0" bIns="0" rtlCol="0">
            <a:spAutoFit/>
          </a:bodyPr>
          <a:lstStyle/>
          <a:p>
            <a:pPr marL="12700" algn="just">
              <a:lnSpc>
                <a:spcPct val="100000"/>
              </a:lnSpc>
              <a:spcBef>
                <a:spcPts val="100"/>
              </a:spcBef>
            </a:pPr>
            <a:r>
              <a:rPr sz="2400" b="1" spc="-5" dirty="0">
                <a:latin typeface="+mn-lt"/>
                <a:cs typeface="Calibri"/>
              </a:rPr>
              <a:t>Compatibili ed </a:t>
            </a:r>
            <a:r>
              <a:rPr sz="2400" b="1" spc="-10" dirty="0">
                <a:latin typeface="+mn-lt"/>
                <a:cs typeface="Calibri"/>
              </a:rPr>
              <a:t>esenti </a:t>
            </a:r>
            <a:r>
              <a:rPr sz="2400" b="1" spc="-20" dirty="0">
                <a:latin typeface="+mn-lt"/>
                <a:cs typeface="Calibri"/>
              </a:rPr>
              <a:t>dall’obbligo </a:t>
            </a:r>
            <a:r>
              <a:rPr sz="2400" b="1" dirty="0">
                <a:latin typeface="+mn-lt"/>
                <a:cs typeface="Calibri"/>
              </a:rPr>
              <a:t>di </a:t>
            </a:r>
            <a:r>
              <a:rPr sz="2400" b="1" spc="-5" dirty="0">
                <a:latin typeface="+mn-lt"/>
                <a:cs typeface="Calibri"/>
              </a:rPr>
              <a:t>notifica</a:t>
            </a:r>
            <a:r>
              <a:rPr sz="2400" spc="-5">
                <a:latin typeface="+mn-lt"/>
                <a:cs typeface="Calibri"/>
              </a:rPr>
              <a:t>, </a:t>
            </a:r>
            <a:r>
              <a:rPr lang="it-IT" sz="2400" spc="5" dirty="0" smtClean="0">
                <a:latin typeface="+mn-lt"/>
                <a:cs typeface="Calibri"/>
              </a:rPr>
              <a:t>ad es.</a:t>
            </a:r>
            <a:r>
              <a:rPr sz="2400" spc="5" smtClean="0">
                <a:latin typeface="+mn-lt"/>
                <a:cs typeface="Calibri"/>
              </a:rPr>
              <a:t> </a:t>
            </a:r>
            <a:r>
              <a:rPr sz="2400" dirty="0">
                <a:latin typeface="+mn-lt"/>
                <a:cs typeface="Calibri"/>
              </a:rPr>
              <a:t>in </a:t>
            </a:r>
            <a:r>
              <a:rPr sz="2400" spc="-5" dirty="0">
                <a:latin typeface="+mn-lt"/>
                <a:cs typeface="Calibri"/>
              </a:rPr>
              <a:t>base</a:t>
            </a:r>
            <a:r>
              <a:rPr sz="2400" spc="-80" dirty="0">
                <a:latin typeface="+mn-lt"/>
                <a:cs typeface="Calibri"/>
              </a:rPr>
              <a:t> </a:t>
            </a:r>
            <a:r>
              <a:rPr sz="2400" dirty="0">
                <a:latin typeface="+mn-lt"/>
                <a:cs typeface="Calibri"/>
              </a:rPr>
              <a:t>a:</a:t>
            </a:r>
            <a:endParaRPr sz="2400">
              <a:latin typeface="+mn-lt"/>
              <a:cs typeface="Calibri"/>
            </a:endParaRPr>
          </a:p>
          <a:p>
            <a:pPr algn="just">
              <a:lnSpc>
                <a:spcPct val="100000"/>
              </a:lnSpc>
              <a:spcBef>
                <a:spcPts val="20"/>
              </a:spcBef>
            </a:pPr>
            <a:endParaRPr sz="2400">
              <a:latin typeface="+mn-lt"/>
              <a:cs typeface="Calibri"/>
            </a:endParaRPr>
          </a:p>
          <a:p>
            <a:pPr marL="469900" indent="-457834" algn="just">
              <a:lnSpc>
                <a:spcPct val="100000"/>
              </a:lnSpc>
              <a:spcBef>
                <a:spcPts val="5"/>
              </a:spcBef>
              <a:buClr>
                <a:srgbClr val="000066"/>
              </a:buClr>
              <a:buSzPct val="105000"/>
              <a:buAutoNum type="arabicPeriod"/>
              <a:tabLst>
                <a:tab pos="469900" algn="l"/>
                <a:tab pos="470534" algn="l"/>
              </a:tabLst>
            </a:pPr>
            <a:r>
              <a:rPr sz="2400" b="1" spc="-5" dirty="0">
                <a:latin typeface="+mn-lt"/>
                <a:cs typeface="Calibri"/>
              </a:rPr>
              <a:t>Articolo </a:t>
            </a:r>
            <a:r>
              <a:rPr sz="2400" b="1">
                <a:latin typeface="+mn-lt"/>
                <a:cs typeface="Calibri"/>
              </a:rPr>
              <a:t>56 </a:t>
            </a:r>
            <a:r>
              <a:rPr lang="it-IT" sz="2400" b="1" spc="-15" dirty="0" smtClean="0">
                <a:latin typeface="+mn-lt"/>
                <a:cs typeface="Calibri"/>
              </a:rPr>
              <a:t>GBER</a:t>
            </a:r>
            <a:r>
              <a:rPr sz="2400" b="1" spc="-15" smtClean="0">
                <a:latin typeface="+mn-lt"/>
                <a:cs typeface="Calibri"/>
              </a:rPr>
              <a:t> </a:t>
            </a:r>
            <a:r>
              <a:rPr sz="2400" spc="-5" dirty="0">
                <a:latin typeface="+mn-lt"/>
                <a:cs typeface="Calibri"/>
              </a:rPr>
              <a:t>per </a:t>
            </a:r>
            <a:r>
              <a:rPr sz="2400" spc="-10" dirty="0">
                <a:latin typeface="+mn-lt"/>
                <a:cs typeface="Calibri"/>
              </a:rPr>
              <a:t>«infrastrutture</a:t>
            </a:r>
            <a:r>
              <a:rPr sz="2400" spc="-55" dirty="0">
                <a:latin typeface="+mn-lt"/>
                <a:cs typeface="Calibri"/>
              </a:rPr>
              <a:t> </a:t>
            </a:r>
            <a:r>
              <a:rPr sz="2400" spc="-5" dirty="0">
                <a:latin typeface="+mn-lt"/>
                <a:cs typeface="Calibri"/>
              </a:rPr>
              <a:t>locali»</a:t>
            </a:r>
            <a:endParaRPr sz="2400">
              <a:latin typeface="+mn-lt"/>
              <a:cs typeface="Calibri"/>
            </a:endParaRPr>
          </a:p>
          <a:p>
            <a:pPr marL="469900" marR="5080" indent="-457834" algn="just">
              <a:lnSpc>
                <a:spcPts val="2400"/>
              </a:lnSpc>
              <a:spcBef>
                <a:spcPts val="660"/>
              </a:spcBef>
              <a:buClr>
                <a:srgbClr val="000066"/>
              </a:buClr>
              <a:buSzPct val="105000"/>
              <a:buAutoNum type="arabicPeriod"/>
              <a:tabLst>
                <a:tab pos="469900" algn="l"/>
                <a:tab pos="470534" algn="l"/>
              </a:tabLst>
            </a:pPr>
            <a:r>
              <a:rPr sz="2400" b="1" spc="-5" dirty="0">
                <a:latin typeface="+mn-lt"/>
                <a:cs typeface="Calibri"/>
              </a:rPr>
              <a:t>Articolo </a:t>
            </a:r>
            <a:r>
              <a:rPr sz="2400" b="1">
                <a:latin typeface="+mn-lt"/>
                <a:cs typeface="Calibri"/>
              </a:rPr>
              <a:t>14 </a:t>
            </a:r>
            <a:r>
              <a:rPr lang="it-IT" sz="2400" b="1" spc="-15" dirty="0" smtClean="0">
                <a:latin typeface="+mn-lt"/>
                <a:cs typeface="Calibri"/>
              </a:rPr>
              <a:t>GBER</a:t>
            </a:r>
            <a:r>
              <a:rPr sz="2400" b="1" spc="-15" smtClean="0">
                <a:latin typeface="+mn-lt"/>
                <a:cs typeface="Calibri"/>
              </a:rPr>
              <a:t> </a:t>
            </a:r>
            <a:r>
              <a:rPr sz="2400" spc="-5" dirty="0">
                <a:latin typeface="+mn-lt"/>
                <a:cs typeface="Calibri"/>
              </a:rPr>
              <a:t>per </a:t>
            </a:r>
            <a:r>
              <a:rPr sz="2400" dirty="0">
                <a:latin typeface="+mn-lt"/>
                <a:cs typeface="Calibri"/>
              </a:rPr>
              <a:t>gli </a:t>
            </a:r>
            <a:r>
              <a:rPr sz="2400" spc="-5" dirty="0">
                <a:latin typeface="+mn-lt"/>
                <a:cs typeface="Calibri"/>
              </a:rPr>
              <a:t>aiuti </a:t>
            </a:r>
            <a:r>
              <a:rPr sz="2400" dirty="0">
                <a:latin typeface="+mn-lt"/>
                <a:cs typeface="Calibri"/>
              </a:rPr>
              <a:t>per </a:t>
            </a:r>
            <a:r>
              <a:rPr sz="2400" spc="-10" dirty="0">
                <a:latin typeface="+mn-lt"/>
                <a:cs typeface="Calibri"/>
              </a:rPr>
              <a:t>investimenti </a:t>
            </a:r>
            <a:r>
              <a:rPr sz="2400" dirty="0">
                <a:latin typeface="+mn-lt"/>
                <a:cs typeface="Calibri"/>
              </a:rPr>
              <a:t>a </a:t>
            </a:r>
            <a:r>
              <a:rPr sz="2400" spc="-10" dirty="0">
                <a:latin typeface="+mn-lt"/>
                <a:cs typeface="Calibri"/>
              </a:rPr>
              <a:t>finalità </a:t>
            </a:r>
            <a:r>
              <a:rPr sz="2400" spc="-5" dirty="0">
                <a:latin typeface="+mn-lt"/>
                <a:cs typeface="Calibri"/>
              </a:rPr>
              <a:t>regionale, se si </a:t>
            </a:r>
            <a:r>
              <a:rPr sz="2400" spc="-20" dirty="0">
                <a:latin typeface="+mn-lt"/>
                <a:cs typeface="Calibri"/>
              </a:rPr>
              <a:t>tratta </a:t>
            </a:r>
            <a:r>
              <a:rPr sz="2400">
                <a:latin typeface="+mn-lt"/>
                <a:cs typeface="Calibri"/>
              </a:rPr>
              <a:t>di </a:t>
            </a:r>
            <a:r>
              <a:rPr sz="2400" spc="-10" smtClean="0">
                <a:latin typeface="+mn-lt"/>
                <a:cs typeface="Calibri"/>
              </a:rPr>
              <a:t>un'infrastruttura </a:t>
            </a:r>
            <a:r>
              <a:rPr sz="2400" spc="-10" dirty="0">
                <a:latin typeface="+mn-lt"/>
                <a:cs typeface="Calibri"/>
              </a:rPr>
              <a:t>dedicata </a:t>
            </a:r>
            <a:r>
              <a:rPr sz="2400" dirty="0">
                <a:latin typeface="+mn-lt"/>
                <a:cs typeface="Calibri"/>
              </a:rPr>
              <a:t>ad</a:t>
            </a:r>
            <a:r>
              <a:rPr sz="2400" spc="-30" dirty="0">
                <a:latin typeface="+mn-lt"/>
                <a:cs typeface="Calibri"/>
              </a:rPr>
              <a:t> </a:t>
            </a:r>
            <a:r>
              <a:rPr sz="2400" spc="-5" dirty="0">
                <a:latin typeface="+mn-lt"/>
                <a:cs typeface="Calibri"/>
              </a:rPr>
              <a:t>un'impresa</a:t>
            </a:r>
            <a:endParaRPr sz="2400">
              <a:latin typeface="+mn-lt"/>
              <a:cs typeface="Calibri"/>
            </a:endParaRPr>
          </a:p>
          <a:p>
            <a:pPr marL="469900" indent="-457834" algn="just">
              <a:lnSpc>
                <a:spcPct val="100000"/>
              </a:lnSpc>
              <a:spcBef>
                <a:spcPts val="420"/>
              </a:spcBef>
              <a:buClr>
                <a:srgbClr val="000066"/>
              </a:buClr>
              <a:buSzPct val="105000"/>
              <a:buAutoNum type="arabicPeriod"/>
              <a:tabLst>
                <a:tab pos="469900" algn="l"/>
                <a:tab pos="470534" algn="l"/>
              </a:tabLst>
            </a:pPr>
            <a:r>
              <a:rPr sz="2400" b="1" spc="-5" dirty="0">
                <a:latin typeface="+mn-lt"/>
                <a:cs typeface="Calibri"/>
              </a:rPr>
              <a:t>Decisione </a:t>
            </a:r>
            <a:r>
              <a:rPr sz="2400" b="1" dirty="0">
                <a:latin typeface="+mn-lt"/>
                <a:cs typeface="Calibri"/>
              </a:rPr>
              <a:t>n. 2012/21/UE </a:t>
            </a:r>
            <a:r>
              <a:rPr sz="2400" spc="-5" dirty="0">
                <a:latin typeface="+mn-lt"/>
                <a:cs typeface="Calibri"/>
              </a:rPr>
              <a:t>(SIEG per </a:t>
            </a:r>
            <a:r>
              <a:rPr sz="2400" dirty="0">
                <a:latin typeface="+mn-lt"/>
                <a:cs typeface="Calibri"/>
              </a:rPr>
              <a:t>la </a:t>
            </a:r>
            <a:r>
              <a:rPr sz="2400" spc="-10" dirty="0">
                <a:latin typeface="+mn-lt"/>
                <a:cs typeface="Calibri"/>
              </a:rPr>
              <a:t>prestazione </a:t>
            </a:r>
            <a:r>
              <a:rPr sz="2400" spc="-5" dirty="0">
                <a:latin typeface="+mn-lt"/>
                <a:cs typeface="Calibri"/>
              </a:rPr>
              <a:t>dei </a:t>
            </a:r>
            <a:r>
              <a:rPr sz="2400" dirty="0">
                <a:latin typeface="+mn-lt"/>
                <a:cs typeface="Calibri"/>
              </a:rPr>
              <a:t>servizi idrici</a:t>
            </a:r>
            <a:r>
              <a:rPr sz="2400" spc="-60" dirty="0">
                <a:latin typeface="+mn-lt"/>
                <a:cs typeface="Calibri"/>
              </a:rPr>
              <a:t> </a:t>
            </a:r>
            <a:r>
              <a:rPr sz="2400" spc="-10" dirty="0">
                <a:latin typeface="+mn-lt"/>
                <a:cs typeface="Calibri"/>
              </a:rPr>
              <a:t>universali):</a:t>
            </a:r>
            <a:endParaRPr sz="2400">
              <a:latin typeface="+mn-lt"/>
              <a:cs typeface="Calibri"/>
            </a:endParaRPr>
          </a:p>
          <a:p>
            <a:pPr marL="636270" lvl="1" indent="-344170" algn="just">
              <a:lnSpc>
                <a:spcPct val="100000"/>
              </a:lnSpc>
              <a:spcBef>
                <a:spcPts val="580"/>
              </a:spcBef>
              <a:buClr>
                <a:srgbClr val="000066"/>
              </a:buClr>
              <a:buSzPct val="105000"/>
              <a:buFont typeface="Arial"/>
              <a:buChar char="•"/>
              <a:tabLst>
                <a:tab pos="635635" algn="l"/>
                <a:tab pos="636905" algn="l"/>
              </a:tabLst>
            </a:pPr>
            <a:r>
              <a:rPr sz="2400" i="1" spc="-5" dirty="0">
                <a:latin typeface="+mn-lt"/>
                <a:cs typeface="Calibri"/>
              </a:rPr>
              <a:t>Compensazione per SIEG al di </a:t>
            </a:r>
            <a:r>
              <a:rPr sz="2400" i="1" spc="-10" dirty="0">
                <a:latin typeface="+mn-lt"/>
                <a:cs typeface="Calibri"/>
              </a:rPr>
              <a:t>sotto </a:t>
            </a:r>
            <a:r>
              <a:rPr sz="2400" i="1" spc="-5" dirty="0">
                <a:latin typeface="+mn-lt"/>
                <a:cs typeface="Calibri"/>
              </a:rPr>
              <a:t>di </a:t>
            </a:r>
            <a:r>
              <a:rPr sz="2400" i="1">
                <a:latin typeface="+mn-lt"/>
                <a:cs typeface="Calibri"/>
              </a:rPr>
              <a:t>15 </a:t>
            </a:r>
            <a:r>
              <a:rPr lang="it-IT" sz="2400" i="1" spc="-5" dirty="0" smtClean="0">
                <a:latin typeface="+mn-lt"/>
                <a:cs typeface="Calibri"/>
              </a:rPr>
              <a:t>M</a:t>
            </a:r>
            <a:r>
              <a:rPr sz="2400" i="1" smtClean="0">
                <a:latin typeface="+mn-lt"/>
                <a:cs typeface="Calibri"/>
              </a:rPr>
              <a:t>euro</a:t>
            </a:r>
            <a:r>
              <a:rPr sz="2400" i="1" spc="-155" smtClean="0">
                <a:latin typeface="+mn-lt"/>
                <a:cs typeface="Calibri"/>
              </a:rPr>
              <a:t> </a:t>
            </a:r>
            <a:r>
              <a:rPr sz="2400" i="1" spc="-20" dirty="0">
                <a:latin typeface="+mn-lt"/>
                <a:cs typeface="Calibri"/>
              </a:rPr>
              <a:t>all’anno</a:t>
            </a:r>
            <a:endParaRPr sz="2400">
              <a:latin typeface="+mn-lt"/>
              <a:cs typeface="Calibri"/>
            </a:endParaRPr>
          </a:p>
          <a:p>
            <a:pPr marL="12700" algn="just">
              <a:lnSpc>
                <a:spcPct val="100000"/>
              </a:lnSpc>
              <a:spcBef>
                <a:spcPts val="2010"/>
              </a:spcBef>
            </a:pPr>
            <a:r>
              <a:rPr sz="2400" spc="-5" dirty="0">
                <a:latin typeface="+mn-lt"/>
                <a:cs typeface="Calibri"/>
              </a:rPr>
              <a:t>Altrimenti </a:t>
            </a:r>
            <a:r>
              <a:rPr sz="2400" b="1" dirty="0">
                <a:latin typeface="+mn-lt"/>
                <a:cs typeface="Calibri"/>
              </a:rPr>
              <a:t>se è necessaria la </a:t>
            </a:r>
            <a:r>
              <a:rPr sz="2400" b="1" spc="-5" dirty="0">
                <a:latin typeface="+mn-lt"/>
                <a:cs typeface="Calibri"/>
              </a:rPr>
              <a:t>notifica </a:t>
            </a:r>
            <a:r>
              <a:rPr sz="2400" spc="-10" dirty="0">
                <a:latin typeface="+mn-lt"/>
                <a:cs typeface="Calibri"/>
              </a:rPr>
              <a:t>valutazione </a:t>
            </a:r>
            <a:r>
              <a:rPr sz="2400" dirty="0">
                <a:latin typeface="+mn-lt"/>
                <a:cs typeface="Calibri"/>
              </a:rPr>
              <a:t>ai </a:t>
            </a:r>
            <a:r>
              <a:rPr sz="2400" spc="-5">
                <a:latin typeface="+mn-lt"/>
                <a:cs typeface="Calibri"/>
              </a:rPr>
              <a:t>sensi </a:t>
            </a:r>
            <a:r>
              <a:rPr sz="2400" spc="-5" smtClean="0">
                <a:latin typeface="+mn-lt"/>
                <a:cs typeface="Calibri"/>
              </a:rPr>
              <a:t>di</a:t>
            </a:r>
            <a:r>
              <a:rPr sz="2400" smtClean="0">
                <a:latin typeface="+mn-lt"/>
                <a:cs typeface="Calibri"/>
              </a:rPr>
              <a:t>:</a:t>
            </a:r>
            <a:endParaRPr sz="2400">
              <a:latin typeface="+mn-lt"/>
              <a:cs typeface="Calibri"/>
            </a:endParaRPr>
          </a:p>
          <a:p>
            <a:pPr algn="just">
              <a:lnSpc>
                <a:spcPct val="100000"/>
              </a:lnSpc>
              <a:spcBef>
                <a:spcPts val="55"/>
              </a:spcBef>
            </a:pPr>
            <a:endParaRPr sz="2400">
              <a:latin typeface="+mn-lt"/>
              <a:cs typeface="Calibri"/>
            </a:endParaRPr>
          </a:p>
          <a:p>
            <a:pPr marL="636270" indent="-344170" algn="just">
              <a:lnSpc>
                <a:spcPct val="100000"/>
              </a:lnSpc>
              <a:buClr>
                <a:srgbClr val="000066"/>
              </a:buClr>
              <a:buSzPct val="105000"/>
              <a:buFont typeface="Wingdings"/>
              <a:buChar char=""/>
              <a:tabLst>
                <a:tab pos="636905" algn="l"/>
              </a:tabLst>
            </a:pPr>
            <a:r>
              <a:rPr sz="2400" dirty="0">
                <a:latin typeface="+mn-lt"/>
                <a:cs typeface="Calibri"/>
              </a:rPr>
              <a:t>Art. 106(2) </a:t>
            </a:r>
            <a:r>
              <a:rPr sz="2400" spc="-5" dirty="0">
                <a:latin typeface="+mn-lt"/>
                <a:cs typeface="Calibri"/>
              </a:rPr>
              <a:t>TFUE sulla base della disciplina quadro sui</a:t>
            </a:r>
            <a:r>
              <a:rPr sz="2400" spc="-35" dirty="0">
                <a:latin typeface="+mn-lt"/>
                <a:cs typeface="Calibri"/>
              </a:rPr>
              <a:t> </a:t>
            </a:r>
            <a:r>
              <a:rPr sz="2400" spc="-10" dirty="0">
                <a:latin typeface="+mn-lt"/>
                <a:cs typeface="Calibri"/>
              </a:rPr>
              <a:t>SIEG</a:t>
            </a:r>
            <a:endParaRPr sz="2400">
              <a:latin typeface="+mn-lt"/>
              <a:cs typeface="Calibri"/>
            </a:endParaRPr>
          </a:p>
          <a:p>
            <a:pPr marL="636270" indent="-344170" algn="just">
              <a:lnSpc>
                <a:spcPct val="100000"/>
              </a:lnSpc>
              <a:buClr>
                <a:srgbClr val="000066"/>
              </a:buClr>
              <a:buSzPct val="105000"/>
              <a:buFont typeface="Wingdings"/>
              <a:buChar char=""/>
              <a:tabLst>
                <a:tab pos="636905" algn="l"/>
              </a:tabLst>
            </a:pPr>
            <a:r>
              <a:rPr sz="2400" dirty="0">
                <a:latin typeface="+mn-lt"/>
                <a:cs typeface="Calibri"/>
              </a:rPr>
              <a:t>Art. 107(3) (c)</a:t>
            </a:r>
            <a:r>
              <a:rPr sz="2400" spc="-45" dirty="0">
                <a:latin typeface="+mn-lt"/>
                <a:cs typeface="Calibri"/>
              </a:rPr>
              <a:t> </a:t>
            </a:r>
            <a:r>
              <a:rPr sz="2400" spc="-5" dirty="0">
                <a:latin typeface="+mn-lt"/>
                <a:cs typeface="Calibri"/>
              </a:rPr>
              <a:t>TFUE</a:t>
            </a:r>
            <a:endParaRPr sz="2400">
              <a:latin typeface="+mn-lt"/>
              <a:cs typeface="Calibri"/>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28596" y="2285992"/>
            <a:ext cx="8229600" cy="873957"/>
          </a:xfrm>
          <a:prstGeom prst="rect">
            <a:avLst/>
          </a:prstGeom>
        </p:spPr>
        <p:txBody>
          <a:bodyPr vert="horz" wrap="square" lIns="0" tIns="12065" rIns="0" bIns="0" rtlCol="0">
            <a:spAutoFit/>
          </a:bodyPr>
          <a:lstStyle/>
          <a:p>
            <a:pPr marR="5080">
              <a:lnSpc>
                <a:spcPct val="100000"/>
              </a:lnSpc>
              <a:spcBef>
                <a:spcPts val="95"/>
              </a:spcBef>
            </a:pPr>
            <a:r>
              <a:rPr lang="it-IT" altLang="it-IT" sz="2800" kern="1200" dirty="0" smtClean="0">
                <a:solidFill>
                  <a:schemeClr val="tx1"/>
                </a:solidFill>
                <a:latin typeface="Arial" panose="020B0604020202020204" pitchFamily="34" charset="0"/>
                <a:ea typeface="MS PGothic" panose="020B0600070205080204" pitchFamily="34" charset="-128"/>
                <a:cs typeface="+mn-cs"/>
              </a:rPr>
              <a:t>Principi per il finanziamento pubblico delle infrastrutture </a:t>
            </a:r>
            <a:r>
              <a:rPr lang="it-IT" altLang="it-IT" sz="2800" kern="1200" dirty="0" smtClean="0">
                <a:latin typeface="Arial" panose="020B0604020202020204" pitchFamily="34" charset="0"/>
                <a:ea typeface="MS PGothic" panose="020B0600070205080204" pitchFamily="34" charset="-128"/>
                <a:cs typeface="+mn-cs"/>
              </a:rPr>
              <a:t>energetiche</a:t>
            </a:r>
            <a:endParaRPr lang="it-IT" altLang="it-IT" sz="2800" kern="1200" dirty="0">
              <a:latin typeface="Arial" panose="020B0604020202020204" pitchFamily="34" charset="0"/>
              <a:ea typeface="MS PGothic" panose="020B0600070205080204" pitchFamily="34" charset="-128"/>
              <a:cs typeface="+mn-cs"/>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57224" y="285728"/>
            <a:ext cx="7715304"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Principi fondamentali - energia</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142844" y="1071546"/>
            <a:ext cx="8858312" cy="4400692"/>
          </a:xfrm>
          <a:prstGeom prst="rect">
            <a:avLst/>
          </a:prstGeom>
        </p:spPr>
        <p:txBody>
          <a:bodyPr vert="horz" wrap="square" lIns="0" tIns="24765" rIns="0" bIns="0" rtlCol="0">
            <a:spAutoFit/>
          </a:bodyPr>
          <a:lstStyle/>
          <a:p>
            <a:pPr marL="469900" marR="5080" indent="-457834" algn="just">
              <a:lnSpc>
                <a:spcPts val="2880"/>
              </a:lnSpc>
              <a:spcBef>
                <a:spcPts val="1200"/>
              </a:spcBef>
              <a:buClr>
                <a:srgbClr val="000066"/>
              </a:buClr>
              <a:buSzPct val="104166"/>
              <a:buAutoNum type="arabicPeriod"/>
              <a:tabLst>
                <a:tab pos="469900" algn="l"/>
                <a:tab pos="470534" algn="l"/>
              </a:tabLst>
            </a:pPr>
            <a:r>
              <a:rPr sz="2400" spc="-15" dirty="0">
                <a:latin typeface="+mn-lt"/>
                <a:cs typeface="Calibri"/>
              </a:rPr>
              <a:t>L'</a:t>
            </a:r>
            <a:r>
              <a:rPr sz="2400" b="1" spc="-15" dirty="0">
                <a:latin typeface="+mn-lt"/>
                <a:cs typeface="Calibri"/>
              </a:rPr>
              <a:t>infrastruttura </a:t>
            </a:r>
            <a:r>
              <a:rPr sz="2400" b="1" spc="-10" dirty="0">
                <a:latin typeface="+mn-lt"/>
                <a:cs typeface="Calibri"/>
              </a:rPr>
              <a:t>energetica </a:t>
            </a:r>
            <a:r>
              <a:rPr sz="2400" dirty="0">
                <a:latin typeface="+mn-lt"/>
                <a:cs typeface="Calibri"/>
              </a:rPr>
              <a:t>è </a:t>
            </a:r>
            <a:r>
              <a:rPr sz="2400" spc="-15" dirty="0">
                <a:latin typeface="+mn-lt"/>
                <a:cs typeface="Calibri"/>
              </a:rPr>
              <a:t>utilizzata </a:t>
            </a:r>
            <a:r>
              <a:rPr sz="2400" spc="-5" dirty="0">
                <a:latin typeface="+mn-lt"/>
                <a:cs typeface="Calibri"/>
              </a:rPr>
              <a:t>per </a:t>
            </a:r>
            <a:r>
              <a:rPr sz="2400" dirty="0">
                <a:latin typeface="+mn-lt"/>
                <a:cs typeface="Calibri"/>
              </a:rPr>
              <a:t>la </a:t>
            </a:r>
            <a:r>
              <a:rPr sz="2400" spc="-15" dirty="0">
                <a:latin typeface="+mn-lt"/>
                <a:cs typeface="Calibri"/>
              </a:rPr>
              <a:t>fornitura </a:t>
            </a:r>
            <a:r>
              <a:rPr sz="2400" spc="-5" dirty="0">
                <a:latin typeface="+mn-lt"/>
                <a:cs typeface="Calibri"/>
              </a:rPr>
              <a:t>di </a:t>
            </a:r>
            <a:r>
              <a:rPr sz="2400" dirty="0">
                <a:latin typeface="+mn-lt"/>
                <a:cs typeface="Calibri"/>
              </a:rPr>
              <a:t>servizi </a:t>
            </a:r>
            <a:r>
              <a:rPr sz="2400" spc="-5">
                <a:latin typeface="+mn-lt"/>
                <a:cs typeface="Calibri"/>
              </a:rPr>
              <a:t>di </a:t>
            </a:r>
            <a:r>
              <a:rPr sz="2400" spc="-5" smtClean="0">
                <a:latin typeface="+mn-lt"/>
                <a:cs typeface="Calibri"/>
              </a:rPr>
              <a:t>energia </a:t>
            </a:r>
            <a:r>
              <a:rPr sz="2400" dirty="0">
                <a:latin typeface="+mn-lt"/>
                <a:cs typeface="Calibri"/>
              </a:rPr>
              <a:t>a </a:t>
            </a:r>
            <a:r>
              <a:rPr sz="2400" spc="-10">
                <a:latin typeface="+mn-lt"/>
                <a:cs typeface="Calibri"/>
              </a:rPr>
              <a:t>titolo </a:t>
            </a:r>
            <a:r>
              <a:rPr sz="2400" spc="-10" smtClean="0">
                <a:latin typeface="+mn-lt"/>
                <a:cs typeface="Calibri"/>
              </a:rPr>
              <a:t>oneroso</a:t>
            </a:r>
            <a:r>
              <a:rPr lang="it-IT" sz="2400" spc="-10" dirty="0" smtClean="0">
                <a:latin typeface="+mn-lt"/>
                <a:cs typeface="Calibri"/>
              </a:rPr>
              <a:t>, </a:t>
            </a:r>
            <a:r>
              <a:rPr lang="it-IT" sz="2400" spc="-10" dirty="0" err="1" smtClean="0">
                <a:latin typeface="+mn-lt"/>
                <a:cs typeface="Calibri"/>
              </a:rPr>
              <a:t>i</a:t>
            </a:r>
            <a:r>
              <a:rPr sz="2400" spc="-10" smtClean="0">
                <a:latin typeface="+mn-lt"/>
                <a:cs typeface="Calibri"/>
              </a:rPr>
              <a:t>l </a:t>
            </a:r>
            <a:r>
              <a:rPr sz="2400" dirty="0">
                <a:latin typeface="+mn-lt"/>
                <a:cs typeface="Calibri"/>
              </a:rPr>
              <a:t>che </a:t>
            </a:r>
            <a:r>
              <a:rPr sz="2400" spc="-10" dirty="0">
                <a:latin typeface="+mn-lt"/>
                <a:cs typeface="Calibri"/>
              </a:rPr>
              <a:t>costituisce un'</a:t>
            </a:r>
            <a:r>
              <a:rPr sz="2400" b="1" spc="-10" dirty="0">
                <a:latin typeface="+mn-lt"/>
                <a:cs typeface="Calibri"/>
              </a:rPr>
              <a:t>attività </a:t>
            </a:r>
            <a:r>
              <a:rPr sz="2400" b="1">
                <a:latin typeface="+mn-lt"/>
                <a:cs typeface="Calibri"/>
              </a:rPr>
              <a:t>di</a:t>
            </a:r>
            <a:r>
              <a:rPr sz="2400" b="1" spc="-35">
                <a:latin typeface="+mn-lt"/>
                <a:cs typeface="Calibri"/>
              </a:rPr>
              <a:t> </a:t>
            </a:r>
            <a:r>
              <a:rPr sz="2400" b="1" spc="-15" smtClean="0">
                <a:latin typeface="+mn-lt"/>
                <a:cs typeface="Calibri"/>
              </a:rPr>
              <a:t>mercato</a:t>
            </a:r>
            <a:endParaRPr lang="it-IT" sz="2400" b="1" spc="-15" dirty="0" smtClean="0">
              <a:latin typeface="+mn-lt"/>
              <a:cs typeface="Calibri"/>
            </a:endParaRPr>
          </a:p>
          <a:p>
            <a:pPr marL="469900" marR="5080" indent="-457834" algn="just">
              <a:lnSpc>
                <a:spcPts val="2880"/>
              </a:lnSpc>
              <a:spcBef>
                <a:spcPts val="1200"/>
              </a:spcBef>
              <a:buClr>
                <a:srgbClr val="000066"/>
              </a:buClr>
              <a:buSzPct val="104166"/>
              <a:buAutoNum type="arabicPeriod"/>
              <a:tabLst>
                <a:tab pos="469900" algn="l"/>
                <a:tab pos="470534" algn="l"/>
              </a:tabLst>
            </a:pPr>
            <a:r>
              <a:rPr sz="2400" spc="-15" smtClean="0">
                <a:latin typeface="+mn-lt"/>
                <a:cs typeface="Calibri"/>
              </a:rPr>
              <a:t>L'infrastruttura </a:t>
            </a:r>
            <a:r>
              <a:rPr sz="2400" spc="-10" dirty="0">
                <a:latin typeface="+mn-lt"/>
                <a:cs typeface="Calibri"/>
              </a:rPr>
              <a:t>energetica </a:t>
            </a:r>
            <a:r>
              <a:rPr sz="2400" dirty="0">
                <a:latin typeface="+mn-lt"/>
                <a:cs typeface="Calibri"/>
              </a:rPr>
              <a:t>è, in </a:t>
            </a:r>
            <a:r>
              <a:rPr sz="2400" spc="-20" dirty="0">
                <a:latin typeface="+mn-lt"/>
                <a:cs typeface="Calibri"/>
              </a:rPr>
              <a:t>larga </a:t>
            </a:r>
            <a:r>
              <a:rPr sz="2400" spc="-10" dirty="0">
                <a:latin typeface="+mn-lt"/>
                <a:cs typeface="Calibri"/>
              </a:rPr>
              <a:t>misura, costruita </a:t>
            </a:r>
            <a:r>
              <a:rPr sz="2400" spc="-5" dirty="0">
                <a:latin typeface="+mn-lt"/>
                <a:cs typeface="Calibri"/>
              </a:rPr>
              <a:t>da  </a:t>
            </a:r>
            <a:r>
              <a:rPr sz="2400" spc="-15" dirty="0">
                <a:latin typeface="+mn-lt"/>
                <a:cs typeface="Calibri"/>
              </a:rPr>
              <a:t>operatori </a:t>
            </a:r>
            <a:r>
              <a:rPr sz="2400" spc="-5" dirty="0">
                <a:latin typeface="+mn-lt"/>
                <a:cs typeface="Calibri"/>
              </a:rPr>
              <a:t>di </a:t>
            </a:r>
            <a:r>
              <a:rPr sz="2400" spc="-20" dirty="0">
                <a:latin typeface="+mn-lt"/>
                <a:cs typeface="Calibri"/>
              </a:rPr>
              <a:t>mercato, </a:t>
            </a:r>
            <a:r>
              <a:rPr sz="2400" dirty="0">
                <a:latin typeface="+mn-lt"/>
                <a:cs typeface="Calibri"/>
              </a:rPr>
              <a:t>il che </a:t>
            </a:r>
            <a:r>
              <a:rPr sz="2400" spc="-15" dirty="0">
                <a:latin typeface="+mn-lt"/>
                <a:cs typeface="Calibri"/>
              </a:rPr>
              <a:t>dimostra </a:t>
            </a:r>
            <a:r>
              <a:rPr sz="2400" spc="-10" dirty="0">
                <a:latin typeface="+mn-lt"/>
                <a:cs typeface="Calibri"/>
              </a:rPr>
              <a:t>l'esistenza </a:t>
            </a:r>
            <a:r>
              <a:rPr sz="2400" spc="-5" dirty="0">
                <a:latin typeface="+mn-lt"/>
                <a:cs typeface="Calibri"/>
              </a:rPr>
              <a:t>di una </a:t>
            </a:r>
            <a:r>
              <a:rPr sz="2400" spc="-15">
                <a:latin typeface="+mn-lt"/>
                <a:cs typeface="Calibri"/>
              </a:rPr>
              <a:t>notevole </a:t>
            </a:r>
            <a:r>
              <a:rPr sz="2400" spc="-15" smtClean="0">
                <a:latin typeface="+mn-lt"/>
                <a:cs typeface="Calibri"/>
              </a:rPr>
              <a:t>attività </a:t>
            </a:r>
            <a:r>
              <a:rPr sz="2400" spc="-5" dirty="0">
                <a:latin typeface="+mn-lt"/>
                <a:cs typeface="Calibri"/>
              </a:rPr>
              <a:t>di </a:t>
            </a:r>
            <a:r>
              <a:rPr sz="2400" b="1" spc="-10" dirty="0">
                <a:latin typeface="+mn-lt"/>
                <a:cs typeface="Calibri"/>
              </a:rPr>
              <a:t>finanziamento </a:t>
            </a:r>
            <a:r>
              <a:rPr sz="2400" b="1" dirty="0">
                <a:latin typeface="+mn-lt"/>
                <a:cs typeface="Calibri"/>
              </a:rPr>
              <a:t>da </a:t>
            </a:r>
            <a:r>
              <a:rPr sz="2400" b="1" spc="-10" dirty="0">
                <a:latin typeface="+mn-lt"/>
                <a:cs typeface="Calibri"/>
              </a:rPr>
              <a:t>parte </a:t>
            </a:r>
            <a:r>
              <a:rPr sz="2400" b="1" dirty="0">
                <a:latin typeface="+mn-lt"/>
                <a:cs typeface="Calibri"/>
              </a:rPr>
              <a:t>del </a:t>
            </a:r>
            <a:r>
              <a:rPr sz="2400" b="1" spc="-15" dirty="0">
                <a:latin typeface="+mn-lt"/>
                <a:cs typeface="Calibri"/>
              </a:rPr>
              <a:t>mercato</a:t>
            </a:r>
            <a:r>
              <a:rPr sz="2400" spc="-15" dirty="0">
                <a:latin typeface="+mn-lt"/>
                <a:cs typeface="Calibri"/>
              </a:rPr>
              <a:t>, </a:t>
            </a:r>
            <a:r>
              <a:rPr sz="2400" dirty="0">
                <a:latin typeface="+mn-lt"/>
                <a:cs typeface="Calibri"/>
              </a:rPr>
              <a:t>ed </a:t>
            </a:r>
            <a:r>
              <a:rPr sz="2400">
                <a:latin typeface="+mn-lt"/>
                <a:cs typeface="Calibri"/>
              </a:rPr>
              <a:t>è </a:t>
            </a:r>
            <a:r>
              <a:rPr sz="2400" spc="-10" smtClean="0">
                <a:latin typeface="+mn-lt"/>
                <a:cs typeface="Calibri"/>
              </a:rPr>
              <a:t>finanziata </a:t>
            </a:r>
            <a:r>
              <a:rPr sz="2400" b="1" spc="-10" dirty="0">
                <a:latin typeface="+mn-lt"/>
                <a:cs typeface="Calibri"/>
              </a:rPr>
              <a:t>mediante </a:t>
            </a:r>
            <a:r>
              <a:rPr sz="2400" b="1" dirty="0">
                <a:latin typeface="+mn-lt"/>
                <a:cs typeface="Calibri"/>
              </a:rPr>
              <a:t>le </a:t>
            </a:r>
            <a:r>
              <a:rPr sz="2400" b="1" spc="-10" dirty="0">
                <a:latin typeface="+mn-lt"/>
                <a:cs typeface="Calibri"/>
              </a:rPr>
              <a:t>tariffe </a:t>
            </a:r>
            <a:r>
              <a:rPr sz="2400" dirty="0">
                <a:latin typeface="+mn-lt"/>
                <a:cs typeface="Calibri"/>
              </a:rPr>
              <a:t>a </a:t>
            </a:r>
            <a:r>
              <a:rPr sz="2400" spc="-10" dirty="0">
                <a:latin typeface="+mn-lt"/>
                <a:cs typeface="Calibri"/>
              </a:rPr>
              <a:t>carico </a:t>
            </a:r>
            <a:r>
              <a:rPr sz="2400" spc="-5">
                <a:latin typeface="+mn-lt"/>
                <a:cs typeface="Calibri"/>
              </a:rPr>
              <a:t>degli</a:t>
            </a:r>
            <a:r>
              <a:rPr sz="2400" spc="-50">
                <a:latin typeface="+mn-lt"/>
                <a:cs typeface="Calibri"/>
              </a:rPr>
              <a:t> </a:t>
            </a:r>
            <a:r>
              <a:rPr sz="2400" spc="-10" smtClean="0">
                <a:latin typeface="+mn-lt"/>
                <a:cs typeface="Calibri"/>
              </a:rPr>
              <a:t>utenti</a:t>
            </a:r>
            <a:endParaRPr lang="it-IT" sz="2400" spc="-10" dirty="0" smtClean="0">
              <a:latin typeface="+mn-lt"/>
              <a:cs typeface="Calibri"/>
            </a:endParaRPr>
          </a:p>
          <a:p>
            <a:pPr marL="469900" marR="5080" indent="-457834" algn="just">
              <a:lnSpc>
                <a:spcPts val="2880"/>
              </a:lnSpc>
              <a:spcBef>
                <a:spcPts val="1200"/>
              </a:spcBef>
              <a:buClr>
                <a:srgbClr val="000066"/>
              </a:buClr>
              <a:buSzPct val="104166"/>
              <a:buAutoNum type="arabicPeriod"/>
              <a:tabLst>
                <a:tab pos="469900" algn="l"/>
                <a:tab pos="470534" algn="l"/>
              </a:tabLst>
            </a:pPr>
            <a:r>
              <a:rPr sz="2400" spc="-15" smtClean="0">
                <a:latin typeface="+mn-lt"/>
                <a:cs typeface="Calibri"/>
              </a:rPr>
              <a:t>Poiché </a:t>
            </a:r>
            <a:r>
              <a:rPr sz="2400" spc="-20" dirty="0">
                <a:latin typeface="+mn-lt"/>
                <a:cs typeface="Calibri"/>
              </a:rPr>
              <a:t>favorisce </a:t>
            </a:r>
            <a:r>
              <a:rPr sz="2400" spc="-10" dirty="0">
                <a:latin typeface="+mn-lt"/>
                <a:cs typeface="Calibri"/>
              </a:rPr>
              <a:t>un'attività economica </a:t>
            </a:r>
            <a:r>
              <a:rPr sz="2400" dirty="0">
                <a:latin typeface="+mn-lt"/>
                <a:cs typeface="Calibri"/>
              </a:rPr>
              <a:t>ed è </a:t>
            </a:r>
            <a:r>
              <a:rPr sz="2400" spc="-10" dirty="0">
                <a:latin typeface="+mn-lt"/>
                <a:cs typeface="Calibri"/>
              </a:rPr>
              <a:t>tale </a:t>
            </a:r>
            <a:r>
              <a:rPr sz="2400" spc="-5" dirty="0">
                <a:latin typeface="+mn-lt"/>
                <a:cs typeface="Calibri"/>
              </a:rPr>
              <a:t>da </a:t>
            </a:r>
            <a:r>
              <a:rPr sz="2400" spc="-20">
                <a:latin typeface="+mn-lt"/>
                <a:cs typeface="Calibri"/>
              </a:rPr>
              <a:t>provocare </a:t>
            </a:r>
            <a:r>
              <a:rPr sz="2400" spc="-10" smtClean="0">
                <a:latin typeface="+mn-lt"/>
                <a:cs typeface="Calibri"/>
              </a:rPr>
              <a:t>un'incidenza </a:t>
            </a:r>
            <a:r>
              <a:rPr sz="2400" spc="-5" dirty="0">
                <a:latin typeface="+mn-lt"/>
                <a:cs typeface="Calibri"/>
              </a:rPr>
              <a:t>sugli scambi </a:t>
            </a:r>
            <a:r>
              <a:rPr sz="2400" spc="-20" dirty="0">
                <a:latin typeface="+mn-lt"/>
                <a:cs typeface="Calibri"/>
              </a:rPr>
              <a:t>tra </a:t>
            </a:r>
            <a:r>
              <a:rPr sz="2400" spc="-15" dirty="0">
                <a:latin typeface="+mn-lt"/>
                <a:cs typeface="Calibri"/>
              </a:rPr>
              <a:t>Stati </a:t>
            </a:r>
            <a:r>
              <a:rPr sz="2400" spc="-5" dirty="0">
                <a:latin typeface="+mn-lt"/>
                <a:cs typeface="Calibri"/>
              </a:rPr>
              <a:t>membri, </a:t>
            </a:r>
            <a:r>
              <a:rPr sz="2400" dirty="0">
                <a:latin typeface="+mn-lt"/>
                <a:cs typeface="Calibri"/>
              </a:rPr>
              <a:t>il </a:t>
            </a:r>
            <a:r>
              <a:rPr sz="2400" spc="-10">
                <a:latin typeface="+mn-lt"/>
                <a:cs typeface="Calibri"/>
              </a:rPr>
              <a:t>finanziamento </a:t>
            </a:r>
            <a:r>
              <a:rPr sz="2400" spc="-10" smtClean="0">
                <a:latin typeface="+mn-lt"/>
                <a:cs typeface="Calibri"/>
              </a:rPr>
              <a:t>pubblico </a:t>
            </a:r>
            <a:r>
              <a:rPr sz="2400" spc="-5" dirty="0">
                <a:latin typeface="+mn-lt"/>
                <a:cs typeface="Calibri"/>
              </a:rPr>
              <a:t>delle </a:t>
            </a:r>
            <a:r>
              <a:rPr sz="2400" spc="-15" dirty="0">
                <a:latin typeface="+mn-lt"/>
                <a:cs typeface="Calibri"/>
              </a:rPr>
              <a:t>infrastrutture </a:t>
            </a:r>
            <a:r>
              <a:rPr sz="2400" spc="-10" dirty="0">
                <a:latin typeface="+mn-lt"/>
                <a:cs typeface="Calibri"/>
              </a:rPr>
              <a:t>energetiche </a:t>
            </a:r>
            <a:r>
              <a:rPr sz="2400" dirty="0">
                <a:latin typeface="+mn-lt"/>
                <a:cs typeface="Calibri"/>
              </a:rPr>
              <a:t>è in linea </a:t>
            </a:r>
            <a:r>
              <a:rPr sz="2400" spc="-5" dirty="0">
                <a:latin typeface="+mn-lt"/>
                <a:cs typeface="Calibri"/>
              </a:rPr>
              <a:t>di </a:t>
            </a:r>
            <a:r>
              <a:rPr sz="2400" spc="-5">
                <a:latin typeface="+mn-lt"/>
                <a:cs typeface="Calibri"/>
              </a:rPr>
              <a:t>principio </a:t>
            </a:r>
            <a:r>
              <a:rPr sz="2400" b="1" spc="-10" smtClean="0">
                <a:latin typeface="+mn-lt"/>
                <a:cs typeface="Calibri"/>
              </a:rPr>
              <a:t>soggetto </a:t>
            </a:r>
            <a:r>
              <a:rPr sz="2400" b="1" dirty="0">
                <a:latin typeface="+mn-lt"/>
                <a:cs typeface="Calibri"/>
              </a:rPr>
              <a:t>alle norme sugli </a:t>
            </a:r>
            <a:r>
              <a:rPr sz="2400" b="1" spc="-5" dirty="0">
                <a:latin typeface="+mn-lt"/>
                <a:cs typeface="Calibri"/>
              </a:rPr>
              <a:t>aiuti di </a:t>
            </a:r>
            <a:r>
              <a:rPr sz="2400" b="1" spc="-20">
                <a:latin typeface="+mn-lt"/>
                <a:cs typeface="Calibri"/>
              </a:rPr>
              <a:t>Stato </a:t>
            </a:r>
            <a:r>
              <a:rPr lang="it-IT" sz="2400" spc="-20" dirty="0" smtClean="0">
                <a:latin typeface="+mn-lt"/>
                <a:cs typeface="Calibri"/>
              </a:rPr>
              <a:t>(</a:t>
            </a:r>
            <a:r>
              <a:rPr sz="2400" spc="-5" smtClean="0">
                <a:latin typeface="+mn-lt"/>
                <a:cs typeface="Arial"/>
              </a:rPr>
              <a:t>§</a:t>
            </a:r>
            <a:r>
              <a:rPr sz="2400" spc="-5">
                <a:latin typeface="+mn-lt"/>
                <a:cs typeface="Calibri"/>
              </a:rPr>
              <a:t>217</a:t>
            </a:r>
            <a:r>
              <a:rPr sz="2400" spc="-55">
                <a:latin typeface="+mn-lt"/>
                <a:cs typeface="Calibri"/>
              </a:rPr>
              <a:t> </a:t>
            </a:r>
            <a:r>
              <a:rPr sz="2400" spc="-10" smtClean="0">
                <a:latin typeface="+mn-lt"/>
                <a:cs typeface="Calibri"/>
              </a:rPr>
              <a:t>NOA</a:t>
            </a:r>
            <a:r>
              <a:rPr lang="it-IT" sz="2400" spc="-10" dirty="0" smtClean="0">
                <a:latin typeface="+mn-lt"/>
                <a:cs typeface="Calibri"/>
              </a:rPr>
              <a:t>)</a:t>
            </a:r>
            <a:endParaRPr sz="2400">
              <a:latin typeface="+mn-lt"/>
              <a:cs typeface="Calibri"/>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0034" y="214290"/>
            <a:ext cx="8001056"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Definizione – infrastruttura energetica</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142844" y="785794"/>
            <a:ext cx="8858312" cy="5568191"/>
          </a:xfrm>
          <a:prstGeom prst="rect">
            <a:avLst/>
          </a:prstGeom>
        </p:spPr>
        <p:txBody>
          <a:bodyPr vert="horz" wrap="square" lIns="0" tIns="12700" rIns="0" bIns="0" rtlCol="0">
            <a:spAutoFit/>
          </a:bodyPr>
          <a:lstStyle/>
          <a:p>
            <a:pPr marL="12700" algn="just">
              <a:lnSpc>
                <a:spcPct val="100000"/>
              </a:lnSpc>
              <a:spcBef>
                <a:spcPts val="100"/>
              </a:spcBef>
            </a:pPr>
            <a:r>
              <a:rPr sz="2400" b="1" spc="-10" dirty="0">
                <a:latin typeface="+mn-lt"/>
                <a:cs typeface="Calibri"/>
              </a:rPr>
              <a:t>Orientamenti </a:t>
            </a:r>
            <a:r>
              <a:rPr sz="2400" b="1" spc="-15" dirty="0">
                <a:latin typeface="+mn-lt"/>
                <a:cs typeface="Calibri"/>
              </a:rPr>
              <a:t>EEAG </a:t>
            </a:r>
            <a:r>
              <a:rPr sz="2400" b="1" spc="-5" dirty="0">
                <a:latin typeface="+mn-lt"/>
                <a:cs typeface="Calibri"/>
              </a:rPr>
              <a:t>2014, </a:t>
            </a:r>
            <a:r>
              <a:rPr sz="2400" b="1" spc="-15" dirty="0">
                <a:latin typeface="+mn-lt"/>
                <a:cs typeface="Calibri"/>
              </a:rPr>
              <a:t>punto </a:t>
            </a:r>
            <a:r>
              <a:rPr sz="2400" b="1" dirty="0">
                <a:latin typeface="+mn-lt"/>
                <a:cs typeface="Calibri"/>
              </a:rPr>
              <a:t>31 – e Art. </a:t>
            </a:r>
            <a:r>
              <a:rPr sz="2400" b="1" spc="-5" dirty="0">
                <a:latin typeface="+mn-lt"/>
                <a:cs typeface="Calibri"/>
              </a:rPr>
              <a:t>2(130</a:t>
            </a:r>
            <a:r>
              <a:rPr sz="2400" b="1" spc="-5">
                <a:latin typeface="+mn-lt"/>
                <a:cs typeface="Calibri"/>
              </a:rPr>
              <a:t>)</a:t>
            </a:r>
            <a:r>
              <a:rPr sz="2400" b="1" spc="-35">
                <a:latin typeface="+mn-lt"/>
                <a:cs typeface="Calibri"/>
              </a:rPr>
              <a:t> </a:t>
            </a:r>
            <a:r>
              <a:rPr lang="it-IT" sz="2400" b="1" spc="-20" dirty="0" smtClean="0">
                <a:latin typeface="+mn-lt"/>
                <a:cs typeface="Calibri"/>
              </a:rPr>
              <a:t>GBER</a:t>
            </a:r>
            <a:endParaRPr sz="2400">
              <a:latin typeface="+mn-lt"/>
              <a:cs typeface="Calibri"/>
            </a:endParaRPr>
          </a:p>
          <a:p>
            <a:pPr algn="just">
              <a:lnSpc>
                <a:spcPct val="100000"/>
              </a:lnSpc>
              <a:spcBef>
                <a:spcPts val="70"/>
              </a:spcBef>
            </a:pPr>
            <a:endParaRPr sz="2400">
              <a:latin typeface="+mn-lt"/>
              <a:cs typeface="Calibri"/>
            </a:endParaRPr>
          </a:p>
          <a:p>
            <a:pPr marL="12700" algn="just">
              <a:lnSpc>
                <a:spcPct val="100000"/>
              </a:lnSpc>
            </a:pPr>
            <a:r>
              <a:rPr sz="2400" b="1" dirty="0">
                <a:latin typeface="+mn-lt"/>
                <a:cs typeface="Calibri"/>
              </a:rPr>
              <a:t>Le </a:t>
            </a:r>
            <a:r>
              <a:rPr sz="2400" b="1" spc="-15" dirty="0">
                <a:latin typeface="+mn-lt"/>
                <a:cs typeface="Calibri"/>
              </a:rPr>
              <a:t>infrastrutture </a:t>
            </a:r>
            <a:r>
              <a:rPr sz="2400" b="1" spc="-10" dirty="0">
                <a:latin typeface="+mn-lt"/>
                <a:cs typeface="Calibri"/>
              </a:rPr>
              <a:t>energetiche</a:t>
            </a:r>
            <a:r>
              <a:rPr sz="2400" b="1" spc="-25" dirty="0">
                <a:latin typeface="+mn-lt"/>
                <a:cs typeface="Calibri"/>
              </a:rPr>
              <a:t> </a:t>
            </a:r>
            <a:r>
              <a:rPr sz="2400" b="1" spc="-5" dirty="0">
                <a:latin typeface="+mn-lt"/>
                <a:cs typeface="Calibri"/>
              </a:rPr>
              <a:t>includono</a:t>
            </a:r>
            <a:r>
              <a:rPr sz="2400" spc="-5" dirty="0">
                <a:latin typeface="+mn-lt"/>
                <a:cs typeface="Calibri"/>
              </a:rPr>
              <a:t>:</a:t>
            </a:r>
            <a:endParaRPr sz="2400">
              <a:latin typeface="+mn-lt"/>
              <a:cs typeface="Calibri"/>
            </a:endParaRPr>
          </a:p>
          <a:p>
            <a:pPr marL="469900" marR="480059" indent="-457834" algn="just">
              <a:lnSpc>
                <a:spcPct val="100000"/>
              </a:lnSpc>
              <a:spcBef>
                <a:spcPts val="750"/>
              </a:spcBef>
              <a:buAutoNum type="alphaLcParenR"/>
              <a:tabLst>
                <a:tab pos="469900" algn="l"/>
                <a:tab pos="470534" algn="l"/>
              </a:tabLst>
            </a:pPr>
            <a:r>
              <a:rPr sz="2400" b="1" spc="-10" dirty="0">
                <a:latin typeface="+mn-lt"/>
                <a:cs typeface="Calibri"/>
              </a:rPr>
              <a:t>energia elettrica</a:t>
            </a:r>
            <a:r>
              <a:rPr sz="2400" spc="-10" dirty="0">
                <a:latin typeface="+mn-lt"/>
                <a:cs typeface="Calibri"/>
              </a:rPr>
              <a:t>: infrastruttura </a:t>
            </a:r>
            <a:r>
              <a:rPr sz="2400" spc="-5" dirty="0">
                <a:latin typeface="+mn-lt"/>
                <a:cs typeface="Calibri"/>
              </a:rPr>
              <a:t>per </a:t>
            </a:r>
            <a:r>
              <a:rPr sz="2400" dirty="0">
                <a:latin typeface="+mn-lt"/>
                <a:cs typeface="Calibri"/>
              </a:rPr>
              <a:t>la </a:t>
            </a:r>
            <a:r>
              <a:rPr sz="2400" spc="-10" dirty="0">
                <a:latin typeface="+mn-lt"/>
                <a:cs typeface="Calibri"/>
              </a:rPr>
              <a:t>trasmissione, </a:t>
            </a:r>
            <a:r>
              <a:rPr sz="2400" spc="-5" dirty="0">
                <a:latin typeface="+mn-lt"/>
                <a:cs typeface="Calibri"/>
              </a:rPr>
              <a:t>per </a:t>
            </a:r>
            <a:r>
              <a:rPr sz="2400">
                <a:latin typeface="+mn-lt"/>
                <a:cs typeface="Calibri"/>
              </a:rPr>
              <a:t>la </a:t>
            </a:r>
            <a:r>
              <a:rPr sz="2400" spc="-5" smtClean="0">
                <a:latin typeface="+mn-lt"/>
                <a:cs typeface="Calibri"/>
              </a:rPr>
              <a:t>distribuzione </a:t>
            </a:r>
            <a:r>
              <a:rPr sz="2400" dirty="0">
                <a:latin typeface="+mn-lt"/>
                <a:cs typeface="Calibri"/>
              </a:rPr>
              <a:t>e  </a:t>
            </a:r>
            <a:r>
              <a:rPr sz="2400" spc="-5" dirty="0">
                <a:latin typeface="+mn-lt"/>
                <a:cs typeface="Calibri"/>
              </a:rPr>
              <a:t>impianti di stoccaggio di </a:t>
            </a:r>
            <a:r>
              <a:rPr sz="2400" spc="-5">
                <a:latin typeface="+mn-lt"/>
                <a:cs typeface="Calibri"/>
              </a:rPr>
              <a:t>energia </a:t>
            </a:r>
            <a:r>
              <a:rPr sz="2400" spc="-10" smtClean="0">
                <a:latin typeface="+mn-lt"/>
                <a:cs typeface="Calibri"/>
              </a:rPr>
              <a:t>elettrica</a:t>
            </a:r>
            <a:endParaRPr sz="2400">
              <a:latin typeface="+mn-lt"/>
              <a:cs typeface="Calibri"/>
            </a:endParaRPr>
          </a:p>
          <a:p>
            <a:pPr marL="469900" marR="5080" indent="-457834" algn="just">
              <a:lnSpc>
                <a:spcPct val="100000"/>
              </a:lnSpc>
              <a:spcBef>
                <a:spcPts val="720"/>
              </a:spcBef>
              <a:buAutoNum type="alphaLcParenR"/>
              <a:tabLst>
                <a:tab pos="469900" algn="l"/>
                <a:tab pos="470534" algn="l"/>
              </a:tabLst>
            </a:pPr>
            <a:r>
              <a:rPr sz="2400" b="1" spc="-10" dirty="0">
                <a:latin typeface="+mn-lt"/>
                <a:cs typeface="Calibri"/>
              </a:rPr>
              <a:t>gas</a:t>
            </a:r>
            <a:r>
              <a:rPr sz="2400" spc="-10" dirty="0">
                <a:latin typeface="+mn-lt"/>
                <a:cs typeface="Calibri"/>
              </a:rPr>
              <a:t>: condotte </a:t>
            </a:r>
            <a:r>
              <a:rPr sz="2400" spc="-5" dirty="0">
                <a:latin typeface="+mn-lt"/>
                <a:cs typeface="Calibri"/>
              </a:rPr>
              <a:t>di </a:t>
            </a:r>
            <a:r>
              <a:rPr sz="2400" spc="-10" dirty="0">
                <a:latin typeface="+mn-lt"/>
                <a:cs typeface="Calibri"/>
              </a:rPr>
              <a:t>trasmissione </a:t>
            </a:r>
            <a:r>
              <a:rPr sz="2400" dirty="0">
                <a:latin typeface="+mn-lt"/>
                <a:cs typeface="Calibri"/>
              </a:rPr>
              <a:t>e </a:t>
            </a:r>
            <a:r>
              <a:rPr sz="2400" spc="-5" dirty="0">
                <a:latin typeface="+mn-lt"/>
                <a:cs typeface="Calibri"/>
              </a:rPr>
              <a:t>distribuzione per </a:t>
            </a:r>
            <a:r>
              <a:rPr sz="2400" dirty="0">
                <a:latin typeface="+mn-lt"/>
                <a:cs typeface="Calibri"/>
              </a:rPr>
              <a:t>il </a:t>
            </a:r>
            <a:r>
              <a:rPr sz="2400" spc="-10" dirty="0">
                <a:latin typeface="+mn-lt"/>
                <a:cs typeface="Calibri"/>
              </a:rPr>
              <a:t>trasporto </a:t>
            </a:r>
            <a:r>
              <a:rPr sz="2400" dirty="0">
                <a:latin typeface="+mn-lt"/>
                <a:cs typeface="Calibri"/>
              </a:rPr>
              <a:t>del </a:t>
            </a:r>
            <a:r>
              <a:rPr sz="2400" spc="-10" dirty="0">
                <a:latin typeface="+mn-lt"/>
                <a:cs typeface="Calibri"/>
              </a:rPr>
              <a:t>gas, </a:t>
            </a:r>
            <a:r>
              <a:rPr sz="2400" spc="-5">
                <a:latin typeface="+mn-lt"/>
                <a:cs typeface="Calibri"/>
              </a:rPr>
              <a:t>impianti </a:t>
            </a:r>
            <a:r>
              <a:rPr sz="2400" spc="-5" smtClean="0">
                <a:latin typeface="+mn-lt"/>
                <a:cs typeface="Calibri"/>
              </a:rPr>
              <a:t>di </a:t>
            </a:r>
            <a:r>
              <a:rPr sz="2400" spc="-5" dirty="0">
                <a:latin typeface="+mn-lt"/>
                <a:cs typeface="Calibri"/>
              </a:rPr>
              <a:t>stoccaggio </a:t>
            </a:r>
            <a:r>
              <a:rPr sz="2400" spc="-10" dirty="0">
                <a:latin typeface="+mn-lt"/>
                <a:cs typeface="Calibri"/>
              </a:rPr>
              <a:t>sotterranei collegati </a:t>
            </a:r>
            <a:r>
              <a:rPr sz="2400" spc="-5" dirty="0">
                <a:latin typeface="+mn-lt"/>
                <a:cs typeface="Calibri"/>
              </a:rPr>
              <a:t>alle </a:t>
            </a:r>
            <a:r>
              <a:rPr sz="2400" spc="-10" dirty="0">
                <a:latin typeface="+mn-lt"/>
                <a:cs typeface="Calibri"/>
              </a:rPr>
              <a:t>condotte </a:t>
            </a:r>
            <a:r>
              <a:rPr sz="2400" spc="-5" dirty="0">
                <a:latin typeface="+mn-lt"/>
                <a:cs typeface="Calibri"/>
              </a:rPr>
              <a:t>di </a:t>
            </a:r>
            <a:r>
              <a:rPr sz="2400" spc="-10" dirty="0">
                <a:latin typeface="+mn-lt"/>
                <a:cs typeface="Calibri"/>
              </a:rPr>
              <a:t>gas, </a:t>
            </a:r>
            <a:r>
              <a:rPr sz="2400" spc="-5" dirty="0">
                <a:latin typeface="+mn-lt"/>
                <a:cs typeface="Calibri"/>
              </a:rPr>
              <a:t>impianti di </a:t>
            </a:r>
            <a:r>
              <a:rPr sz="2400" spc="-10">
                <a:latin typeface="+mn-lt"/>
                <a:cs typeface="Calibri"/>
              </a:rPr>
              <a:t>ricevimento</a:t>
            </a:r>
            <a:r>
              <a:rPr sz="2400" spc="-10" smtClean="0">
                <a:latin typeface="+mn-lt"/>
                <a:cs typeface="Calibri"/>
              </a:rPr>
              <a:t>, </a:t>
            </a:r>
            <a:r>
              <a:rPr sz="2400" spc="-5" dirty="0">
                <a:latin typeface="+mn-lt"/>
                <a:cs typeface="Calibri"/>
              </a:rPr>
              <a:t>stoccaggio </a:t>
            </a:r>
            <a:r>
              <a:rPr sz="2400" dirty="0">
                <a:latin typeface="+mn-lt"/>
                <a:cs typeface="Calibri"/>
              </a:rPr>
              <a:t>e </a:t>
            </a:r>
            <a:r>
              <a:rPr sz="2400" spc="-5" dirty="0">
                <a:latin typeface="+mn-lt"/>
                <a:cs typeface="Calibri"/>
              </a:rPr>
              <a:t>rigassificazione </a:t>
            </a:r>
            <a:r>
              <a:rPr sz="2400" dirty="0">
                <a:latin typeface="+mn-lt"/>
                <a:cs typeface="Calibri"/>
              </a:rPr>
              <a:t>o </a:t>
            </a:r>
            <a:r>
              <a:rPr sz="2400" spc="-5" dirty="0">
                <a:latin typeface="+mn-lt"/>
                <a:cs typeface="Calibri"/>
              </a:rPr>
              <a:t>decompressione per </a:t>
            </a:r>
            <a:r>
              <a:rPr sz="2400" dirty="0">
                <a:latin typeface="+mn-lt"/>
                <a:cs typeface="Calibri"/>
              </a:rPr>
              <a:t>il </a:t>
            </a:r>
            <a:r>
              <a:rPr sz="2400" spc="-10" dirty="0">
                <a:latin typeface="+mn-lt"/>
                <a:cs typeface="Calibri"/>
              </a:rPr>
              <a:t>gas </a:t>
            </a:r>
            <a:r>
              <a:rPr sz="2400" spc="-10">
                <a:latin typeface="+mn-lt"/>
                <a:cs typeface="Calibri"/>
              </a:rPr>
              <a:t>naturale </a:t>
            </a:r>
            <a:r>
              <a:rPr sz="2400" spc="-15" smtClean="0">
                <a:latin typeface="+mn-lt"/>
                <a:cs typeface="Calibri"/>
              </a:rPr>
              <a:t>liquefatto </a:t>
            </a:r>
            <a:r>
              <a:rPr sz="2400" dirty="0">
                <a:latin typeface="+mn-lt"/>
                <a:cs typeface="Calibri"/>
              </a:rPr>
              <a:t>(«GNL») o il </a:t>
            </a:r>
            <a:r>
              <a:rPr sz="2400" spc="-10" dirty="0">
                <a:latin typeface="+mn-lt"/>
                <a:cs typeface="Calibri"/>
              </a:rPr>
              <a:t>gas naturale </a:t>
            </a:r>
            <a:r>
              <a:rPr sz="2400" spc="-5" dirty="0">
                <a:latin typeface="+mn-lt"/>
                <a:cs typeface="Calibri"/>
              </a:rPr>
              <a:t>compresso</a:t>
            </a:r>
            <a:r>
              <a:rPr sz="2400" spc="-35" dirty="0">
                <a:latin typeface="+mn-lt"/>
                <a:cs typeface="Calibri"/>
              </a:rPr>
              <a:t> </a:t>
            </a:r>
            <a:r>
              <a:rPr sz="2400" dirty="0">
                <a:latin typeface="+mn-lt"/>
                <a:cs typeface="Calibri"/>
              </a:rPr>
              <a:t>(«</a:t>
            </a:r>
            <a:r>
              <a:rPr sz="2400">
                <a:latin typeface="+mn-lt"/>
                <a:cs typeface="Calibri"/>
              </a:rPr>
              <a:t>GNC</a:t>
            </a:r>
            <a:r>
              <a:rPr sz="2400" smtClean="0">
                <a:latin typeface="+mn-lt"/>
                <a:cs typeface="Calibri"/>
              </a:rPr>
              <a:t>»)</a:t>
            </a:r>
            <a:endParaRPr sz="2400">
              <a:latin typeface="+mn-lt"/>
              <a:cs typeface="Calibri"/>
            </a:endParaRPr>
          </a:p>
          <a:p>
            <a:pPr marL="469900" indent="-457834" algn="just">
              <a:lnSpc>
                <a:spcPct val="100000"/>
              </a:lnSpc>
              <a:spcBef>
                <a:spcPts val="720"/>
              </a:spcBef>
              <a:buAutoNum type="alphaLcParenR"/>
              <a:tabLst>
                <a:tab pos="469900" algn="l"/>
                <a:tab pos="470534" algn="l"/>
              </a:tabLst>
            </a:pPr>
            <a:r>
              <a:rPr sz="2400" b="1" spc="-5" dirty="0">
                <a:latin typeface="+mn-lt"/>
                <a:cs typeface="Calibri"/>
              </a:rPr>
              <a:t>petrolio</a:t>
            </a:r>
            <a:r>
              <a:rPr sz="2400" spc="-5" dirty="0">
                <a:latin typeface="+mn-lt"/>
                <a:cs typeface="Calibri"/>
              </a:rPr>
              <a:t>: oleodotti, </a:t>
            </a:r>
            <a:r>
              <a:rPr sz="2400" spc="-10" dirty="0">
                <a:latin typeface="+mn-lt"/>
                <a:cs typeface="Calibri"/>
              </a:rPr>
              <a:t>stazioni </a:t>
            </a:r>
            <a:r>
              <a:rPr sz="2400" spc="-5" dirty="0">
                <a:latin typeface="+mn-lt"/>
                <a:cs typeface="Calibri"/>
              </a:rPr>
              <a:t>di </a:t>
            </a:r>
            <a:r>
              <a:rPr sz="2400" dirty="0">
                <a:latin typeface="+mn-lt"/>
                <a:cs typeface="Calibri"/>
              </a:rPr>
              <a:t>pompaggio e </a:t>
            </a:r>
            <a:r>
              <a:rPr sz="2400" spc="-5" dirty="0">
                <a:latin typeface="+mn-lt"/>
                <a:cs typeface="Calibri"/>
              </a:rPr>
              <a:t>impianti </a:t>
            </a:r>
            <a:r>
              <a:rPr sz="2400" spc="-5">
                <a:latin typeface="+mn-lt"/>
                <a:cs typeface="Calibri"/>
              </a:rPr>
              <a:t>di</a:t>
            </a:r>
            <a:r>
              <a:rPr sz="2400" spc="-35">
                <a:latin typeface="+mn-lt"/>
                <a:cs typeface="Calibri"/>
              </a:rPr>
              <a:t> </a:t>
            </a:r>
            <a:r>
              <a:rPr sz="2400" spc="-5" smtClean="0">
                <a:latin typeface="+mn-lt"/>
                <a:cs typeface="Calibri"/>
              </a:rPr>
              <a:t>stoccaggio</a:t>
            </a:r>
            <a:endParaRPr sz="2400">
              <a:latin typeface="+mn-lt"/>
              <a:cs typeface="Calibri"/>
            </a:endParaRPr>
          </a:p>
          <a:p>
            <a:pPr marL="469900" indent="-457834" algn="just">
              <a:lnSpc>
                <a:spcPct val="100000"/>
              </a:lnSpc>
              <a:spcBef>
                <a:spcPts val="725"/>
              </a:spcBef>
              <a:buAutoNum type="alphaLcParenR"/>
              <a:tabLst>
                <a:tab pos="469900" algn="l"/>
                <a:tab pos="470534" algn="l"/>
              </a:tabLst>
            </a:pPr>
            <a:r>
              <a:rPr sz="2400" b="1" spc="-5" dirty="0">
                <a:latin typeface="+mn-lt"/>
                <a:cs typeface="Calibri"/>
              </a:rPr>
              <a:t>CO2</a:t>
            </a:r>
            <a:r>
              <a:rPr sz="2400" spc="-5" dirty="0">
                <a:latin typeface="+mn-lt"/>
                <a:cs typeface="Calibri"/>
              </a:rPr>
              <a:t>: </a:t>
            </a:r>
            <a:r>
              <a:rPr sz="2400" spc="-20" dirty="0">
                <a:latin typeface="+mn-lt"/>
                <a:cs typeface="Calibri"/>
              </a:rPr>
              <a:t>rete </a:t>
            </a:r>
            <a:r>
              <a:rPr sz="2400" spc="-5" dirty="0">
                <a:latin typeface="+mn-lt"/>
                <a:cs typeface="Calibri"/>
              </a:rPr>
              <a:t>di </a:t>
            </a:r>
            <a:r>
              <a:rPr sz="2400" spc="-10" dirty="0">
                <a:latin typeface="+mn-lt"/>
                <a:cs typeface="Calibri"/>
              </a:rPr>
              <a:t>condotte </a:t>
            </a:r>
            <a:r>
              <a:rPr sz="2400" spc="-5" dirty="0">
                <a:latin typeface="+mn-lt"/>
                <a:cs typeface="Calibri"/>
              </a:rPr>
              <a:t>per </a:t>
            </a:r>
            <a:r>
              <a:rPr sz="2400" dirty="0">
                <a:latin typeface="+mn-lt"/>
                <a:cs typeface="Calibri"/>
              </a:rPr>
              <a:t>il </a:t>
            </a:r>
            <a:r>
              <a:rPr sz="2400" spc="-10" dirty="0">
                <a:latin typeface="+mn-lt"/>
                <a:cs typeface="Calibri"/>
              </a:rPr>
              <a:t>trasporto </a:t>
            </a:r>
            <a:r>
              <a:rPr sz="2400" dirty="0">
                <a:latin typeface="+mn-lt"/>
                <a:cs typeface="Calibri"/>
              </a:rPr>
              <a:t>di </a:t>
            </a:r>
            <a:r>
              <a:rPr sz="2400" spc="-5" dirty="0">
                <a:latin typeface="+mn-lt"/>
                <a:cs typeface="Calibri"/>
              </a:rPr>
              <a:t>CO2 </a:t>
            </a:r>
            <a:r>
              <a:rPr sz="2400" spc="-15" dirty="0">
                <a:latin typeface="+mn-lt"/>
                <a:cs typeface="Calibri"/>
              </a:rPr>
              <a:t>verso </a:t>
            </a:r>
            <a:r>
              <a:rPr sz="2400" dirty="0">
                <a:latin typeface="+mn-lt"/>
                <a:cs typeface="Calibri"/>
              </a:rPr>
              <a:t>i </a:t>
            </a:r>
            <a:r>
              <a:rPr sz="2400" spc="-5" dirty="0">
                <a:latin typeface="+mn-lt"/>
                <a:cs typeface="Calibri"/>
              </a:rPr>
              <a:t>luoghi </a:t>
            </a:r>
            <a:r>
              <a:rPr sz="2400" spc="-5">
                <a:latin typeface="+mn-lt"/>
                <a:cs typeface="Calibri"/>
              </a:rPr>
              <a:t>di</a:t>
            </a:r>
            <a:r>
              <a:rPr sz="2400" spc="40">
                <a:latin typeface="+mn-lt"/>
                <a:cs typeface="Calibri"/>
              </a:rPr>
              <a:t> </a:t>
            </a:r>
            <a:r>
              <a:rPr sz="2400" spc="-5" smtClean="0">
                <a:latin typeface="+mn-lt"/>
                <a:cs typeface="Calibri"/>
              </a:rPr>
              <a:t>stoccaggio</a:t>
            </a:r>
            <a:endParaRPr sz="2400">
              <a:latin typeface="+mn-lt"/>
              <a:cs typeface="Calibri"/>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42910" y="285728"/>
            <a:ext cx="7786742"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Esistenza di aiuto di Stato è esclusa</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p:nvPr/>
        </p:nvSpPr>
        <p:spPr>
          <a:xfrm>
            <a:off x="270725" y="2509266"/>
            <a:ext cx="6547484" cy="0"/>
          </a:xfrm>
          <a:custGeom>
            <a:avLst/>
            <a:gdLst/>
            <a:ahLst/>
            <a:cxnLst/>
            <a:rect l="l" t="t" r="r" b="b"/>
            <a:pathLst>
              <a:path w="6547484">
                <a:moveTo>
                  <a:pt x="0" y="0"/>
                </a:moveTo>
                <a:lnTo>
                  <a:pt x="6547142" y="0"/>
                </a:lnTo>
              </a:path>
            </a:pathLst>
          </a:custGeom>
          <a:ln w="30479">
            <a:solidFill>
              <a:srgbClr val="FFFFFF"/>
            </a:solidFill>
          </a:ln>
        </p:spPr>
        <p:txBody>
          <a:bodyPr wrap="square" lIns="0" tIns="0" rIns="0" bIns="0" rtlCol="0"/>
          <a:lstStyle/>
          <a:p>
            <a:endParaRPr/>
          </a:p>
        </p:txBody>
      </p:sp>
      <p:sp>
        <p:nvSpPr>
          <p:cNvPr id="4" name="object 4"/>
          <p:cNvSpPr txBox="1"/>
          <p:nvPr/>
        </p:nvSpPr>
        <p:spPr>
          <a:xfrm>
            <a:off x="142844" y="1214422"/>
            <a:ext cx="8858312" cy="4670509"/>
          </a:xfrm>
          <a:prstGeom prst="rect">
            <a:avLst/>
          </a:prstGeom>
        </p:spPr>
        <p:txBody>
          <a:bodyPr vert="horz" wrap="square" lIns="0" tIns="12700" rIns="0" bIns="0" rtlCol="0">
            <a:spAutoFit/>
          </a:bodyPr>
          <a:lstStyle/>
          <a:p>
            <a:pPr marL="12700" algn="just">
              <a:lnSpc>
                <a:spcPct val="100000"/>
              </a:lnSpc>
              <a:spcBef>
                <a:spcPts val="100"/>
              </a:spcBef>
              <a:spcAft>
                <a:spcPts val="600"/>
              </a:spcAft>
            </a:pPr>
            <a:r>
              <a:rPr sz="2400" b="1" spc="-5" dirty="0">
                <a:latin typeface="+mn-lt"/>
                <a:cs typeface="Calibri"/>
              </a:rPr>
              <a:t>Assenza </a:t>
            </a:r>
            <a:r>
              <a:rPr sz="2400" b="1" dirty="0">
                <a:latin typeface="+mn-lt"/>
                <a:cs typeface="Calibri"/>
              </a:rPr>
              <a:t>di </a:t>
            </a:r>
            <a:r>
              <a:rPr sz="2400" b="1" spc="-10" dirty="0">
                <a:latin typeface="+mn-lt"/>
                <a:cs typeface="Calibri"/>
              </a:rPr>
              <a:t>vantaggi </a:t>
            </a:r>
            <a:r>
              <a:rPr sz="2400" b="1" spc="-5" dirty="0">
                <a:latin typeface="+mn-lt"/>
                <a:cs typeface="Calibri"/>
              </a:rPr>
              <a:t>economici </a:t>
            </a:r>
            <a:r>
              <a:rPr sz="2400" b="1" dirty="0">
                <a:latin typeface="+mn-lt"/>
                <a:cs typeface="Calibri"/>
              </a:rPr>
              <a:t>– </a:t>
            </a:r>
            <a:r>
              <a:rPr sz="2400" b="1" spc="-5" dirty="0">
                <a:latin typeface="+mn-lt"/>
                <a:cs typeface="Calibri"/>
              </a:rPr>
              <a:t>analisi </a:t>
            </a:r>
            <a:r>
              <a:rPr sz="2400" b="1" dirty="0">
                <a:latin typeface="+mn-lt"/>
                <a:cs typeface="Calibri"/>
              </a:rPr>
              <a:t>dei </a:t>
            </a:r>
            <a:r>
              <a:rPr sz="2400" b="1" spc="-15" dirty="0">
                <a:latin typeface="+mn-lt"/>
                <a:cs typeface="Calibri"/>
              </a:rPr>
              <a:t>tre</a:t>
            </a:r>
            <a:r>
              <a:rPr sz="2400" b="1" spc="-85" dirty="0">
                <a:latin typeface="+mn-lt"/>
                <a:cs typeface="Calibri"/>
              </a:rPr>
              <a:t> </a:t>
            </a:r>
            <a:r>
              <a:rPr sz="2400" b="1" spc="-10" dirty="0">
                <a:latin typeface="+mn-lt"/>
                <a:cs typeface="Calibri"/>
              </a:rPr>
              <a:t>livelli</a:t>
            </a:r>
            <a:endParaRPr sz="2400">
              <a:latin typeface="+mn-lt"/>
              <a:cs typeface="Calibri"/>
            </a:endParaRPr>
          </a:p>
          <a:p>
            <a:pPr marL="469900" marR="40640" indent="-457834" algn="just">
              <a:lnSpc>
                <a:spcPct val="99700"/>
              </a:lnSpc>
              <a:spcBef>
                <a:spcPts val="2070"/>
              </a:spcBef>
              <a:spcAft>
                <a:spcPts val="600"/>
              </a:spcAft>
              <a:buClr>
                <a:srgbClr val="000066"/>
              </a:buClr>
              <a:buSzPct val="104166"/>
              <a:buAutoNum type="arabicPeriod"/>
              <a:tabLst>
                <a:tab pos="470534" algn="l"/>
              </a:tabLst>
            </a:pPr>
            <a:r>
              <a:rPr sz="2400" b="1" spc="-10" dirty="0">
                <a:latin typeface="+mn-lt"/>
                <a:cs typeface="Calibri"/>
              </a:rPr>
              <a:t>Proprietario/promotore: </a:t>
            </a:r>
            <a:r>
              <a:rPr sz="2400" spc="-5" dirty="0">
                <a:latin typeface="+mn-lt"/>
                <a:cs typeface="Calibri"/>
              </a:rPr>
              <a:t>aiuto </a:t>
            </a:r>
            <a:r>
              <a:rPr sz="2400" dirty="0">
                <a:latin typeface="+mn-lt"/>
                <a:cs typeface="Calibri"/>
              </a:rPr>
              <a:t>è </a:t>
            </a:r>
            <a:r>
              <a:rPr sz="2400">
                <a:latin typeface="+mn-lt"/>
                <a:cs typeface="Calibri"/>
              </a:rPr>
              <a:t>escluso </a:t>
            </a:r>
            <a:r>
              <a:rPr lang="it-IT" sz="2400" spc="-5" dirty="0" smtClean="0">
                <a:cs typeface="Calibri"/>
              </a:rPr>
              <a:t>se vi è la soddisfazione del</a:t>
            </a:r>
            <a:r>
              <a:rPr sz="2400" spc="-5" smtClean="0">
                <a:latin typeface="+mn-lt"/>
                <a:cs typeface="Calibri"/>
              </a:rPr>
              <a:t> </a:t>
            </a:r>
            <a:r>
              <a:rPr sz="2400" dirty="0">
                <a:latin typeface="+mn-lt"/>
                <a:cs typeface="Calibri"/>
              </a:rPr>
              <a:t>MEIP (</a:t>
            </a:r>
            <a:r>
              <a:rPr sz="2400" i="1" dirty="0">
                <a:latin typeface="+mn-lt"/>
                <a:cs typeface="Calibri"/>
              </a:rPr>
              <a:t>pari passu</a:t>
            </a:r>
            <a:r>
              <a:rPr sz="2400" i="1" spc="-145" dirty="0">
                <a:latin typeface="+mn-lt"/>
                <a:cs typeface="Calibri"/>
              </a:rPr>
              <a:t> </a:t>
            </a:r>
            <a:r>
              <a:rPr sz="2400" spc="-15">
                <a:latin typeface="+mn-lt"/>
                <a:cs typeface="Calibri"/>
              </a:rPr>
              <a:t>e/o </a:t>
            </a:r>
            <a:r>
              <a:rPr sz="2400" spc="-5" smtClean="0">
                <a:latin typeface="+mn-lt"/>
                <a:cs typeface="Calibri"/>
              </a:rPr>
              <a:t>credibile </a:t>
            </a:r>
            <a:r>
              <a:rPr sz="2400" spc="-5" dirty="0">
                <a:latin typeface="+mn-lt"/>
                <a:cs typeface="Calibri"/>
              </a:rPr>
              <a:t>piano </a:t>
            </a:r>
            <a:r>
              <a:rPr sz="2400" dirty="0">
                <a:latin typeface="+mn-lt"/>
                <a:cs typeface="Calibri"/>
              </a:rPr>
              <a:t>aziendale </a:t>
            </a:r>
            <a:r>
              <a:rPr sz="2400" spc="-20" dirty="0">
                <a:latin typeface="+mn-lt"/>
                <a:cs typeface="Calibri"/>
              </a:rPr>
              <a:t>ex </a:t>
            </a:r>
            <a:r>
              <a:rPr sz="2400" spc="-15" dirty="0">
                <a:latin typeface="+mn-lt"/>
                <a:cs typeface="Calibri"/>
              </a:rPr>
              <a:t>ante </a:t>
            </a:r>
            <a:r>
              <a:rPr sz="2400" spc="-10" dirty="0">
                <a:latin typeface="+mn-lt"/>
                <a:cs typeface="Calibri"/>
              </a:rPr>
              <a:t>con </a:t>
            </a:r>
            <a:r>
              <a:rPr sz="2400" spc="-5" dirty="0">
                <a:latin typeface="+mn-lt"/>
                <a:cs typeface="Calibri"/>
              </a:rPr>
              <a:t>un </a:t>
            </a:r>
            <a:r>
              <a:rPr sz="2400" spc="-10">
                <a:latin typeface="+mn-lt"/>
                <a:cs typeface="Calibri"/>
              </a:rPr>
              <a:t>rendimento </a:t>
            </a:r>
            <a:r>
              <a:rPr sz="2400" smtClean="0">
                <a:latin typeface="+mn-lt"/>
                <a:cs typeface="Calibri"/>
              </a:rPr>
              <a:t>ai </a:t>
            </a:r>
            <a:r>
              <a:rPr sz="2400" spc="-10" smtClean="0">
                <a:latin typeface="+mn-lt"/>
                <a:cs typeface="Calibri"/>
              </a:rPr>
              <a:t>valori </a:t>
            </a:r>
            <a:r>
              <a:rPr sz="2400" spc="-5" dirty="0">
                <a:latin typeface="+mn-lt"/>
                <a:cs typeface="Calibri"/>
              </a:rPr>
              <a:t>di</a:t>
            </a:r>
            <a:r>
              <a:rPr sz="2400" spc="-10" dirty="0">
                <a:latin typeface="+mn-lt"/>
                <a:cs typeface="Calibri"/>
              </a:rPr>
              <a:t> </a:t>
            </a:r>
            <a:r>
              <a:rPr sz="2400" spc="-15" dirty="0">
                <a:latin typeface="+mn-lt"/>
                <a:cs typeface="Calibri"/>
              </a:rPr>
              <a:t>mercato)</a:t>
            </a:r>
            <a:endParaRPr sz="2400">
              <a:latin typeface="+mn-lt"/>
              <a:cs typeface="Calibri"/>
            </a:endParaRPr>
          </a:p>
          <a:p>
            <a:pPr marL="469900" indent="-457834" algn="just">
              <a:lnSpc>
                <a:spcPts val="2955"/>
              </a:lnSpc>
              <a:spcBef>
                <a:spcPts val="2060"/>
              </a:spcBef>
              <a:spcAft>
                <a:spcPts val="600"/>
              </a:spcAft>
              <a:buClr>
                <a:srgbClr val="000066"/>
              </a:buClr>
              <a:buSzPct val="104166"/>
              <a:buAutoNum type="arabicPeriod"/>
              <a:tabLst>
                <a:tab pos="469900" algn="l"/>
                <a:tab pos="470534" algn="l"/>
              </a:tabLst>
            </a:pPr>
            <a:r>
              <a:rPr sz="2400" b="1" spc="-5" dirty="0">
                <a:latin typeface="+mn-lt"/>
                <a:cs typeface="Calibri"/>
              </a:rPr>
              <a:t>Altri </a:t>
            </a:r>
            <a:r>
              <a:rPr sz="2400" b="1" spc="-10" dirty="0">
                <a:latin typeface="+mn-lt"/>
                <a:cs typeface="Calibri"/>
              </a:rPr>
              <a:t>livelli, </a:t>
            </a:r>
            <a:r>
              <a:rPr sz="2400" b="1" dirty="0">
                <a:latin typeface="+mn-lt"/>
                <a:cs typeface="Calibri"/>
              </a:rPr>
              <a:t>se </a:t>
            </a:r>
            <a:r>
              <a:rPr sz="2400" b="1" spc="-20" dirty="0">
                <a:latin typeface="+mn-lt"/>
                <a:cs typeface="Calibri"/>
              </a:rPr>
              <a:t>l’operazione</a:t>
            </a:r>
            <a:r>
              <a:rPr sz="2400" b="1" spc="-55" dirty="0">
                <a:latin typeface="+mn-lt"/>
                <a:cs typeface="Calibri"/>
              </a:rPr>
              <a:t> </a:t>
            </a:r>
            <a:r>
              <a:rPr sz="2400" b="1" spc="-5" dirty="0">
                <a:latin typeface="+mn-lt"/>
                <a:cs typeface="Calibri"/>
              </a:rPr>
              <a:t>è:</a:t>
            </a:r>
            <a:endParaRPr sz="2400">
              <a:latin typeface="+mn-lt"/>
              <a:cs typeface="Calibri"/>
            </a:endParaRPr>
          </a:p>
          <a:p>
            <a:pPr marL="748665" marR="377190" lvl="1" indent="-456565" algn="just">
              <a:lnSpc>
                <a:spcPts val="2400"/>
              </a:lnSpc>
              <a:spcBef>
                <a:spcPts val="135"/>
              </a:spcBef>
              <a:spcAft>
                <a:spcPts val="600"/>
              </a:spcAft>
              <a:buClr>
                <a:srgbClr val="000066"/>
              </a:buClr>
              <a:buSzPct val="105000"/>
              <a:buAutoNum type="alphaLcParenR"/>
              <a:tabLst>
                <a:tab pos="748665" algn="l"/>
                <a:tab pos="749300" algn="l"/>
              </a:tabLst>
            </a:pPr>
            <a:r>
              <a:rPr sz="2400" spc="-5" dirty="0">
                <a:latin typeface="+mn-lt"/>
                <a:cs typeface="Calibri"/>
              </a:rPr>
              <a:t>assegnata </a:t>
            </a:r>
            <a:r>
              <a:rPr sz="2400" dirty="0">
                <a:latin typeface="+mn-lt"/>
                <a:cs typeface="Calibri"/>
              </a:rPr>
              <a:t>a </a:t>
            </a:r>
            <a:r>
              <a:rPr sz="2400" spc="-5" dirty="0">
                <a:latin typeface="+mn-lt"/>
                <a:cs typeface="Calibri"/>
              </a:rPr>
              <a:t>un </a:t>
            </a:r>
            <a:r>
              <a:rPr sz="2400" spc="-20">
                <a:latin typeface="+mn-lt"/>
                <a:cs typeface="Calibri"/>
              </a:rPr>
              <a:t>prezzo </a:t>
            </a:r>
            <a:r>
              <a:rPr sz="2400" spc="-5" smtClean="0">
                <a:latin typeface="+mn-lt"/>
                <a:cs typeface="Calibri"/>
              </a:rPr>
              <a:t>su </a:t>
            </a:r>
            <a:r>
              <a:rPr sz="2400" spc="-5" dirty="0">
                <a:latin typeface="+mn-lt"/>
                <a:cs typeface="Calibri"/>
              </a:rPr>
              <a:t>base concorrenziale, </a:t>
            </a:r>
            <a:r>
              <a:rPr sz="2400" spc="-10" dirty="0">
                <a:latin typeface="+mn-lt"/>
                <a:cs typeface="Calibri"/>
              </a:rPr>
              <a:t>trasparente, </a:t>
            </a:r>
            <a:r>
              <a:rPr sz="2400">
                <a:latin typeface="+mn-lt"/>
                <a:cs typeface="Calibri"/>
              </a:rPr>
              <a:t>non </a:t>
            </a:r>
            <a:r>
              <a:rPr sz="2400" spc="-10" smtClean="0">
                <a:latin typeface="+mn-lt"/>
                <a:cs typeface="Calibri"/>
              </a:rPr>
              <a:t>discriminatoria </a:t>
            </a:r>
            <a:r>
              <a:rPr sz="2400" dirty="0">
                <a:latin typeface="+mn-lt"/>
                <a:cs typeface="Calibri"/>
              </a:rPr>
              <a:t>e </a:t>
            </a:r>
            <a:r>
              <a:rPr sz="2400" spc="-5">
                <a:latin typeface="+mn-lt"/>
                <a:cs typeface="Calibri"/>
              </a:rPr>
              <a:t>incondizionata </a:t>
            </a:r>
            <a:r>
              <a:rPr sz="2400" smtClean="0">
                <a:latin typeface="+mn-lt"/>
                <a:cs typeface="Calibri"/>
              </a:rPr>
              <a:t>o </a:t>
            </a:r>
            <a:r>
              <a:rPr sz="2400" dirty="0">
                <a:latin typeface="+mn-lt"/>
                <a:cs typeface="Calibri"/>
              </a:rPr>
              <a:t>a </a:t>
            </a:r>
            <a:r>
              <a:rPr sz="2400" spc="-15" dirty="0">
                <a:latin typeface="+mn-lt"/>
                <a:cs typeface="Calibri"/>
              </a:rPr>
              <a:t>tariffe </a:t>
            </a:r>
            <a:r>
              <a:rPr sz="2400" spc="-10" dirty="0">
                <a:latin typeface="+mn-lt"/>
                <a:cs typeface="Calibri"/>
              </a:rPr>
              <a:t>conformi </a:t>
            </a:r>
            <a:r>
              <a:rPr sz="2400" dirty="0">
                <a:latin typeface="+mn-lt"/>
                <a:cs typeface="Calibri"/>
              </a:rPr>
              <a:t>al</a:t>
            </a:r>
            <a:r>
              <a:rPr sz="2400" spc="-5" dirty="0">
                <a:latin typeface="+mn-lt"/>
                <a:cs typeface="Calibri"/>
              </a:rPr>
              <a:t> </a:t>
            </a:r>
            <a:r>
              <a:rPr sz="2400" spc="-10" dirty="0">
                <a:latin typeface="+mn-lt"/>
                <a:cs typeface="Calibri"/>
              </a:rPr>
              <a:t>MEOP</a:t>
            </a:r>
            <a:endParaRPr sz="2400">
              <a:latin typeface="+mn-lt"/>
              <a:cs typeface="Calibri"/>
            </a:endParaRPr>
          </a:p>
          <a:p>
            <a:pPr marL="748665" lvl="1" indent="-456565" algn="just">
              <a:lnSpc>
                <a:spcPts val="2285"/>
              </a:lnSpc>
              <a:spcAft>
                <a:spcPts val="600"/>
              </a:spcAft>
              <a:buClr>
                <a:srgbClr val="000066"/>
              </a:buClr>
              <a:buSzPct val="105000"/>
              <a:buAutoNum type="alphaLcParenR"/>
              <a:tabLst>
                <a:tab pos="748665" algn="l"/>
                <a:tab pos="749300" algn="l"/>
              </a:tabLst>
            </a:pPr>
            <a:r>
              <a:rPr sz="2400" spc="-5" dirty="0">
                <a:latin typeface="+mn-lt"/>
                <a:cs typeface="Calibri"/>
              </a:rPr>
              <a:t>assegnata come SIEG </a:t>
            </a:r>
            <a:r>
              <a:rPr sz="2400" dirty="0">
                <a:latin typeface="+mn-lt"/>
                <a:cs typeface="Calibri"/>
              </a:rPr>
              <a:t>in </a:t>
            </a:r>
            <a:r>
              <a:rPr sz="2400" spc="-5" dirty="0">
                <a:latin typeface="+mn-lt"/>
                <a:cs typeface="Calibri"/>
              </a:rPr>
              <a:t>linea </a:t>
            </a:r>
            <a:r>
              <a:rPr sz="2400" dirty="0">
                <a:latin typeface="+mn-lt"/>
                <a:cs typeface="Calibri"/>
              </a:rPr>
              <a:t>con i </a:t>
            </a:r>
            <a:r>
              <a:rPr sz="2400" spc="-5" dirty="0">
                <a:latin typeface="+mn-lt"/>
                <a:cs typeface="Calibri"/>
              </a:rPr>
              <a:t>criteri</a:t>
            </a:r>
            <a:r>
              <a:rPr sz="2400" spc="-55" dirty="0">
                <a:latin typeface="+mn-lt"/>
                <a:cs typeface="Calibri"/>
              </a:rPr>
              <a:t> </a:t>
            </a:r>
            <a:r>
              <a:rPr sz="2400" dirty="0">
                <a:latin typeface="+mn-lt"/>
                <a:cs typeface="Calibri"/>
              </a:rPr>
              <a:t>Altmark</a:t>
            </a:r>
            <a:endParaRPr sz="2400">
              <a:latin typeface="+mn-lt"/>
              <a:cs typeface="Calibri"/>
            </a:endParaRPr>
          </a:p>
          <a:p>
            <a:pPr marL="748665" lvl="1" indent="-456565" algn="just">
              <a:lnSpc>
                <a:spcPts val="2460"/>
              </a:lnSpc>
              <a:spcAft>
                <a:spcPts val="600"/>
              </a:spcAft>
              <a:buClr>
                <a:srgbClr val="000066"/>
              </a:buClr>
              <a:buSzPct val="105000"/>
              <a:buAutoNum type="alphaLcParenR"/>
              <a:tabLst>
                <a:tab pos="748665" algn="l"/>
                <a:tab pos="749300" algn="l"/>
              </a:tabLst>
            </a:pPr>
            <a:r>
              <a:rPr lang="it-IT" sz="2400" spc="-15" dirty="0" smtClean="0">
                <a:latin typeface="+mn-lt"/>
                <a:cs typeface="Calibri"/>
              </a:rPr>
              <a:t>p</a:t>
            </a:r>
            <a:r>
              <a:rPr sz="2400" spc="-15" smtClean="0">
                <a:latin typeface="+mn-lt"/>
                <a:cs typeface="Calibri"/>
              </a:rPr>
              <a:t>er </a:t>
            </a:r>
            <a:r>
              <a:rPr sz="2400" spc="-10" dirty="0">
                <a:latin typeface="+mn-lt"/>
                <a:cs typeface="Calibri"/>
              </a:rPr>
              <a:t>utilizzatori, </a:t>
            </a:r>
            <a:r>
              <a:rPr sz="2400" spc="-5" dirty="0">
                <a:latin typeface="+mn-lt"/>
                <a:cs typeface="Calibri"/>
              </a:rPr>
              <a:t>uso di </a:t>
            </a:r>
            <a:r>
              <a:rPr sz="2400" spc="-15" dirty="0">
                <a:latin typeface="+mn-lt"/>
                <a:cs typeface="Calibri"/>
              </a:rPr>
              <a:t>tariffe regolate, </a:t>
            </a:r>
            <a:r>
              <a:rPr sz="2400" dirty="0">
                <a:latin typeface="+mn-lt"/>
                <a:cs typeface="Calibri"/>
              </a:rPr>
              <a:t>a </a:t>
            </a:r>
            <a:r>
              <a:rPr sz="2400" spc="-15" dirty="0">
                <a:latin typeface="+mn-lt"/>
                <a:cs typeface="Calibri"/>
              </a:rPr>
              <a:t>patto </a:t>
            </a:r>
            <a:r>
              <a:rPr sz="2400" dirty="0">
                <a:latin typeface="+mn-lt"/>
                <a:cs typeface="Calibri"/>
              </a:rPr>
              <a:t>che </a:t>
            </a:r>
            <a:r>
              <a:rPr sz="2400" spc="-5" dirty="0">
                <a:latin typeface="+mn-lt"/>
                <a:cs typeface="Calibri"/>
              </a:rPr>
              <a:t>non siano</a:t>
            </a:r>
            <a:r>
              <a:rPr sz="2400" spc="114" dirty="0">
                <a:latin typeface="+mn-lt"/>
                <a:cs typeface="Calibri"/>
              </a:rPr>
              <a:t> </a:t>
            </a:r>
            <a:r>
              <a:rPr sz="2400" spc="-10" dirty="0">
                <a:latin typeface="+mn-lt"/>
                <a:cs typeface="Calibri"/>
              </a:rPr>
              <a:t>discriminatorie</a:t>
            </a:r>
            <a:endParaRPr sz="2400">
              <a:latin typeface="+mn-lt"/>
              <a:cs typeface="Calibri"/>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14348" y="142852"/>
            <a:ext cx="8001056"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Aiuto di Stato compatibile - energia</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142844" y="642918"/>
            <a:ext cx="8929750" cy="6093975"/>
          </a:xfrm>
          <a:prstGeom prst="rect">
            <a:avLst/>
          </a:prstGeom>
        </p:spPr>
        <p:txBody>
          <a:bodyPr vert="horz" wrap="square" lIns="0" tIns="116839" rIns="0" bIns="0" rtlCol="0">
            <a:spAutoFit/>
          </a:bodyPr>
          <a:lstStyle/>
          <a:p>
            <a:pPr marL="12700" algn="just">
              <a:lnSpc>
                <a:spcPct val="100000"/>
              </a:lnSpc>
              <a:spcBef>
                <a:spcPts val="919"/>
              </a:spcBef>
            </a:pPr>
            <a:r>
              <a:rPr sz="2400" b="1" spc="-5" dirty="0">
                <a:latin typeface="+mn-lt"/>
                <a:cs typeface="Calibri"/>
              </a:rPr>
              <a:t>Compatibile ed </a:t>
            </a:r>
            <a:r>
              <a:rPr sz="2400" b="1" spc="-10" dirty="0">
                <a:latin typeface="+mn-lt"/>
                <a:cs typeface="Calibri"/>
              </a:rPr>
              <a:t>esente </a:t>
            </a:r>
            <a:r>
              <a:rPr sz="2400" b="1" dirty="0">
                <a:latin typeface="+mn-lt"/>
                <a:cs typeface="Calibri"/>
              </a:rPr>
              <a:t>da obblighi di notifica</a:t>
            </a:r>
            <a:r>
              <a:rPr sz="2400" dirty="0">
                <a:latin typeface="+mn-lt"/>
                <a:cs typeface="Calibri"/>
              </a:rPr>
              <a:t>,</a:t>
            </a:r>
            <a:r>
              <a:rPr sz="2400" spc="-145" dirty="0">
                <a:latin typeface="+mn-lt"/>
                <a:cs typeface="Calibri"/>
              </a:rPr>
              <a:t> </a:t>
            </a:r>
            <a:r>
              <a:rPr sz="2400" spc="-5" dirty="0">
                <a:latin typeface="+mn-lt"/>
                <a:cs typeface="Calibri"/>
              </a:rPr>
              <a:t>se</a:t>
            </a:r>
            <a:endParaRPr sz="2400">
              <a:latin typeface="+mn-lt"/>
              <a:cs typeface="Calibri"/>
            </a:endParaRPr>
          </a:p>
          <a:p>
            <a:pPr marL="469900" indent="-457834" algn="just">
              <a:lnSpc>
                <a:spcPct val="100000"/>
              </a:lnSpc>
              <a:spcBef>
                <a:spcPts val="860"/>
              </a:spcBef>
              <a:buClr>
                <a:srgbClr val="000066"/>
              </a:buClr>
              <a:buSzPct val="105000"/>
              <a:buAutoNum type="arabicPeriod"/>
              <a:tabLst>
                <a:tab pos="469900" algn="l"/>
                <a:tab pos="470534" algn="l"/>
              </a:tabLst>
            </a:pPr>
            <a:r>
              <a:rPr sz="2400" b="1" spc="-5" dirty="0">
                <a:latin typeface="+mn-lt"/>
                <a:cs typeface="Calibri"/>
              </a:rPr>
              <a:t>Articolo </a:t>
            </a:r>
            <a:r>
              <a:rPr sz="2400" b="1">
                <a:latin typeface="+mn-lt"/>
                <a:cs typeface="Calibri"/>
              </a:rPr>
              <a:t>48 </a:t>
            </a:r>
            <a:r>
              <a:rPr lang="it-IT" sz="2400" b="1" spc="-15" dirty="0" smtClean="0">
                <a:latin typeface="+mn-lt"/>
                <a:cs typeface="Calibri"/>
              </a:rPr>
              <a:t>GBER</a:t>
            </a:r>
            <a:r>
              <a:rPr sz="2400" b="1" spc="-15" smtClean="0">
                <a:latin typeface="+mn-lt"/>
                <a:cs typeface="Calibri"/>
              </a:rPr>
              <a:t> </a:t>
            </a:r>
            <a:r>
              <a:rPr sz="2400" b="1" dirty="0">
                <a:latin typeface="+mn-lt"/>
                <a:cs typeface="Calibri"/>
              </a:rPr>
              <a:t>per </a:t>
            </a:r>
            <a:r>
              <a:rPr sz="2400" b="1" spc="-10" dirty="0">
                <a:latin typeface="+mn-lt"/>
                <a:cs typeface="Calibri"/>
              </a:rPr>
              <a:t>«infrastrutture</a:t>
            </a:r>
            <a:r>
              <a:rPr sz="2400" b="1" spc="-85" dirty="0">
                <a:latin typeface="+mn-lt"/>
                <a:cs typeface="Calibri"/>
              </a:rPr>
              <a:t> </a:t>
            </a:r>
            <a:r>
              <a:rPr sz="2400" b="1" spc="-10" dirty="0">
                <a:latin typeface="+mn-lt"/>
                <a:cs typeface="Calibri"/>
              </a:rPr>
              <a:t>energetiche»</a:t>
            </a:r>
            <a:endParaRPr sz="2400">
              <a:latin typeface="+mn-lt"/>
              <a:cs typeface="Calibri"/>
            </a:endParaRPr>
          </a:p>
          <a:p>
            <a:pPr marL="927100" algn="just">
              <a:lnSpc>
                <a:spcPct val="100000"/>
              </a:lnSpc>
              <a:spcBef>
                <a:spcPts val="580"/>
              </a:spcBef>
            </a:pPr>
            <a:r>
              <a:rPr sz="2400" b="1" i="1" spc="-5" dirty="0">
                <a:latin typeface="+mn-lt"/>
                <a:cs typeface="Calibri-BoldItalic"/>
              </a:rPr>
              <a:t>Si applica solo </a:t>
            </a:r>
            <a:r>
              <a:rPr sz="2400" b="1" i="1" dirty="0">
                <a:latin typeface="+mn-lt"/>
                <a:cs typeface="Calibri-BoldItalic"/>
              </a:rPr>
              <a:t>a </a:t>
            </a:r>
            <a:r>
              <a:rPr sz="2400" b="1" i="1" spc="-10" dirty="0">
                <a:latin typeface="+mn-lt"/>
                <a:cs typeface="Calibri-BoldItalic"/>
              </a:rPr>
              <a:t>infrastrutture </a:t>
            </a:r>
            <a:r>
              <a:rPr sz="2400" b="1" i="1" spc="-5" dirty="0">
                <a:latin typeface="+mn-lt"/>
                <a:cs typeface="Calibri-BoldItalic"/>
              </a:rPr>
              <a:t>definite all'Articolo</a:t>
            </a:r>
            <a:r>
              <a:rPr sz="2400" b="1" i="1" spc="-185" dirty="0">
                <a:latin typeface="+mn-lt"/>
                <a:cs typeface="Calibri-BoldItalic"/>
              </a:rPr>
              <a:t> </a:t>
            </a:r>
            <a:r>
              <a:rPr sz="2400" b="1" i="1" dirty="0">
                <a:latin typeface="+mn-lt"/>
                <a:cs typeface="Calibri-BoldItalic"/>
              </a:rPr>
              <a:t>2(130)</a:t>
            </a:r>
            <a:endParaRPr sz="2400">
              <a:latin typeface="+mn-lt"/>
              <a:cs typeface="Calibri-BoldItalic"/>
            </a:endParaRPr>
          </a:p>
          <a:p>
            <a:pPr marL="748665" lvl="1" indent="-456565" algn="just">
              <a:lnSpc>
                <a:spcPts val="2460"/>
              </a:lnSpc>
              <a:spcBef>
                <a:spcPts val="505"/>
              </a:spcBef>
              <a:buClr>
                <a:srgbClr val="000066"/>
              </a:buClr>
              <a:buSzPct val="105000"/>
              <a:buAutoNum type="alphaLcParenR"/>
              <a:tabLst>
                <a:tab pos="748665" algn="l"/>
                <a:tab pos="749300" algn="l"/>
              </a:tabLst>
            </a:pPr>
            <a:r>
              <a:rPr sz="2400" spc="-5" dirty="0">
                <a:latin typeface="+mn-lt"/>
                <a:cs typeface="Calibri"/>
              </a:rPr>
              <a:t>Solo per </a:t>
            </a:r>
            <a:r>
              <a:rPr sz="2400" spc="-10" dirty="0">
                <a:latin typeface="+mn-lt"/>
                <a:cs typeface="Calibri"/>
              </a:rPr>
              <a:t>infrastrutture </a:t>
            </a:r>
            <a:r>
              <a:rPr sz="2400" spc="-5" dirty="0">
                <a:latin typeface="+mn-lt"/>
                <a:cs typeface="Calibri"/>
              </a:rPr>
              <a:t>nelle regioni</a:t>
            </a:r>
            <a:r>
              <a:rPr sz="2400" spc="15" dirty="0">
                <a:latin typeface="+mn-lt"/>
                <a:cs typeface="Calibri"/>
              </a:rPr>
              <a:t> </a:t>
            </a:r>
            <a:r>
              <a:rPr sz="2400" spc="-10" dirty="0">
                <a:latin typeface="+mn-lt"/>
                <a:cs typeface="Calibri"/>
              </a:rPr>
              <a:t>"assistite"</a:t>
            </a:r>
            <a:endParaRPr sz="2400">
              <a:latin typeface="+mn-lt"/>
              <a:cs typeface="Calibri"/>
            </a:endParaRPr>
          </a:p>
          <a:p>
            <a:pPr marL="748665" marR="5080" lvl="1" indent="-456565" algn="just">
              <a:lnSpc>
                <a:spcPts val="2400"/>
              </a:lnSpc>
              <a:spcBef>
                <a:spcPts val="120"/>
              </a:spcBef>
              <a:buClr>
                <a:srgbClr val="000066"/>
              </a:buClr>
              <a:buSzPct val="105000"/>
              <a:buAutoNum type="alphaLcParenR"/>
              <a:tabLst>
                <a:tab pos="748665" algn="l"/>
                <a:tab pos="749300" algn="l"/>
              </a:tabLst>
            </a:pPr>
            <a:r>
              <a:rPr sz="2400" spc="-5" dirty="0">
                <a:latin typeface="+mn-lt"/>
                <a:cs typeface="Calibri"/>
              </a:rPr>
              <a:t>Ammissibili tutti </a:t>
            </a:r>
            <a:r>
              <a:rPr sz="2400" dirty="0">
                <a:latin typeface="+mn-lt"/>
                <a:cs typeface="Calibri"/>
              </a:rPr>
              <a:t>i </a:t>
            </a:r>
            <a:r>
              <a:rPr sz="2400" spc="-10" dirty="0">
                <a:latin typeface="+mn-lt"/>
                <a:cs typeface="Calibri"/>
              </a:rPr>
              <a:t>costi </a:t>
            </a:r>
            <a:r>
              <a:rPr sz="2400" spc="-5" dirty="0">
                <a:latin typeface="+mn-lt"/>
                <a:cs typeface="Calibri"/>
              </a:rPr>
              <a:t>di </a:t>
            </a:r>
            <a:r>
              <a:rPr sz="2400" spc="-15">
                <a:latin typeface="+mn-lt"/>
                <a:cs typeface="Calibri"/>
              </a:rPr>
              <a:t>investimento </a:t>
            </a:r>
            <a:r>
              <a:rPr lang="it-IT" sz="2400" spc="-5" dirty="0" smtClean="0">
                <a:latin typeface="+mn-lt"/>
                <a:cs typeface="Calibri"/>
              </a:rPr>
              <a:t>tranne il </a:t>
            </a:r>
            <a:r>
              <a:rPr sz="2400" spc="-15" smtClean="0">
                <a:latin typeface="+mn-lt"/>
                <a:cs typeface="Calibri"/>
              </a:rPr>
              <a:t>risultato </a:t>
            </a:r>
            <a:r>
              <a:rPr sz="2400" spc="-15" dirty="0">
                <a:latin typeface="+mn-lt"/>
                <a:cs typeface="Calibri"/>
              </a:rPr>
              <a:t>operativo </a:t>
            </a:r>
            <a:r>
              <a:rPr sz="2400" spc="-10" dirty="0">
                <a:latin typeface="+mn-lt"/>
                <a:cs typeface="Calibri"/>
              </a:rPr>
              <a:t>(</a:t>
            </a:r>
            <a:r>
              <a:rPr sz="2400" spc="-10">
                <a:latin typeface="+mn-lt"/>
                <a:cs typeface="Calibri"/>
              </a:rPr>
              <a:t>calcolato </a:t>
            </a:r>
            <a:r>
              <a:rPr sz="2400" spc="-20" smtClean="0">
                <a:latin typeface="+mn-lt"/>
                <a:cs typeface="Calibri"/>
              </a:rPr>
              <a:t>ex </a:t>
            </a:r>
            <a:r>
              <a:rPr sz="2400" spc="-10" dirty="0">
                <a:latin typeface="+mn-lt"/>
                <a:cs typeface="Calibri"/>
              </a:rPr>
              <a:t>ante </a:t>
            </a:r>
            <a:r>
              <a:rPr sz="2400" dirty="0">
                <a:latin typeface="+mn-lt"/>
                <a:cs typeface="Calibri"/>
              </a:rPr>
              <a:t>o </a:t>
            </a:r>
            <a:r>
              <a:rPr sz="2400" spc="-5" dirty="0">
                <a:latin typeface="+mn-lt"/>
                <a:cs typeface="Calibri"/>
              </a:rPr>
              <a:t>con </a:t>
            </a:r>
            <a:r>
              <a:rPr sz="2400" dirty="0">
                <a:latin typeface="+mn-lt"/>
                <a:cs typeface="Calibri"/>
              </a:rPr>
              <a:t>meccanismo </a:t>
            </a:r>
            <a:r>
              <a:rPr sz="2400" spc="-5" dirty="0">
                <a:latin typeface="+mn-lt"/>
                <a:cs typeface="Calibri"/>
              </a:rPr>
              <a:t>di </a:t>
            </a:r>
            <a:r>
              <a:rPr sz="2400" spc="-10" dirty="0">
                <a:latin typeface="+mn-lt"/>
                <a:cs typeface="Calibri"/>
              </a:rPr>
              <a:t>recupero </a:t>
            </a:r>
            <a:r>
              <a:rPr sz="2400" spc="-25" dirty="0">
                <a:latin typeface="+mn-lt"/>
                <a:cs typeface="Calibri"/>
              </a:rPr>
              <a:t>ex </a:t>
            </a:r>
            <a:r>
              <a:rPr sz="2400" spc="-10" dirty="0">
                <a:latin typeface="+mn-lt"/>
                <a:cs typeface="Calibri"/>
              </a:rPr>
              <a:t>post </a:t>
            </a:r>
            <a:r>
              <a:rPr sz="2400" dirty="0">
                <a:latin typeface="+mn-lt"/>
                <a:cs typeface="Calibri"/>
              </a:rPr>
              <a:t>– </a:t>
            </a:r>
            <a:r>
              <a:rPr sz="2400" i="1" spc="-5" dirty="0">
                <a:latin typeface="+mn-lt"/>
                <a:cs typeface="Calibri"/>
              </a:rPr>
              <a:t>claw</a:t>
            </a:r>
            <a:r>
              <a:rPr sz="2400" i="1" spc="65" dirty="0">
                <a:latin typeface="+mn-lt"/>
                <a:cs typeface="Calibri"/>
              </a:rPr>
              <a:t> </a:t>
            </a:r>
            <a:r>
              <a:rPr sz="2400" i="1" spc="-5" dirty="0">
                <a:latin typeface="+mn-lt"/>
                <a:cs typeface="Calibri"/>
              </a:rPr>
              <a:t>back</a:t>
            </a:r>
            <a:r>
              <a:rPr sz="2400" spc="-5" dirty="0">
                <a:latin typeface="+mn-lt"/>
                <a:cs typeface="Calibri"/>
              </a:rPr>
              <a:t>)</a:t>
            </a:r>
            <a:endParaRPr sz="2400">
              <a:latin typeface="+mn-lt"/>
              <a:cs typeface="Calibri"/>
            </a:endParaRPr>
          </a:p>
          <a:p>
            <a:pPr marL="748665" lvl="1" indent="-456565" algn="just">
              <a:lnSpc>
                <a:spcPts val="2280"/>
              </a:lnSpc>
              <a:buClr>
                <a:srgbClr val="000066"/>
              </a:buClr>
              <a:buSzPct val="105000"/>
              <a:buAutoNum type="alphaLcParenR"/>
              <a:tabLst>
                <a:tab pos="748665" algn="l"/>
                <a:tab pos="749300" algn="l"/>
              </a:tabLst>
            </a:pPr>
            <a:r>
              <a:rPr sz="2400" dirty="0">
                <a:latin typeface="+mn-lt"/>
                <a:cs typeface="Calibri"/>
              </a:rPr>
              <a:t>MAX 50 </a:t>
            </a:r>
            <a:r>
              <a:rPr sz="2400" spc="-5" dirty="0">
                <a:latin typeface="+mn-lt"/>
                <a:cs typeface="Calibri"/>
              </a:rPr>
              <a:t>milioni per impresa </a:t>
            </a:r>
            <a:r>
              <a:rPr sz="2400" dirty="0">
                <a:latin typeface="+mn-lt"/>
                <a:cs typeface="Calibri"/>
              </a:rPr>
              <a:t>e </a:t>
            </a:r>
            <a:r>
              <a:rPr sz="2400" spc="-5" dirty="0">
                <a:latin typeface="+mn-lt"/>
                <a:cs typeface="Calibri"/>
              </a:rPr>
              <a:t>per</a:t>
            </a:r>
            <a:r>
              <a:rPr sz="2400" spc="-10" dirty="0">
                <a:latin typeface="+mn-lt"/>
                <a:cs typeface="Calibri"/>
              </a:rPr>
              <a:t> </a:t>
            </a:r>
            <a:r>
              <a:rPr sz="2400" spc="-15" dirty="0">
                <a:latin typeface="+mn-lt"/>
                <a:cs typeface="Calibri"/>
              </a:rPr>
              <a:t>progetto</a:t>
            </a:r>
            <a:endParaRPr sz="2400">
              <a:latin typeface="+mn-lt"/>
              <a:cs typeface="Calibri"/>
            </a:endParaRPr>
          </a:p>
          <a:p>
            <a:pPr marL="748665" lvl="1" indent="-456565" algn="just">
              <a:lnSpc>
                <a:spcPts val="2460"/>
              </a:lnSpc>
              <a:buClr>
                <a:srgbClr val="000066"/>
              </a:buClr>
              <a:buSzPct val="105000"/>
              <a:buAutoNum type="alphaLcParenR"/>
              <a:tabLst>
                <a:tab pos="748665" algn="l"/>
                <a:tab pos="749300" algn="l"/>
              </a:tabLst>
            </a:pPr>
            <a:r>
              <a:rPr sz="2400" spc="-5" dirty="0">
                <a:latin typeface="+mn-lt"/>
                <a:cs typeface="Calibri"/>
              </a:rPr>
              <a:t>Rispettano </a:t>
            </a:r>
            <a:r>
              <a:rPr sz="2400" spc="-10" dirty="0">
                <a:latin typeface="+mn-lt"/>
                <a:cs typeface="Calibri"/>
              </a:rPr>
              <a:t>regolamentazione tariffaria </a:t>
            </a:r>
            <a:r>
              <a:rPr sz="2400" dirty="0">
                <a:latin typeface="+mn-lt"/>
                <a:cs typeface="Calibri"/>
              </a:rPr>
              <a:t>e</a:t>
            </a:r>
            <a:r>
              <a:rPr sz="2400" spc="45" dirty="0">
                <a:latin typeface="+mn-lt"/>
                <a:cs typeface="Calibri"/>
              </a:rPr>
              <a:t> </a:t>
            </a:r>
            <a:r>
              <a:rPr sz="2400" dirty="0">
                <a:latin typeface="+mn-lt"/>
                <a:cs typeface="Calibri"/>
              </a:rPr>
              <a:t>accesso</a:t>
            </a:r>
            <a:endParaRPr sz="2400">
              <a:latin typeface="+mn-lt"/>
              <a:cs typeface="Calibri"/>
            </a:endParaRPr>
          </a:p>
          <a:p>
            <a:pPr marL="292735" algn="just">
              <a:lnSpc>
                <a:spcPct val="100000"/>
              </a:lnSpc>
              <a:spcBef>
                <a:spcPts val="580"/>
              </a:spcBef>
            </a:pPr>
            <a:r>
              <a:rPr sz="2400" u="sng" dirty="0">
                <a:uFill>
                  <a:solidFill>
                    <a:srgbClr val="000000"/>
                  </a:solidFill>
                </a:uFill>
                <a:latin typeface="+mn-lt"/>
                <a:cs typeface="Calibri"/>
              </a:rPr>
              <a:t>Sono </a:t>
            </a:r>
            <a:r>
              <a:rPr sz="2400" u="sng" spc="-5" dirty="0">
                <a:uFill>
                  <a:solidFill>
                    <a:srgbClr val="000000"/>
                  </a:solidFill>
                </a:uFill>
                <a:latin typeface="+mn-lt"/>
                <a:cs typeface="Calibri"/>
              </a:rPr>
              <a:t>esclusi </a:t>
            </a:r>
            <a:r>
              <a:rPr sz="2400" u="sng" spc="-10" dirty="0">
                <a:uFill>
                  <a:solidFill>
                    <a:srgbClr val="000000"/>
                  </a:solidFill>
                </a:uFill>
                <a:latin typeface="+mn-lt"/>
                <a:cs typeface="Calibri"/>
              </a:rPr>
              <a:t>investimenti </a:t>
            </a:r>
            <a:r>
              <a:rPr sz="2400" u="sng" spc="-5" dirty="0">
                <a:uFill>
                  <a:solidFill>
                    <a:srgbClr val="000000"/>
                  </a:solidFill>
                </a:uFill>
                <a:latin typeface="+mn-lt"/>
                <a:cs typeface="Calibri"/>
              </a:rPr>
              <a:t>per stoccaggio </a:t>
            </a:r>
            <a:r>
              <a:rPr sz="2400" u="sng" dirty="0">
                <a:uFill>
                  <a:solidFill>
                    <a:srgbClr val="000000"/>
                  </a:solidFill>
                </a:uFill>
                <a:latin typeface="+mn-lt"/>
                <a:cs typeface="Calibri"/>
              </a:rPr>
              <a:t>ed </a:t>
            </a:r>
            <a:r>
              <a:rPr sz="2400" u="sng" spc="-10">
                <a:uFill>
                  <a:solidFill>
                    <a:srgbClr val="000000"/>
                  </a:solidFill>
                </a:uFill>
                <a:latin typeface="+mn-lt"/>
                <a:cs typeface="Calibri"/>
              </a:rPr>
              <a:t>infrastrutture</a:t>
            </a:r>
            <a:r>
              <a:rPr sz="2400" u="sng" spc="10">
                <a:uFill>
                  <a:solidFill>
                    <a:srgbClr val="000000"/>
                  </a:solidFill>
                </a:uFill>
                <a:latin typeface="+mn-lt"/>
                <a:cs typeface="Calibri"/>
              </a:rPr>
              <a:t> </a:t>
            </a:r>
            <a:r>
              <a:rPr sz="2400" u="sng" spc="-15" smtClean="0">
                <a:uFill>
                  <a:solidFill>
                    <a:srgbClr val="000000"/>
                  </a:solidFill>
                </a:uFill>
                <a:latin typeface="+mn-lt"/>
                <a:cs typeface="Calibri"/>
              </a:rPr>
              <a:t>petrolifere</a:t>
            </a:r>
            <a:endParaRPr sz="2400">
              <a:latin typeface="+mn-lt"/>
              <a:cs typeface="Calibri"/>
            </a:endParaRPr>
          </a:p>
          <a:p>
            <a:pPr algn="just">
              <a:lnSpc>
                <a:spcPct val="100000"/>
              </a:lnSpc>
              <a:spcBef>
                <a:spcPts val="20"/>
              </a:spcBef>
            </a:pPr>
            <a:endParaRPr sz="2400">
              <a:latin typeface="+mn-lt"/>
              <a:cs typeface="Calibri"/>
            </a:endParaRPr>
          </a:p>
          <a:p>
            <a:pPr marL="469900" indent="-457834" algn="just">
              <a:lnSpc>
                <a:spcPct val="100000"/>
              </a:lnSpc>
              <a:buClr>
                <a:srgbClr val="000066"/>
              </a:buClr>
              <a:buSzPct val="105000"/>
              <a:buAutoNum type="arabicPeriod" startAt="2"/>
              <a:tabLst>
                <a:tab pos="469900" algn="l"/>
                <a:tab pos="470534" algn="l"/>
              </a:tabLst>
            </a:pPr>
            <a:r>
              <a:rPr sz="2400" b="1" spc="-5" dirty="0">
                <a:latin typeface="+mn-lt"/>
                <a:cs typeface="Calibri"/>
              </a:rPr>
              <a:t>Decisione </a:t>
            </a:r>
            <a:r>
              <a:rPr sz="2400" b="1" dirty="0">
                <a:latin typeface="+mn-lt"/>
                <a:cs typeface="Calibri"/>
              </a:rPr>
              <a:t>n. 2012/21/UE </a:t>
            </a:r>
            <a:r>
              <a:rPr sz="2400" spc="-5" dirty="0">
                <a:latin typeface="+mn-lt"/>
                <a:cs typeface="Calibri"/>
              </a:rPr>
              <a:t>(SIEG per </a:t>
            </a:r>
            <a:r>
              <a:rPr sz="2400" dirty="0">
                <a:latin typeface="+mn-lt"/>
                <a:cs typeface="Calibri"/>
              </a:rPr>
              <a:t>la </a:t>
            </a:r>
            <a:r>
              <a:rPr sz="2400" spc="-10" dirty="0">
                <a:latin typeface="+mn-lt"/>
                <a:cs typeface="Calibri"/>
              </a:rPr>
              <a:t>prestazione </a:t>
            </a:r>
            <a:r>
              <a:rPr sz="2400" spc="-5" dirty="0">
                <a:latin typeface="+mn-lt"/>
                <a:cs typeface="Calibri"/>
              </a:rPr>
              <a:t>dei </a:t>
            </a:r>
            <a:r>
              <a:rPr sz="2400" dirty="0">
                <a:latin typeface="+mn-lt"/>
                <a:cs typeface="Calibri"/>
              </a:rPr>
              <a:t>servizi</a:t>
            </a:r>
            <a:r>
              <a:rPr sz="2400" spc="-80" dirty="0">
                <a:latin typeface="+mn-lt"/>
                <a:cs typeface="Calibri"/>
              </a:rPr>
              <a:t> </a:t>
            </a:r>
            <a:r>
              <a:rPr sz="2400" spc="-10">
                <a:latin typeface="+mn-lt"/>
                <a:cs typeface="Calibri"/>
              </a:rPr>
              <a:t>universali</a:t>
            </a:r>
            <a:r>
              <a:rPr sz="2400" spc="-10" smtClean="0">
                <a:latin typeface="+mn-lt"/>
                <a:cs typeface="Calibri"/>
              </a:rPr>
              <a:t>):</a:t>
            </a:r>
            <a:r>
              <a:rPr lang="it-IT" sz="2400" spc="-10" dirty="0" smtClean="0">
                <a:latin typeface="+mn-lt"/>
                <a:cs typeface="Calibri"/>
              </a:rPr>
              <a:t> c</a:t>
            </a:r>
            <a:r>
              <a:rPr sz="2400" spc="-5" smtClean="0">
                <a:latin typeface="+mn-lt"/>
                <a:cs typeface="Calibri"/>
              </a:rPr>
              <a:t>ompensazione </a:t>
            </a:r>
            <a:r>
              <a:rPr sz="2400" spc="-5" dirty="0">
                <a:latin typeface="+mn-lt"/>
                <a:cs typeface="Calibri"/>
              </a:rPr>
              <a:t>per SIEG al di </a:t>
            </a:r>
            <a:r>
              <a:rPr sz="2400" spc="-10" dirty="0">
                <a:latin typeface="+mn-lt"/>
                <a:cs typeface="Calibri"/>
              </a:rPr>
              <a:t>sotto </a:t>
            </a:r>
            <a:r>
              <a:rPr sz="2400" spc="-5" dirty="0">
                <a:latin typeface="+mn-lt"/>
                <a:cs typeface="Calibri"/>
              </a:rPr>
              <a:t>di </a:t>
            </a:r>
            <a:r>
              <a:rPr sz="2400">
                <a:latin typeface="+mn-lt"/>
                <a:cs typeface="Calibri"/>
              </a:rPr>
              <a:t>15 </a:t>
            </a:r>
            <a:r>
              <a:rPr lang="it-IT" sz="2400" spc="-5" dirty="0" smtClean="0">
                <a:latin typeface="+mn-lt"/>
                <a:cs typeface="Calibri"/>
              </a:rPr>
              <a:t>M</a:t>
            </a:r>
            <a:r>
              <a:rPr sz="2400" smtClean="0">
                <a:latin typeface="+mn-lt"/>
                <a:cs typeface="Calibri"/>
              </a:rPr>
              <a:t>euro</a:t>
            </a:r>
            <a:r>
              <a:rPr sz="2400" spc="-155" smtClean="0">
                <a:latin typeface="+mn-lt"/>
                <a:cs typeface="Calibri"/>
              </a:rPr>
              <a:t> </a:t>
            </a:r>
            <a:r>
              <a:rPr sz="2400" spc="-20" dirty="0">
                <a:latin typeface="+mn-lt"/>
                <a:cs typeface="Calibri"/>
              </a:rPr>
              <a:t>all’anno</a:t>
            </a:r>
            <a:endParaRPr sz="2400">
              <a:latin typeface="+mn-lt"/>
              <a:cs typeface="Calibri"/>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42976" y="285728"/>
            <a:ext cx="7358114"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Aiuto di Stato da notificare - energia</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85720" y="1214422"/>
            <a:ext cx="8643998" cy="2993127"/>
          </a:xfrm>
          <a:prstGeom prst="rect">
            <a:avLst/>
          </a:prstGeom>
        </p:spPr>
        <p:txBody>
          <a:bodyPr vert="horz" wrap="square" lIns="0" tIns="12700" rIns="0" bIns="0" rtlCol="0">
            <a:spAutoFit/>
          </a:bodyPr>
          <a:lstStyle/>
          <a:p>
            <a:pPr marL="12700" algn="just">
              <a:lnSpc>
                <a:spcPct val="100000"/>
              </a:lnSpc>
              <a:spcBef>
                <a:spcPts val="100"/>
              </a:spcBef>
            </a:pPr>
            <a:r>
              <a:rPr sz="2400" spc="-5" dirty="0">
                <a:latin typeface="+mn-lt"/>
                <a:cs typeface="Calibri"/>
              </a:rPr>
              <a:t>Altrimenti </a:t>
            </a:r>
            <a:r>
              <a:rPr sz="2400" dirty="0">
                <a:latin typeface="+mn-lt"/>
                <a:cs typeface="Calibri"/>
              </a:rPr>
              <a:t>- </a:t>
            </a:r>
            <a:r>
              <a:rPr sz="2400" b="1" dirty="0">
                <a:latin typeface="+mn-lt"/>
                <a:cs typeface="Calibri"/>
              </a:rPr>
              <a:t>se è necessaria la </a:t>
            </a:r>
            <a:r>
              <a:rPr sz="2400" b="1" spc="-5" dirty="0">
                <a:latin typeface="+mn-lt"/>
                <a:cs typeface="Calibri"/>
              </a:rPr>
              <a:t>notifica </a:t>
            </a:r>
            <a:r>
              <a:rPr sz="2400" dirty="0">
                <a:latin typeface="+mn-lt"/>
                <a:cs typeface="Calibri"/>
              </a:rPr>
              <a:t>- </a:t>
            </a:r>
            <a:r>
              <a:rPr sz="2400" spc="-10" dirty="0">
                <a:latin typeface="+mn-lt"/>
                <a:cs typeface="Calibri"/>
              </a:rPr>
              <a:t>valutazione </a:t>
            </a:r>
            <a:r>
              <a:rPr sz="2400" dirty="0">
                <a:latin typeface="+mn-lt"/>
                <a:cs typeface="Calibri"/>
              </a:rPr>
              <a:t>ai </a:t>
            </a:r>
            <a:r>
              <a:rPr sz="2400" spc="-5">
                <a:latin typeface="+mn-lt"/>
                <a:cs typeface="Calibri"/>
              </a:rPr>
              <a:t>sensi </a:t>
            </a:r>
            <a:r>
              <a:rPr sz="2400" spc="-5" smtClean="0">
                <a:latin typeface="+mn-lt"/>
                <a:cs typeface="Calibri"/>
              </a:rPr>
              <a:t>di</a:t>
            </a:r>
            <a:r>
              <a:rPr sz="2400" smtClean="0">
                <a:latin typeface="+mn-lt"/>
                <a:cs typeface="Calibri"/>
              </a:rPr>
              <a:t>:</a:t>
            </a:r>
            <a:endParaRPr sz="2400">
              <a:latin typeface="+mn-lt"/>
              <a:cs typeface="Calibri"/>
            </a:endParaRPr>
          </a:p>
          <a:p>
            <a:pPr algn="just">
              <a:lnSpc>
                <a:spcPct val="100000"/>
              </a:lnSpc>
              <a:spcBef>
                <a:spcPts val="70"/>
              </a:spcBef>
            </a:pPr>
            <a:endParaRPr sz="2400">
              <a:latin typeface="+mn-lt"/>
              <a:cs typeface="Calibri"/>
            </a:endParaRPr>
          </a:p>
          <a:p>
            <a:pPr marL="636270" marR="5080" indent="-343535" algn="just">
              <a:lnSpc>
                <a:spcPct val="100000"/>
              </a:lnSpc>
              <a:buClr>
                <a:srgbClr val="000066"/>
              </a:buClr>
              <a:buSzPct val="104166"/>
              <a:buFont typeface="Wingdings"/>
              <a:buChar char=""/>
              <a:tabLst>
                <a:tab pos="636905" algn="l"/>
              </a:tabLst>
            </a:pPr>
            <a:r>
              <a:rPr sz="2400" b="1" spc="-5" dirty="0">
                <a:latin typeface="+mn-lt"/>
                <a:cs typeface="Calibri"/>
              </a:rPr>
              <a:t>Disciplina </a:t>
            </a:r>
            <a:r>
              <a:rPr sz="2400" b="1" dirty="0">
                <a:latin typeface="+mn-lt"/>
                <a:cs typeface="Calibri"/>
              </a:rPr>
              <a:t>in </a:t>
            </a:r>
            <a:r>
              <a:rPr sz="2400" b="1" spc="-10" dirty="0">
                <a:latin typeface="+mn-lt"/>
                <a:cs typeface="Calibri"/>
              </a:rPr>
              <a:t>materia </a:t>
            </a:r>
            <a:r>
              <a:rPr sz="2400" b="1" dirty="0">
                <a:latin typeface="+mn-lt"/>
                <a:cs typeface="Calibri"/>
              </a:rPr>
              <a:t>di </a:t>
            </a:r>
            <a:r>
              <a:rPr sz="2400" b="1" spc="-5" dirty="0">
                <a:latin typeface="+mn-lt"/>
                <a:cs typeface="Calibri"/>
              </a:rPr>
              <a:t>aiuti </a:t>
            </a:r>
            <a:r>
              <a:rPr sz="2400" b="1" dirty="0">
                <a:latin typeface="+mn-lt"/>
                <a:cs typeface="Calibri"/>
              </a:rPr>
              <a:t>di </a:t>
            </a:r>
            <a:r>
              <a:rPr sz="2400" b="1" spc="-20" dirty="0">
                <a:latin typeface="+mn-lt"/>
                <a:cs typeface="Calibri"/>
              </a:rPr>
              <a:t>Stato </a:t>
            </a:r>
            <a:r>
              <a:rPr sz="2400" b="1" dirty="0">
                <a:latin typeface="+mn-lt"/>
                <a:cs typeface="Calibri"/>
              </a:rPr>
              <a:t>a </a:t>
            </a:r>
            <a:r>
              <a:rPr sz="2400" b="1" spc="-20" dirty="0">
                <a:latin typeface="+mn-lt"/>
                <a:cs typeface="Calibri"/>
              </a:rPr>
              <a:t>favore </a:t>
            </a:r>
            <a:r>
              <a:rPr sz="2400" b="1" spc="-10">
                <a:latin typeface="+mn-lt"/>
                <a:cs typeface="Calibri"/>
              </a:rPr>
              <a:t>dell'ambiente </a:t>
            </a:r>
            <a:r>
              <a:rPr sz="2400" b="1" smtClean="0">
                <a:latin typeface="+mn-lt"/>
                <a:cs typeface="Calibri"/>
              </a:rPr>
              <a:t>e </a:t>
            </a:r>
            <a:r>
              <a:rPr sz="2400" b="1" spc="-5" dirty="0">
                <a:latin typeface="+mn-lt"/>
                <a:cs typeface="Calibri"/>
              </a:rPr>
              <a:t>dell'energia 2014-2020</a:t>
            </a:r>
            <a:r>
              <a:rPr sz="2400" b="1" spc="-35" dirty="0">
                <a:latin typeface="+mn-lt"/>
                <a:cs typeface="Calibri"/>
              </a:rPr>
              <a:t> </a:t>
            </a:r>
            <a:r>
              <a:rPr sz="2400" spc="-5" dirty="0">
                <a:latin typeface="+mn-lt"/>
                <a:cs typeface="Calibri"/>
              </a:rPr>
              <a:t>("EEAG"):</a:t>
            </a:r>
            <a:endParaRPr sz="2400">
              <a:latin typeface="+mn-lt"/>
              <a:cs typeface="Calibri"/>
            </a:endParaRPr>
          </a:p>
          <a:p>
            <a:pPr marL="1093470" lvl="1" indent="-343535" algn="just">
              <a:lnSpc>
                <a:spcPct val="100000"/>
              </a:lnSpc>
              <a:buClr>
                <a:srgbClr val="000066"/>
              </a:buClr>
              <a:buSzPct val="104166"/>
              <a:buFont typeface="Arial"/>
              <a:buChar char="•"/>
              <a:tabLst>
                <a:tab pos="1093470" algn="l"/>
                <a:tab pos="1094105" algn="l"/>
              </a:tabLst>
            </a:pPr>
            <a:r>
              <a:rPr sz="2400" spc="-30" dirty="0">
                <a:latin typeface="+mn-lt"/>
                <a:cs typeface="Calibri"/>
              </a:rPr>
              <a:t>Vedere </a:t>
            </a:r>
            <a:r>
              <a:rPr sz="2400" dirty="0">
                <a:latin typeface="+mn-lt"/>
                <a:cs typeface="Calibri"/>
              </a:rPr>
              <a:t>la </a:t>
            </a:r>
            <a:r>
              <a:rPr sz="2400" spc="-10" dirty="0">
                <a:latin typeface="+mn-lt"/>
                <a:cs typeface="Calibri"/>
              </a:rPr>
              <a:t>sezione </a:t>
            </a:r>
            <a:r>
              <a:rPr sz="2400" spc="-5" dirty="0">
                <a:latin typeface="+mn-lt"/>
                <a:cs typeface="Calibri"/>
              </a:rPr>
              <a:t>3.8 della Disciplina</a:t>
            </a:r>
            <a:r>
              <a:rPr sz="2400" spc="10" dirty="0">
                <a:latin typeface="+mn-lt"/>
                <a:cs typeface="Calibri"/>
              </a:rPr>
              <a:t> </a:t>
            </a:r>
            <a:r>
              <a:rPr sz="2400" spc="-10" dirty="0">
                <a:latin typeface="+mn-lt"/>
                <a:cs typeface="Calibri"/>
              </a:rPr>
              <a:t>EEAG</a:t>
            </a:r>
            <a:endParaRPr sz="2400">
              <a:latin typeface="+mn-lt"/>
              <a:cs typeface="Calibri"/>
            </a:endParaRPr>
          </a:p>
          <a:p>
            <a:pPr lvl="1" algn="just">
              <a:lnSpc>
                <a:spcPct val="100000"/>
              </a:lnSpc>
              <a:spcBef>
                <a:spcPts val="65"/>
              </a:spcBef>
              <a:buClr>
                <a:srgbClr val="000066"/>
              </a:buClr>
              <a:buFont typeface="Arial"/>
              <a:buChar char="•"/>
            </a:pPr>
            <a:endParaRPr sz="2400">
              <a:latin typeface="+mn-lt"/>
              <a:cs typeface="Calibri"/>
            </a:endParaRPr>
          </a:p>
          <a:p>
            <a:pPr marL="636270" indent="-344170" algn="just">
              <a:lnSpc>
                <a:spcPct val="100000"/>
              </a:lnSpc>
              <a:spcBef>
                <a:spcPts val="5"/>
              </a:spcBef>
              <a:buClr>
                <a:srgbClr val="000066"/>
              </a:buClr>
              <a:buSzPct val="104166"/>
              <a:buFont typeface="Wingdings"/>
              <a:buChar char=""/>
              <a:tabLst>
                <a:tab pos="636905" algn="l"/>
              </a:tabLst>
            </a:pPr>
            <a:r>
              <a:rPr sz="2400" dirty="0">
                <a:latin typeface="+mn-lt"/>
                <a:cs typeface="Calibri"/>
              </a:rPr>
              <a:t>Art. </a:t>
            </a:r>
            <a:r>
              <a:rPr sz="2400" spc="-5" dirty="0">
                <a:latin typeface="+mn-lt"/>
                <a:cs typeface="Calibri"/>
              </a:rPr>
              <a:t>106(2) TFUE sulla base della disciplina </a:t>
            </a:r>
            <a:r>
              <a:rPr sz="2400" spc="-10" dirty="0">
                <a:latin typeface="+mn-lt"/>
                <a:cs typeface="Calibri"/>
              </a:rPr>
              <a:t>quadro </a:t>
            </a:r>
            <a:r>
              <a:rPr sz="2400" spc="-5" dirty="0">
                <a:latin typeface="+mn-lt"/>
                <a:cs typeface="Calibri"/>
              </a:rPr>
              <a:t>sui</a:t>
            </a:r>
            <a:r>
              <a:rPr sz="2400" spc="-120" dirty="0">
                <a:latin typeface="+mn-lt"/>
                <a:cs typeface="Calibri"/>
              </a:rPr>
              <a:t> </a:t>
            </a:r>
            <a:r>
              <a:rPr sz="2400" spc="-10" dirty="0">
                <a:latin typeface="+mn-lt"/>
                <a:cs typeface="Calibri"/>
              </a:rPr>
              <a:t>SIEG</a:t>
            </a:r>
            <a:endParaRPr sz="2400">
              <a:latin typeface="+mn-lt"/>
              <a:cs typeface="Calibri"/>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28596" y="2428868"/>
            <a:ext cx="8229600" cy="873957"/>
          </a:xfrm>
          <a:prstGeom prst="rect">
            <a:avLst/>
          </a:prstGeom>
        </p:spPr>
        <p:txBody>
          <a:bodyPr vert="horz" wrap="square" lIns="0" tIns="12065" rIns="0" bIns="0" rtlCol="0">
            <a:spAutoFit/>
          </a:bodyPr>
          <a:lstStyle/>
          <a:p>
            <a:pPr marR="5080">
              <a:lnSpc>
                <a:spcPct val="100000"/>
              </a:lnSpc>
              <a:spcBef>
                <a:spcPts val="95"/>
              </a:spcBef>
            </a:pPr>
            <a:r>
              <a:rPr lang="it-IT" altLang="it-IT" sz="2800" kern="1200" dirty="0" smtClean="0">
                <a:solidFill>
                  <a:schemeClr val="tx1"/>
                </a:solidFill>
                <a:latin typeface="Arial" panose="020B0604020202020204" pitchFamily="34" charset="0"/>
                <a:ea typeface="MS PGothic" panose="020B0600070205080204" pitchFamily="34" charset="-128"/>
                <a:cs typeface="+mn-cs"/>
              </a:rPr>
              <a:t>Principi per il finanziamento pubblico delle infrastrutture nel settore della </a:t>
            </a:r>
            <a:r>
              <a:rPr lang="it-IT" altLang="it-IT" sz="2800" kern="1200" dirty="0" smtClean="0">
                <a:latin typeface="Arial" panose="020B0604020202020204" pitchFamily="34" charset="0"/>
                <a:ea typeface="MS PGothic" panose="020B0600070205080204" pitchFamily="34" charset="-128"/>
                <a:cs typeface="+mn-cs"/>
              </a:rPr>
              <a:t>cultura</a:t>
            </a:r>
            <a:endParaRPr lang="it-IT" altLang="it-IT" sz="2800" kern="1200" dirty="0">
              <a:latin typeface="Arial" panose="020B0604020202020204" pitchFamily="34" charset="0"/>
              <a:ea typeface="MS PGothic" panose="020B0600070205080204" pitchFamily="34" charset="-128"/>
              <a:cs typeface="+mn-cs"/>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5720" y="285728"/>
            <a:ext cx="8572560" cy="381515"/>
          </a:xfrm>
          <a:prstGeom prst="rect">
            <a:avLst/>
          </a:prstGeom>
        </p:spPr>
        <p:txBody>
          <a:bodyPr vert="horz" wrap="square" lIns="0" tIns="12065" rIns="0" bIns="0" rtlCol="0">
            <a:spAutoFit/>
          </a:bodyPr>
          <a:lstStyle/>
          <a:p>
            <a:pPr marR="508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Cultura e conservazione del patrimonio - Nozione di aiuto</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14282" y="1285860"/>
            <a:ext cx="8786874" cy="4087657"/>
          </a:xfrm>
          <a:prstGeom prst="rect">
            <a:avLst/>
          </a:prstGeom>
        </p:spPr>
        <p:txBody>
          <a:bodyPr vert="horz" wrap="square" lIns="0" tIns="85725" rIns="0" bIns="0" rtlCol="0">
            <a:spAutoFit/>
          </a:bodyPr>
          <a:lstStyle/>
          <a:p>
            <a:pPr marL="12700" algn="just">
              <a:lnSpc>
                <a:spcPct val="100000"/>
              </a:lnSpc>
              <a:spcBef>
                <a:spcPts val="675"/>
              </a:spcBef>
            </a:pPr>
            <a:r>
              <a:rPr sz="2400" b="1" spc="-5" dirty="0">
                <a:latin typeface="+mn-lt"/>
                <a:cs typeface="Arial"/>
              </a:rPr>
              <a:t>§</a:t>
            </a:r>
            <a:r>
              <a:rPr sz="2400" b="1" spc="-5" dirty="0">
                <a:latin typeface="+mn-lt"/>
                <a:cs typeface="Calibri"/>
              </a:rPr>
              <a:t>33</a:t>
            </a:r>
            <a:r>
              <a:rPr sz="2400" b="1" spc="-15" dirty="0">
                <a:latin typeface="+mn-lt"/>
                <a:cs typeface="Calibri"/>
              </a:rPr>
              <a:t> NOA</a:t>
            </a:r>
            <a:endParaRPr sz="2400">
              <a:latin typeface="+mn-lt"/>
              <a:cs typeface="Calibri"/>
            </a:endParaRPr>
          </a:p>
          <a:p>
            <a:pPr marL="12700" algn="just">
              <a:lnSpc>
                <a:spcPct val="100000"/>
              </a:lnSpc>
              <a:spcBef>
                <a:spcPts val="605"/>
              </a:spcBef>
            </a:pPr>
            <a:r>
              <a:rPr lang="it-IT" sz="2400" spc="-5" dirty="0" smtClean="0">
                <a:cs typeface="Calibri"/>
              </a:rPr>
              <a:t>«</a:t>
            </a:r>
            <a:r>
              <a:rPr lang="it-IT" sz="2400" i="1" spc="-5" dirty="0" smtClean="0">
                <a:cs typeface="Calibri"/>
              </a:rPr>
              <a:t>La </a:t>
            </a:r>
            <a:r>
              <a:rPr lang="it-IT" sz="2400" i="1" dirty="0" smtClean="0">
                <a:cs typeface="Calibri"/>
              </a:rPr>
              <a:t>cultura è </a:t>
            </a:r>
            <a:r>
              <a:rPr lang="it-IT" sz="2400" i="1" spc="-5" dirty="0" smtClean="0">
                <a:cs typeface="Calibri"/>
              </a:rPr>
              <a:t>un veicolo di </a:t>
            </a:r>
            <a:r>
              <a:rPr lang="it-IT" sz="2400" i="1" spc="-10" dirty="0" smtClean="0">
                <a:cs typeface="Calibri"/>
              </a:rPr>
              <a:t>identità, </a:t>
            </a:r>
            <a:r>
              <a:rPr lang="it-IT" sz="2400" i="1" dirty="0" smtClean="0">
                <a:cs typeface="Calibri"/>
              </a:rPr>
              <a:t>valori e </a:t>
            </a:r>
            <a:r>
              <a:rPr lang="it-IT" sz="2400" i="1" spc="-5" dirty="0" smtClean="0">
                <a:cs typeface="Calibri"/>
              </a:rPr>
              <a:t>significati che  rispecchiano </a:t>
            </a:r>
            <a:r>
              <a:rPr lang="it-IT" sz="2400" i="1" dirty="0" smtClean="0">
                <a:cs typeface="Calibri"/>
              </a:rPr>
              <a:t>e modellano le </a:t>
            </a:r>
            <a:r>
              <a:rPr lang="it-IT" sz="2400" i="1" spc="-10" dirty="0" smtClean="0">
                <a:cs typeface="Calibri"/>
              </a:rPr>
              <a:t>società</a:t>
            </a:r>
            <a:r>
              <a:rPr lang="it-IT" sz="2400" i="1" spc="-30" dirty="0" smtClean="0">
                <a:cs typeface="Calibri"/>
              </a:rPr>
              <a:t> </a:t>
            </a:r>
            <a:r>
              <a:rPr lang="it-IT" sz="2400" i="1" dirty="0" smtClean="0">
                <a:cs typeface="Calibri"/>
              </a:rPr>
              <a:t>dell’Unione</a:t>
            </a:r>
            <a:r>
              <a:rPr lang="it-IT" sz="2400" dirty="0" smtClean="0">
                <a:cs typeface="Calibri"/>
              </a:rPr>
              <a:t>»</a:t>
            </a:r>
          </a:p>
          <a:p>
            <a:pPr marL="12700" algn="just">
              <a:lnSpc>
                <a:spcPct val="100000"/>
              </a:lnSpc>
              <a:spcBef>
                <a:spcPts val="605"/>
              </a:spcBef>
            </a:pPr>
            <a:r>
              <a:rPr lang="it-IT" sz="2400" b="1" spc="-10" dirty="0" smtClean="0">
                <a:cs typeface="Calibri"/>
              </a:rPr>
              <a:t>Cultura </a:t>
            </a:r>
            <a:r>
              <a:rPr lang="it-IT" sz="2400" b="1" dirty="0" smtClean="0">
                <a:cs typeface="Calibri"/>
              </a:rPr>
              <a:t>e </a:t>
            </a:r>
            <a:r>
              <a:rPr lang="it-IT" sz="2400" b="1" spc="-5" dirty="0" smtClean="0">
                <a:cs typeface="Calibri"/>
              </a:rPr>
              <a:t>conservazione </a:t>
            </a:r>
            <a:r>
              <a:rPr lang="it-IT" sz="2400" b="1" dirty="0" smtClean="0">
                <a:cs typeface="Calibri"/>
              </a:rPr>
              <a:t>del </a:t>
            </a:r>
            <a:r>
              <a:rPr lang="it-IT" sz="2400" b="1" spc="-5" dirty="0" smtClean="0">
                <a:cs typeface="Calibri"/>
              </a:rPr>
              <a:t>patrimonio </a:t>
            </a:r>
            <a:r>
              <a:rPr lang="it-IT" sz="2400" spc="-10" dirty="0" smtClean="0">
                <a:cs typeface="Calibri"/>
              </a:rPr>
              <a:t>coprono: </a:t>
            </a:r>
            <a:r>
              <a:rPr lang="it-IT" sz="2400" dirty="0" smtClean="0">
                <a:cs typeface="Calibri"/>
              </a:rPr>
              <a:t>musei, </a:t>
            </a:r>
            <a:r>
              <a:rPr lang="it-IT" sz="2400" spc="-5" dirty="0" smtClean="0">
                <a:cs typeface="Calibri"/>
              </a:rPr>
              <a:t>archivi, biblioteche, centri </a:t>
            </a:r>
            <a:r>
              <a:rPr lang="it-IT" sz="2400" dirty="0" smtClean="0">
                <a:cs typeface="Calibri"/>
              </a:rPr>
              <a:t>o </a:t>
            </a:r>
            <a:r>
              <a:rPr lang="it-IT" sz="2400" spc="-5" dirty="0" smtClean="0">
                <a:cs typeface="Calibri"/>
              </a:rPr>
              <a:t>spazi culturali </a:t>
            </a:r>
            <a:r>
              <a:rPr lang="it-IT" sz="2400" dirty="0" smtClean="0">
                <a:cs typeface="Calibri"/>
              </a:rPr>
              <a:t>e </a:t>
            </a:r>
            <a:r>
              <a:rPr lang="it-IT" sz="2400" spc="-5" dirty="0" smtClean="0">
                <a:cs typeface="Calibri"/>
              </a:rPr>
              <a:t>artistici, </a:t>
            </a:r>
            <a:r>
              <a:rPr lang="it-IT" sz="2400" spc="-10" dirty="0" smtClean="0">
                <a:cs typeface="Calibri"/>
              </a:rPr>
              <a:t>teatri, </a:t>
            </a:r>
            <a:r>
              <a:rPr lang="it-IT" sz="2400" spc="-10" dirty="0" err="1" smtClean="0">
                <a:cs typeface="Calibri"/>
              </a:rPr>
              <a:t>teatri</a:t>
            </a:r>
            <a:r>
              <a:rPr lang="it-IT" sz="2400" spc="-10" dirty="0" smtClean="0">
                <a:cs typeface="Calibri"/>
              </a:rPr>
              <a:t> </a:t>
            </a:r>
            <a:r>
              <a:rPr lang="it-IT" sz="2400" spc="-5" dirty="0" smtClean="0">
                <a:cs typeface="Calibri"/>
              </a:rPr>
              <a:t>lirici, sale da  </a:t>
            </a:r>
            <a:r>
              <a:rPr lang="it-IT" sz="2400" spc="-10" dirty="0" smtClean="0">
                <a:cs typeface="Calibri"/>
              </a:rPr>
              <a:t>concerto, </a:t>
            </a:r>
            <a:r>
              <a:rPr lang="it-IT" sz="2400" spc="-5" dirty="0" smtClean="0">
                <a:cs typeface="Calibri"/>
              </a:rPr>
              <a:t>siti archeologici, monumenti, siti </a:t>
            </a:r>
            <a:r>
              <a:rPr lang="it-IT" sz="2400" dirty="0" smtClean="0">
                <a:cs typeface="Calibri"/>
              </a:rPr>
              <a:t>ed edifici </a:t>
            </a:r>
            <a:r>
              <a:rPr lang="it-IT" sz="2400" spc="-10" dirty="0" smtClean="0">
                <a:cs typeface="Calibri"/>
              </a:rPr>
              <a:t>storici, </a:t>
            </a:r>
            <a:r>
              <a:rPr lang="it-IT" sz="2400" spc="-5" dirty="0" smtClean="0">
                <a:cs typeface="Calibri"/>
              </a:rPr>
              <a:t>costumi </a:t>
            </a:r>
            <a:r>
              <a:rPr lang="it-IT" sz="2400" dirty="0" smtClean="0">
                <a:cs typeface="Calibri"/>
              </a:rPr>
              <a:t>e </a:t>
            </a:r>
            <a:r>
              <a:rPr lang="it-IT" sz="2400" spc="-5" dirty="0" smtClean="0">
                <a:cs typeface="Calibri"/>
              </a:rPr>
              <a:t>artigianato tradizionali, </a:t>
            </a:r>
            <a:r>
              <a:rPr lang="it-IT" sz="2400" spc="-15" dirty="0" smtClean="0">
                <a:cs typeface="Calibri"/>
              </a:rPr>
              <a:t>festival, </a:t>
            </a:r>
            <a:r>
              <a:rPr lang="it-IT" sz="2400" spc="-5" dirty="0" smtClean="0">
                <a:cs typeface="Calibri"/>
              </a:rPr>
              <a:t>esposizioni,</a:t>
            </a:r>
            <a:r>
              <a:rPr lang="it-IT" sz="2400" spc="45" dirty="0" smtClean="0">
                <a:cs typeface="Calibri"/>
              </a:rPr>
              <a:t> </a:t>
            </a:r>
            <a:r>
              <a:rPr lang="it-IT" sz="2400" spc="-10" dirty="0" smtClean="0">
                <a:cs typeface="Calibri"/>
              </a:rPr>
              <a:t>etc.</a:t>
            </a:r>
            <a:endParaRPr lang="it-IT" sz="2400" dirty="0" smtClean="0">
              <a:cs typeface="Calibri"/>
            </a:endParaRPr>
          </a:p>
          <a:p>
            <a:pPr marL="12700" algn="just">
              <a:lnSpc>
                <a:spcPct val="100000"/>
              </a:lnSpc>
              <a:spcBef>
                <a:spcPts val="605"/>
              </a:spcBef>
            </a:pPr>
            <a:endParaRPr lang="it-IT" sz="2400" dirty="0" smtClean="0">
              <a:latin typeface="+mn-lt"/>
              <a:cs typeface="Calibri"/>
            </a:endParaRPr>
          </a:p>
          <a:p>
            <a:pPr marL="12700" algn="just">
              <a:spcBef>
                <a:spcPts val="605"/>
              </a:spcBef>
            </a:pPr>
            <a:r>
              <a:rPr lang="it-IT" sz="2400" dirty="0" smtClean="0">
                <a:cs typeface="Calibri"/>
              </a:rPr>
              <a:t>E </a:t>
            </a:r>
            <a:r>
              <a:rPr lang="it-IT" sz="2400" spc="-5" dirty="0" smtClean="0">
                <a:cs typeface="Calibri"/>
              </a:rPr>
              <a:t>inoltre, </a:t>
            </a:r>
            <a:r>
              <a:rPr lang="it-IT" sz="2400" dirty="0" smtClean="0">
                <a:cs typeface="Calibri"/>
              </a:rPr>
              <a:t>il </a:t>
            </a:r>
            <a:r>
              <a:rPr lang="it-IT" sz="2400" b="1" spc="-5" dirty="0" smtClean="0">
                <a:cs typeface="Calibri"/>
              </a:rPr>
              <a:t>patrimonio </a:t>
            </a:r>
            <a:r>
              <a:rPr lang="it-IT" sz="2400" b="1" spc="-10" dirty="0" smtClean="0">
                <a:cs typeface="Calibri"/>
              </a:rPr>
              <a:t>naturale </a:t>
            </a:r>
            <a:r>
              <a:rPr lang="it-IT" sz="2400" spc="-5" dirty="0" smtClean="0">
                <a:cs typeface="Calibri"/>
              </a:rPr>
              <a:t>riguarda: conservazione della</a:t>
            </a:r>
            <a:r>
              <a:rPr lang="it-IT" sz="2400" spc="-10" dirty="0" smtClean="0">
                <a:cs typeface="Calibri"/>
              </a:rPr>
              <a:t> biodiversità,</a:t>
            </a:r>
            <a:r>
              <a:rPr lang="it-IT" sz="2400" spc="-5" dirty="0" smtClean="0">
                <a:cs typeface="Calibri"/>
              </a:rPr>
              <a:t>degli </a:t>
            </a:r>
            <a:r>
              <a:rPr lang="it-IT" sz="2400" spc="-10" dirty="0" smtClean="0">
                <a:cs typeface="Calibri"/>
              </a:rPr>
              <a:t>habitat </a:t>
            </a:r>
            <a:r>
              <a:rPr lang="it-IT" sz="2400" dirty="0" smtClean="0">
                <a:cs typeface="Calibri"/>
              </a:rPr>
              <a:t>e </a:t>
            </a:r>
            <a:r>
              <a:rPr lang="it-IT" sz="2400" spc="-5" dirty="0" smtClean="0">
                <a:cs typeface="Calibri"/>
              </a:rPr>
              <a:t>delle</a:t>
            </a:r>
            <a:r>
              <a:rPr lang="it-IT" sz="2400" spc="10" dirty="0" smtClean="0">
                <a:cs typeface="Calibri"/>
              </a:rPr>
              <a:t> </a:t>
            </a:r>
            <a:r>
              <a:rPr lang="it-IT" sz="2400" spc="-5" dirty="0" smtClean="0">
                <a:cs typeface="Calibri"/>
              </a:rPr>
              <a:t>specie</a:t>
            </a:r>
            <a:endParaRPr lang="it-IT" sz="2400" spc="-5" dirty="0" smtClean="0">
              <a:cs typeface="Calibri"/>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0034" y="214290"/>
            <a:ext cx="8072494"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Impresa e attività economica</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14282" y="785794"/>
            <a:ext cx="8715436" cy="5857916"/>
          </a:xfrm>
          <a:prstGeom prst="rect">
            <a:avLst/>
          </a:prstGeom>
        </p:spPr>
        <p:txBody>
          <a:bodyPr vert="horz" wrap="square" lIns="0" tIns="12700" rIns="0" bIns="0" rtlCol="0">
            <a:spAutoFit/>
          </a:bodyPr>
          <a:lstStyle/>
          <a:p>
            <a:pPr marL="635635" marR="93345" indent="-266700" algn="just">
              <a:lnSpc>
                <a:spcPct val="100000"/>
              </a:lnSpc>
              <a:spcBef>
                <a:spcPts val="100"/>
              </a:spcBef>
              <a:buClr>
                <a:srgbClr val="000066"/>
              </a:buClr>
              <a:buSzPct val="104166"/>
              <a:buFont typeface="Arial"/>
              <a:buChar char="●"/>
              <a:tabLst>
                <a:tab pos="636270" algn="l"/>
              </a:tabLst>
            </a:pPr>
            <a:r>
              <a:rPr sz="2400" b="1" spc="-5" dirty="0">
                <a:latin typeface="+mn-lt"/>
                <a:cs typeface="Calibri"/>
              </a:rPr>
              <a:t>Impresa: </a:t>
            </a:r>
            <a:r>
              <a:rPr sz="2400" spc="-5" dirty="0">
                <a:latin typeface="+mn-lt"/>
                <a:cs typeface="Calibri"/>
              </a:rPr>
              <a:t>qualsiasi </a:t>
            </a:r>
            <a:r>
              <a:rPr sz="2400" spc="-10" dirty="0">
                <a:latin typeface="+mn-lt"/>
                <a:cs typeface="Calibri"/>
              </a:rPr>
              <a:t>entità </a:t>
            </a:r>
            <a:r>
              <a:rPr sz="2400" dirty="0">
                <a:latin typeface="+mn-lt"/>
                <a:cs typeface="Calibri"/>
              </a:rPr>
              <a:t>che </a:t>
            </a:r>
            <a:r>
              <a:rPr sz="2400" spc="-10" dirty="0">
                <a:latin typeface="+mn-lt"/>
                <a:cs typeface="Calibri"/>
              </a:rPr>
              <a:t>esercita </a:t>
            </a:r>
            <a:r>
              <a:rPr sz="2400" spc="-30" dirty="0">
                <a:latin typeface="+mn-lt"/>
                <a:cs typeface="Calibri"/>
              </a:rPr>
              <a:t>un’attività  </a:t>
            </a:r>
            <a:r>
              <a:rPr sz="2400" spc="-10" dirty="0">
                <a:latin typeface="+mn-lt"/>
                <a:cs typeface="Calibri"/>
              </a:rPr>
              <a:t>economica, </a:t>
            </a:r>
            <a:r>
              <a:rPr sz="2400" dirty="0">
                <a:latin typeface="+mn-lt"/>
                <a:cs typeface="Calibri"/>
              </a:rPr>
              <a:t>a </a:t>
            </a:r>
            <a:r>
              <a:rPr sz="2400" spc="-10" dirty="0">
                <a:latin typeface="+mn-lt"/>
                <a:cs typeface="Calibri"/>
              </a:rPr>
              <a:t>prescindere </a:t>
            </a:r>
            <a:r>
              <a:rPr sz="2400" spc="-5" dirty="0">
                <a:latin typeface="+mn-lt"/>
                <a:cs typeface="Calibri"/>
              </a:rPr>
              <a:t>da </a:t>
            </a:r>
            <a:r>
              <a:rPr sz="2400" spc="-15" dirty="0">
                <a:latin typeface="+mn-lt"/>
                <a:cs typeface="Calibri"/>
              </a:rPr>
              <a:t>status </a:t>
            </a:r>
            <a:r>
              <a:rPr sz="2400" spc="-5" dirty="0">
                <a:latin typeface="+mn-lt"/>
                <a:cs typeface="Calibri"/>
              </a:rPr>
              <a:t>giuridico </a:t>
            </a:r>
            <a:r>
              <a:rPr sz="2400" dirty="0">
                <a:latin typeface="+mn-lt"/>
                <a:cs typeface="Calibri"/>
              </a:rPr>
              <a:t>e </a:t>
            </a:r>
            <a:r>
              <a:rPr sz="2400" spc="-5" dirty="0">
                <a:latin typeface="+mn-lt"/>
                <a:cs typeface="Calibri"/>
              </a:rPr>
              <a:t>modalità di  </a:t>
            </a:r>
            <a:r>
              <a:rPr sz="2400" spc="-10" dirty="0">
                <a:latin typeface="+mn-lt"/>
                <a:cs typeface="Calibri"/>
              </a:rPr>
              <a:t>finanziamento</a:t>
            </a:r>
            <a:endParaRPr sz="2400">
              <a:latin typeface="+mn-lt"/>
              <a:cs typeface="Calibri"/>
            </a:endParaRPr>
          </a:p>
          <a:p>
            <a:pPr marL="635635" indent="-267335" algn="just">
              <a:lnSpc>
                <a:spcPct val="100000"/>
              </a:lnSpc>
              <a:spcBef>
                <a:spcPts val="1200"/>
              </a:spcBef>
              <a:buClr>
                <a:srgbClr val="000066"/>
              </a:buClr>
              <a:buSzPct val="104166"/>
              <a:buFont typeface="Arial"/>
              <a:buChar char="●"/>
              <a:tabLst>
                <a:tab pos="636270" algn="l"/>
              </a:tabLst>
            </a:pPr>
            <a:r>
              <a:rPr sz="2400" b="1" spc="-20" dirty="0">
                <a:latin typeface="+mn-lt"/>
                <a:cs typeface="Calibri"/>
              </a:rPr>
              <a:t>Attività </a:t>
            </a:r>
            <a:r>
              <a:rPr sz="2400" b="1" spc="-5" dirty="0">
                <a:latin typeface="+mn-lt"/>
                <a:cs typeface="Calibri"/>
              </a:rPr>
              <a:t>economica</a:t>
            </a:r>
            <a:r>
              <a:rPr sz="2400" b="1" spc="-5">
                <a:latin typeface="+mn-lt"/>
                <a:cs typeface="Calibri"/>
              </a:rPr>
              <a:t>: </a:t>
            </a:r>
            <a:r>
              <a:rPr sz="2400" spc="-25" smtClean="0">
                <a:latin typeface="+mn-lt"/>
                <a:cs typeface="Calibri"/>
              </a:rPr>
              <a:t>offrire </a:t>
            </a:r>
            <a:r>
              <a:rPr sz="2400" spc="-5" dirty="0">
                <a:latin typeface="+mn-lt"/>
                <a:cs typeface="Calibri"/>
              </a:rPr>
              <a:t>beni </a:t>
            </a:r>
            <a:r>
              <a:rPr sz="2400" dirty="0">
                <a:latin typeface="+mn-lt"/>
                <a:cs typeface="Calibri"/>
              </a:rPr>
              <a:t>e servizi </a:t>
            </a:r>
            <a:r>
              <a:rPr sz="2400" spc="-5" dirty="0">
                <a:latin typeface="+mn-lt"/>
                <a:cs typeface="Calibri"/>
              </a:rPr>
              <a:t>sul</a:t>
            </a:r>
            <a:r>
              <a:rPr sz="2400" spc="-40" dirty="0">
                <a:latin typeface="+mn-lt"/>
                <a:cs typeface="Calibri"/>
              </a:rPr>
              <a:t> </a:t>
            </a:r>
            <a:r>
              <a:rPr sz="2400" spc="-15" dirty="0">
                <a:latin typeface="+mn-lt"/>
                <a:cs typeface="Calibri"/>
              </a:rPr>
              <a:t>mercato</a:t>
            </a:r>
            <a:endParaRPr sz="2400">
              <a:latin typeface="+mn-lt"/>
              <a:cs typeface="Calibri"/>
            </a:endParaRPr>
          </a:p>
          <a:p>
            <a:pPr marL="12700" marR="145415" algn="just">
              <a:lnSpc>
                <a:spcPct val="100000"/>
              </a:lnSpc>
              <a:spcBef>
                <a:spcPts val="1255"/>
              </a:spcBef>
            </a:pPr>
            <a:r>
              <a:rPr sz="2400" i="1" spc="-5" dirty="0">
                <a:latin typeface="+mn-lt"/>
                <a:cs typeface="Calibri"/>
              </a:rPr>
              <a:t>Ad esempio</a:t>
            </a:r>
            <a:r>
              <a:rPr sz="2400" i="1" spc="-5">
                <a:latin typeface="+mn-lt"/>
                <a:cs typeface="Calibri"/>
              </a:rPr>
              <a:t>: </a:t>
            </a:r>
            <a:r>
              <a:rPr lang="it-IT" sz="2400" i="1" spc="-5" dirty="0" smtClean="0">
                <a:latin typeface="+mn-lt"/>
                <a:cs typeface="Calibri"/>
              </a:rPr>
              <a:t>u</a:t>
            </a:r>
            <a:r>
              <a:rPr sz="2400" i="1" spc="-5" smtClean="0">
                <a:latin typeface="+mn-lt"/>
                <a:cs typeface="Calibri"/>
              </a:rPr>
              <a:t>n </a:t>
            </a:r>
            <a:r>
              <a:rPr sz="2400" i="1" spc="-10" dirty="0">
                <a:latin typeface="+mn-lt"/>
                <a:cs typeface="Calibri"/>
              </a:rPr>
              <a:t>porto fornisce </a:t>
            </a:r>
            <a:r>
              <a:rPr sz="2400" i="1" dirty="0">
                <a:latin typeface="+mn-lt"/>
                <a:cs typeface="Calibri"/>
              </a:rPr>
              <a:t>servizi </a:t>
            </a:r>
            <a:r>
              <a:rPr sz="2400" i="1" spc="-5" dirty="0">
                <a:latin typeface="+mn-lt"/>
                <a:cs typeface="Calibri"/>
              </a:rPr>
              <a:t>portuali ai </a:t>
            </a:r>
            <a:r>
              <a:rPr sz="2400" i="1" spc="-10" dirty="0">
                <a:latin typeface="+mn-lt"/>
                <a:cs typeface="Calibri"/>
              </a:rPr>
              <a:t>propri </a:t>
            </a:r>
            <a:r>
              <a:rPr sz="2400" i="1" spc="-5" dirty="0">
                <a:latin typeface="+mn-lt"/>
                <a:cs typeface="Calibri"/>
              </a:rPr>
              <a:t>clienti (ossia </a:t>
            </a:r>
            <a:r>
              <a:rPr sz="2400" i="1" spc="-10" dirty="0">
                <a:latin typeface="+mn-lt"/>
                <a:cs typeface="Calibri"/>
              </a:rPr>
              <a:t>agli operatori </a:t>
            </a:r>
            <a:r>
              <a:rPr sz="2400" i="1" spc="-5">
                <a:latin typeface="+mn-lt"/>
                <a:cs typeface="Calibri"/>
              </a:rPr>
              <a:t>portuali </a:t>
            </a:r>
            <a:r>
              <a:rPr sz="2400" i="1" spc="-10" smtClean="0">
                <a:latin typeface="+mn-lt"/>
                <a:cs typeface="Calibri"/>
              </a:rPr>
              <a:t>nel </a:t>
            </a:r>
            <a:r>
              <a:rPr sz="2400" i="1" spc="-10" dirty="0">
                <a:latin typeface="+mn-lt"/>
                <a:cs typeface="Calibri"/>
              </a:rPr>
              <a:t>porto e/o direttamente agli utenti, quali </a:t>
            </a:r>
            <a:r>
              <a:rPr sz="2400" i="1" spc="-5" dirty="0">
                <a:latin typeface="+mn-lt"/>
                <a:cs typeface="Calibri"/>
              </a:rPr>
              <a:t>le </a:t>
            </a:r>
            <a:r>
              <a:rPr sz="2400" i="1" spc="-10" dirty="0">
                <a:latin typeface="+mn-lt"/>
                <a:cs typeface="Calibri"/>
              </a:rPr>
              <a:t>compagnie </a:t>
            </a:r>
            <a:r>
              <a:rPr sz="2400" i="1" spc="-5" dirty="0">
                <a:latin typeface="+mn-lt"/>
                <a:cs typeface="Calibri"/>
              </a:rPr>
              <a:t>di </a:t>
            </a:r>
            <a:r>
              <a:rPr sz="2400" i="1" spc="-10">
                <a:latin typeface="+mn-lt"/>
                <a:cs typeface="Calibri"/>
              </a:rPr>
              <a:t>navigazione</a:t>
            </a:r>
            <a:r>
              <a:rPr sz="2400" i="1" spc="-10" smtClean="0">
                <a:latin typeface="+mn-lt"/>
                <a:cs typeface="Calibri"/>
              </a:rPr>
              <a:t>) </a:t>
            </a:r>
            <a:r>
              <a:rPr sz="2400" i="1" spc="-5" dirty="0">
                <a:latin typeface="+mn-lt"/>
                <a:cs typeface="Calibri"/>
              </a:rPr>
              <a:t>ed è in </a:t>
            </a:r>
            <a:r>
              <a:rPr sz="2400" i="1" spc="-15" dirty="0">
                <a:latin typeface="+mn-lt"/>
                <a:cs typeface="Calibri"/>
              </a:rPr>
              <a:t>concorrenza </a:t>
            </a:r>
            <a:r>
              <a:rPr sz="2400" i="1" spc="-15">
                <a:latin typeface="+mn-lt"/>
                <a:cs typeface="Calibri"/>
              </a:rPr>
              <a:t>con </a:t>
            </a:r>
            <a:r>
              <a:rPr sz="2400" i="1" spc="-5" smtClean="0">
                <a:latin typeface="+mn-lt"/>
                <a:cs typeface="Calibri"/>
              </a:rPr>
              <a:t>altri </a:t>
            </a:r>
            <a:r>
              <a:rPr sz="2400" i="1" spc="-5" dirty="0">
                <a:latin typeface="+mn-lt"/>
                <a:cs typeface="Calibri"/>
              </a:rPr>
              <a:t>porti. Ne </a:t>
            </a:r>
            <a:r>
              <a:rPr sz="2400" i="1" spc="-10" dirty="0">
                <a:latin typeface="+mn-lt"/>
                <a:cs typeface="Calibri"/>
              </a:rPr>
              <a:t>consegue che </a:t>
            </a:r>
            <a:r>
              <a:rPr sz="2400" i="1" spc="-5" dirty="0">
                <a:latin typeface="+mn-lt"/>
                <a:cs typeface="Calibri"/>
              </a:rPr>
              <a:t>il </a:t>
            </a:r>
            <a:r>
              <a:rPr sz="2400" i="1" spc="-10" dirty="0">
                <a:latin typeface="+mn-lt"/>
                <a:cs typeface="Calibri"/>
              </a:rPr>
              <a:t>porto stesso (non </a:t>
            </a:r>
            <a:r>
              <a:rPr sz="2400" i="1" spc="-5" dirty="0">
                <a:latin typeface="+mn-lt"/>
                <a:cs typeface="Calibri"/>
              </a:rPr>
              <a:t>solo gli </a:t>
            </a:r>
            <a:r>
              <a:rPr sz="2400" i="1" spc="-10" dirty="0">
                <a:latin typeface="+mn-lt"/>
                <a:cs typeface="Calibri"/>
              </a:rPr>
              <a:t>operatori </a:t>
            </a:r>
            <a:r>
              <a:rPr sz="2400" i="1" spc="-5" dirty="0">
                <a:latin typeface="+mn-lt"/>
                <a:cs typeface="Calibri"/>
              </a:rPr>
              <a:t>situati all’interno </a:t>
            </a:r>
            <a:r>
              <a:rPr sz="2400" i="1" spc="-10">
                <a:latin typeface="+mn-lt"/>
                <a:cs typeface="Calibri"/>
              </a:rPr>
              <a:t>di </a:t>
            </a:r>
            <a:r>
              <a:rPr sz="2400" i="1" spc="-10" smtClean="0">
                <a:latin typeface="+mn-lt"/>
                <a:cs typeface="Calibri"/>
              </a:rPr>
              <a:t>quest’ultimo</a:t>
            </a:r>
            <a:r>
              <a:rPr sz="2400" i="1" spc="-10" dirty="0">
                <a:latin typeface="+mn-lt"/>
                <a:cs typeface="Calibri"/>
              </a:rPr>
              <a:t>) </a:t>
            </a:r>
            <a:r>
              <a:rPr sz="2400" i="1" spc="-5" dirty="0">
                <a:latin typeface="+mn-lt"/>
                <a:cs typeface="Calibri"/>
              </a:rPr>
              <a:t>sia un’impresa ai sensi della normativa in materia di </a:t>
            </a:r>
            <a:r>
              <a:rPr sz="2400" i="1" spc="-10" dirty="0">
                <a:latin typeface="+mn-lt"/>
                <a:cs typeface="Calibri"/>
              </a:rPr>
              <a:t>aiuti </a:t>
            </a:r>
            <a:r>
              <a:rPr sz="2400" i="1" spc="-5" dirty="0">
                <a:latin typeface="+mn-lt"/>
                <a:cs typeface="Calibri"/>
              </a:rPr>
              <a:t>di</a:t>
            </a:r>
            <a:r>
              <a:rPr sz="2400" i="1" spc="-10" dirty="0">
                <a:latin typeface="+mn-lt"/>
                <a:cs typeface="Calibri"/>
              </a:rPr>
              <a:t> </a:t>
            </a:r>
            <a:r>
              <a:rPr sz="2400" i="1" spc="-15" dirty="0">
                <a:latin typeface="+mn-lt"/>
                <a:cs typeface="Calibri"/>
              </a:rPr>
              <a:t>Stato.</a:t>
            </a:r>
            <a:endParaRPr sz="2400">
              <a:latin typeface="+mn-lt"/>
              <a:cs typeface="Calibri"/>
            </a:endParaRPr>
          </a:p>
          <a:p>
            <a:pPr marL="635635" marR="5080" indent="-266700" algn="just">
              <a:lnSpc>
                <a:spcPct val="100000"/>
              </a:lnSpc>
              <a:spcBef>
                <a:spcPts val="1175"/>
              </a:spcBef>
              <a:buClr>
                <a:srgbClr val="000066"/>
              </a:buClr>
              <a:buSzPct val="105000"/>
              <a:buFont typeface="Arial"/>
              <a:buChar char="●"/>
              <a:tabLst>
                <a:tab pos="636270" algn="l"/>
              </a:tabLst>
            </a:pPr>
            <a:r>
              <a:rPr sz="2400" b="1" dirty="0">
                <a:latin typeface="+mn-lt"/>
                <a:cs typeface="Calibri"/>
              </a:rPr>
              <a:t>Nessuna </a:t>
            </a:r>
            <a:r>
              <a:rPr sz="2400" b="1" spc="-10" dirty="0">
                <a:latin typeface="+mn-lt"/>
                <a:cs typeface="Calibri"/>
              </a:rPr>
              <a:t>attività </a:t>
            </a:r>
            <a:r>
              <a:rPr sz="2400" b="1" spc="-5" dirty="0">
                <a:latin typeface="+mn-lt"/>
                <a:cs typeface="Calibri"/>
              </a:rPr>
              <a:t>economica: </a:t>
            </a:r>
            <a:r>
              <a:rPr sz="2400" spc="-5" dirty="0">
                <a:latin typeface="+mn-lt"/>
                <a:cs typeface="Calibri"/>
              </a:rPr>
              <a:t>compiti di </a:t>
            </a:r>
            <a:r>
              <a:rPr sz="2400" spc="-10" dirty="0">
                <a:latin typeface="+mn-lt"/>
                <a:cs typeface="Calibri"/>
              </a:rPr>
              <a:t>regolamentazione, </a:t>
            </a:r>
            <a:r>
              <a:rPr sz="2400" spc="-5">
                <a:latin typeface="+mn-lt"/>
                <a:cs typeface="Calibri"/>
              </a:rPr>
              <a:t>vigilanza</a:t>
            </a:r>
            <a:r>
              <a:rPr sz="2400" spc="-5" smtClean="0">
                <a:latin typeface="+mn-lt"/>
                <a:cs typeface="Calibri"/>
              </a:rPr>
              <a:t>, </a:t>
            </a:r>
            <a:r>
              <a:rPr sz="2400" spc="-10" dirty="0">
                <a:latin typeface="+mn-lt"/>
                <a:cs typeface="Calibri"/>
              </a:rPr>
              <a:t>attività basate </a:t>
            </a:r>
            <a:r>
              <a:rPr sz="2400" spc="-5" dirty="0">
                <a:latin typeface="+mn-lt"/>
                <a:cs typeface="Calibri"/>
              </a:rPr>
              <a:t>sulla </a:t>
            </a:r>
            <a:r>
              <a:rPr sz="2400" spc="-10" dirty="0">
                <a:latin typeface="+mn-lt"/>
                <a:cs typeface="Calibri"/>
              </a:rPr>
              <a:t>solidarietà, </a:t>
            </a:r>
            <a:r>
              <a:rPr sz="2400" spc="-5" dirty="0">
                <a:latin typeface="+mn-lt"/>
                <a:cs typeface="Calibri"/>
              </a:rPr>
              <a:t>funzioni di base dello </a:t>
            </a:r>
            <a:r>
              <a:rPr sz="2400" spc="-15" dirty="0">
                <a:latin typeface="+mn-lt"/>
                <a:cs typeface="Calibri"/>
              </a:rPr>
              <a:t>Stato </a:t>
            </a:r>
            <a:r>
              <a:rPr sz="2400" spc="-5" dirty="0">
                <a:latin typeface="+mn-lt"/>
                <a:cs typeface="Calibri"/>
              </a:rPr>
              <a:t>(istruzione</a:t>
            </a:r>
            <a:r>
              <a:rPr sz="2400" spc="-5">
                <a:latin typeface="+mn-lt"/>
                <a:cs typeface="Calibri"/>
              </a:rPr>
              <a:t>, </a:t>
            </a:r>
            <a:r>
              <a:rPr sz="2400" spc="-5" smtClean="0">
                <a:latin typeface="+mn-lt"/>
                <a:cs typeface="Calibri"/>
              </a:rPr>
              <a:t>dogane</a:t>
            </a:r>
            <a:r>
              <a:rPr sz="2400" spc="-5" dirty="0">
                <a:latin typeface="+mn-lt"/>
                <a:cs typeface="Calibri"/>
              </a:rPr>
              <a:t>, </a:t>
            </a:r>
            <a:r>
              <a:rPr sz="2400" spc="-15" dirty="0">
                <a:latin typeface="+mn-lt"/>
                <a:cs typeface="Calibri"/>
              </a:rPr>
              <a:t>sicurezza </a:t>
            </a:r>
            <a:r>
              <a:rPr sz="2400" spc="-5" dirty="0">
                <a:latin typeface="+mn-lt"/>
                <a:cs typeface="Calibri"/>
              </a:rPr>
              <a:t>aerea, </a:t>
            </a:r>
            <a:r>
              <a:rPr sz="2400" spc="-10" dirty="0">
                <a:latin typeface="+mn-lt"/>
                <a:cs typeface="Calibri"/>
              </a:rPr>
              <a:t>difesa, </a:t>
            </a:r>
            <a:r>
              <a:rPr sz="2400" spc="-5" dirty="0">
                <a:latin typeface="+mn-lt"/>
                <a:cs typeface="Calibri"/>
              </a:rPr>
              <a:t>polizia, ecc.). </a:t>
            </a:r>
            <a:r>
              <a:rPr sz="2400" dirty="0">
                <a:latin typeface="+mn-lt"/>
                <a:cs typeface="Calibri"/>
              </a:rPr>
              <a:t>E </a:t>
            </a:r>
            <a:r>
              <a:rPr sz="2400" b="1" spc="-10" dirty="0">
                <a:latin typeface="+mn-lt"/>
                <a:cs typeface="Calibri"/>
              </a:rPr>
              <a:t>cultura</a:t>
            </a:r>
            <a:r>
              <a:rPr sz="2400" spc="-10" dirty="0">
                <a:latin typeface="+mn-lt"/>
                <a:cs typeface="Calibri"/>
              </a:rPr>
              <a:t>...</a:t>
            </a:r>
            <a:endParaRPr sz="2400">
              <a:latin typeface="+mn-lt"/>
              <a:cs typeface="Calibri"/>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116632"/>
            <a:ext cx="8229600" cy="750847"/>
          </a:xfrm>
          <a:prstGeom prst="rect">
            <a:avLst/>
          </a:prstGeom>
        </p:spPr>
        <p:txBody>
          <a:bodyPr vert="horz" wrap="square" lIns="0" tIns="12065" rIns="0" bIns="0" rtlCol="0">
            <a:spAutoFit/>
          </a:bodyPr>
          <a:lstStyle/>
          <a:p>
            <a:pPr marR="508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Cultura e conservazione del patrimonio  </a:t>
            </a:r>
            <a:br>
              <a:rPr lang="it-IT" altLang="it-IT" sz="2400" kern="1200" dirty="0" smtClean="0">
                <a:solidFill>
                  <a:schemeClr val="tx1"/>
                </a:solidFill>
                <a:latin typeface="Arial" panose="020B0604020202020204" pitchFamily="34" charset="0"/>
                <a:ea typeface="MS PGothic" panose="020B0600070205080204" pitchFamily="34" charset="-128"/>
                <a:cs typeface="+mn-cs"/>
              </a:rPr>
            </a:br>
            <a:r>
              <a:rPr lang="it-IT" altLang="it-IT" sz="2400" kern="1200" dirty="0" smtClean="0">
                <a:solidFill>
                  <a:schemeClr val="tx1"/>
                </a:solidFill>
                <a:latin typeface="Arial" panose="020B0604020202020204" pitchFamily="34" charset="0"/>
                <a:ea typeface="MS PGothic" panose="020B0600070205080204" pitchFamily="34" charset="-128"/>
                <a:cs typeface="+mn-cs"/>
              </a:rPr>
              <a:t>Assenza di attività economica - I</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142844" y="1285860"/>
            <a:ext cx="8715436" cy="2694327"/>
          </a:xfrm>
          <a:prstGeom prst="rect">
            <a:avLst/>
          </a:prstGeom>
        </p:spPr>
        <p:txBody>
          <a:bodyPr vert="horz" wrap="square" lIns="0" tIns="26670" rIns="0" bIns="0" rtlCol="0">
            <a:spAutoFit/>
          </a:bodyPr>
          <a:lstStyle/>
          <a:p>
            <a:pPr marL="1666239" marR="58419" indent="-1654175" algn="just">
              <a:lnSpc>
                <a:spcPts val="2860"/>
              </a:lnSpc>
              <a:spcBef>
                <a:spcPts val="210"/>
              </a:spcBef>
              <a:tabLst>
                <a:tab pos="1720850" algn="l"/>
              </a:tabLst>
            </a:pPr>
            <a:r>
              <a:rPr sz="2400" b="1" spc="-5" dirty="0">
                <a:latin typeface="+mn-lt"/>
                <a:cs typeface="Arial"/>
              </a:rPr>
              <a:t>§</a:t>
            </a:r>
            <a:r>
              <a:rPr sz="2400" b="1" spc="-5" dirty="0">
                <a:latin typeface="+mn-lt"/>
                <a:cs typeface="Calibri"/>
              </a:rPr>
              <a:t>36 </a:t>
            </a:r>
            <a:r>
              <a:rPr sz="2400" b="1" spc="-15" dirty="0">
                <a:latin typeface="+mn-lt"/>
                <a:cs typeface="Calibri"/>
              </a:rPr>
              <a:t>NOA </a:t>
            </a:r>
            <a:r>
              <a:rPr sz="2400" spc="-5" dirty="0">
                <a:latin typeface="+mn-lt"/>
                <a:cs typeface="Calibri"/>
              </a:rPr>
              <a:t>=&gt;		si </a:t>
            </a:r>
            <a:r>
              <a:rPr sz="2400" spc="-10" dirty="0">
                <a:latin typeface="+mn-lt"/>
                <a:cs typeface="Calibri"/>
              </a:rPr>
              <a:t>considerano </a:t>
            </a:r>
            <a:r>
              <a:rPr sz="2400" b="1" dirty="0">
                <a:latin typeface="+mn-lt"/>
                <a:cs typeface="Calibri"/>
              </a:rPr>
              <a:t>non </a:t>
            </a:r>
            <a:r>
              <a:rPr sz="2400" b="1" spc="-5" dirty="0">
                <a:latin typeface="+mn-lt"/>
                <a:cs typeface="Calibri"/>
              </a:rPr>
              <a:t>economiche </a:t>
            </a:r>
            <a:r>
              <a:rPr sz="2400" dirty="0">
                <a:latin typeface="+mn-lt"/>
                <a:cs typeface="Calibri"/>
              </a:rPr>
              <a:t>e </a:t>
            </a:r>
            <a:r>
              <a:rPr sz="2400" spc="-5" dirty="0">
                <a:latin typeface="+mn-lt"/>
                <a:cs typeface="Calibri"/>
              </a:rPr>
              <a:t>quindi</a:t>
            </a:r>
            <a:r>
              <a:rPr sz="2400" spc="-114" dirty="0">
                <a:latin typeface="+mn-lt"/>
                <a:cs typeface="Calibri"/>
              </a:rPr>
              <a:t> </a:t>
            </a:r>
            <a:r>
              <a:rPr sz="2400" spc="-5" dirty="0">
                <a:latin typeface="+mn-lt"/>
                <a:cs typeface="Calibri"/>
              </a:rPr>
              <a:t>non  </a:t>
            </a:r>
            <a:r>
              <a:rPr sz="2400" spc="-10" dirty="0">
                <a:latin typeface="+mn-lt"/>
                <a:cs typeface="Calibri"/>
              </a:rPr>
              <a:t>rientrano </a:t>
            </a:r>
            <a:r>
              <a:rPr sz="2400" spc="-5" dirty="0">
                <a:latin typeface="+mn-lt"/>
                <a:cs typeface="Calibri"/>
              </a:rPr>
              <a:t>negli </a:t>
            </a:r>
            <a:r>
              <a:rPr sz="2400" dirty="0">
                <a:latin typeface="+mn-lt"/>
                <a:cs typeface="Calibri"/>
              </a:rPr>
              <a:t>aiuti </a:t>
            </a:r>
            <a:r>
              <a:rPr sz="2400" spc="-5" dirty="0">
                <a:latin typeface="+mn-lt"/>
                <a:cs typeface="Calibri"/>
              </a:rPr>
              <a:t>di</a:t>
            </a:r>
            <a:r>
              <a:rPr sz="2400" spc="-65" dirty="0">
                <a:latin typeface="+mn-lt"/>
                <a:cs typeface="Calibri"/>
              </a:rPr>
              <a:t> </a:t>
            </a:r>
            <a:r>
              <a:rPr sz="2400" spc="-20" dirty="0">
                <a:latin typeface="+mn-lt"/>
                <a:cs typeface="Calibri"/>
              </a:rPr>
              <a:t>Stato:</a:t>
            </a:r>
            <a:endParaRPr sz="2400">
              <a:latin typeface="+mn-lt"/>
              <a:cs typeface="Calibri"/>
            </a:endParaRPr>
          </a:p>
          <a:p>
            <a:pPr algn="just">
              <a:lnSpc>
                <a:spcPct val="100000"/>
              </a:lnSpc>
              <a:spcBef>
                <a:spcPts val="5"/>
              </a:spcBef>
            </a:pPr>
            <a:endParaRPr sz="2400">
              <a:latin typeface="+mn-lt"/>
              <a:cs typeface="Calibri"/>
            </a:endParaRPr>
          </a:p>
          <a:p>
            <a:pPr marR="5080" algn="just">
              <a:lnSpc>
                <a:spcPct val="99700"/>
              </a:lnSpc>
              <a:tabLst>
                <a:tab pos="736600" algn="l"/>
              </a:tabLst>
            </a:pPr>
            <a:r>
              <a:rPr sz="2400" spc="5" dirty="0">
                <a:solidFill>
                  <a:srgbClr val="000066"/>
                </a:solidFill>
                <a:latin typeface="+mn-lt"/>
                <a:cs typeface="Arial"/>
              </a:rPr>
              <a:t>-	</a:t>
            </a:r>
            <a:r>
              <a:rPr sz="2400" spc="-10" dirty="0">
                <a:latin typeface="+mn-lt"/>
                <a:cs typeface="Calibri"/>
              </a:rPr>
              <a:t>Molte </a:t>
            </a:r>
            <a:r>
              <a:rPr sz="2400" b="1" spc="-15" dirty="0">
                <a:latin typeface="+mn-lt"/>
                <a:cs typeface="Calibri"/>
              </a:rPr>
              <a:t>attività </a:t>
            </a:r>
            <a:r>
              <a:rPr sz="2400" b="1" spc="-10" dirty="0">
                <a:latin typeface="+mn-lt"/>
                <a:cs typeface="Calibri"/>
              </a:rPr>
              <a:t>culturali </a:t>
            </a:r>
            <a:r>
              <a:rPr sz="2400" b="1" dirty="0">
                <a:latin typeface="+mn-lt"/>
                <a:cs typeface="Calibri"/>
              </a:rPr>
              <a:t>o di </a:t>
            </a:r>
            <a:r>
              <a:rPr sz="2400" b="1" spc="-5" dirty="0">
                <a:latin typeface="+mn-lt"/>
                <a:cs typeface="Calibri"/>
              </a:rPr>
              <a:t>conservazione </a:t>
            </a:r>
            <a:r>
              <a:rPr sz="2400" b="1" dirty="0">
                <a:latin typeface="+mn-lt"/>
                <a:cs typeface="Calibri"/>
              </a:rPr>
              <a:t>del  </a:t>
            </a:r>
            <a:r>
              <a:rPr sz="2400" b="1" spc="-5" dirty="0">
                <a:latin typeface="+mn-lt"/>
                <a:cs typeface="Calibri"/>
              </a:rPr>
              <a:t>patrimonio </a:t>
            </a:r>
            <a:r>
              <a:rPr sz="2400" b="1" spc="-10" dirty="0">
                <a:latin typeface="+mn-lt"/>
                <a:cs typeface="Calibri"/>
              </a:rPr>
              <a:t>oggettivamente </a:t>
            </a:r>
            <a:r>
              <a:rPr sz="2400" b="1" dirty="0">
                <a:latin typeface="+mn-lt"/>
                <a:cs typeface="Calibri"/>
              </a:rPr>
              <a:t>non </a:t>
            </a:r>
            <a:r>
              <a:rPr sz="2400" b="1" spc="-5" dirty="0">
                <a:latin typeface="+mn-lt"/>
                <a:cs typeface="Calibri"/>
              </a:rPr>
              <a:t>sostituibili </a:t>
            </a:r>
            <a:r>
              <a:rPr sz="2400" spc="-5" dirty="0">
                <a:latin typeface="+mn-lt"/>
                <a:cs typeface="Calibri"/>
              </a:rPr>
              <a:t>per </a:t>
            </a:r>
            <a:r>
              <a:rPr sz="2400" dirty="0">
                <a:latin typeface="+mn-lt"/>
                <a:cs typeface="Calibri"/>
              </a:rPr>
              <a:t>cui</a:t>
            </a:r>
            <a:r>
              <a:rPr sz="2400" spc="-125" dirty="0">
                <a:latin typeface="+mn-lt"/>
                <a:cs typeface="Calibri"/>
              </a:rPr>
              <a:t> </a:t>
            </a:r>
            <a:r>
              <a:rPr sz="2400" spc="-5">
                <a:latin typeface="+mn-lt"/>
                <a:cs typeface="Calibri"/>
              </a:rPr>
              <a:t>si </a:t>
            </a:r>
            <a:r>
              <a:rPr sz="2400" spc="-5" smtClean="0">
                <a:latin typeface="+mn-lt"/>
                <a:cs typeface="Calibri"/>
              </a:rPr>
              <a:t>può </a:t>
            </a:r>
            <a:r>
              <a:rPr sz="2400" spc="-5" dirty="0">
                <a:latin typeface="+mn-lt"/>
                <a:cs typeface="Calibri"/>
              </a:rPr>
              <a:t>escludere </a:t>
            </a:r>
            <a:r>
              <a:rPr sz="2400" spc="-10" dirty="0">
                <a:latin typeface="+mn-lt"/>
                <a:cs typeface="Calibri"/>
              </a:rPr>
              <a:t>l'esistenza </a:t>
            </a:r>
            <a:r>
              <a:rPr sz="2400" spc="-5" dirty="0">
                <a:latin typeface="+mn-lt"/>
                <a:cs typeface="Calibri"/>
              </a:rPr>
              <a:t>di un </a:t>
            </a:r>
            <a:r>
              <a:rPr sz="2400" spc="-20">
                <a:latin typeface="+mn-lt"/>
                <a:cs typeface="Calibri"/>
              </a:rPr>
              <a:t>vero</a:t>
            </a:r>
            <a:r>
              <a:rPr sz="2400" spc="-65">
                <a:latin typeface="+mn-lt"/>
                <a:cs typeface="Calibri"/>
              </a:rPr>
              <a:t> </a:t>
            </a:r>
            <a:r>
              <a:rPr sz="2400" spc="-15" smtClean="0">
                <a:latin typeface="+mn-lt"/>
                <a:cs typeface="Calibri"/>
              </a:rPr>
              <a:t>mercato</a:t>
            </a:r>
            <a:r>
              <a:rPr lang="it-IT" sz="2400" spc="-15" dirty="0" smtClean="0">
                <a:latin typeface="+mn-lt"/>
                <a:cs typeface="Calibri"/>
              </a:rPr>
              <a:t>…</a:t>
            </a:r>
            <a:endParaRPr sz="2400">
              <a:latin typeface="+mn-lt"/>
              <a:cs typeface="Calibri"/>
            </a:endParaRPr>
          </a:p>
          <a:p>
            <a:pPr algn="just">
              <a:lnSpc>
                <a:spcPct val="100000"/>
              </a:lnSpc>
              <a:spcBef>
                <a:spcPts val="625"/>
              </a:spcBef>
            </a:pPr>
            <a:r>
              <a:rPr lang="it-IT" sz="2400" spc="-5" dirty="0" err="1" smtClean="0">
                <a:latin typeface="+mn-lt"/>
                <a:cs typeface="Calibri"/>
              </a:rPr>
              <a:t>…ad</a:t>
            </a:r>
            <a:r>
              <a:rPr lang="it-IT" sz="2400" spc="-5" dirty="0" smtClean="0">
                <a:latin typeface="+mn-lt"/>
                <a:cs typeface="Calibri"/>
              </a:rPr>
              <a:t> esempio, </a:t>
            </a:r>
            <a:r>
              <a:rPr sz="2400" spc="-5" smtClean="0">
                <a:latin typeface="+mn-lt"/>
                <a:cs typeface="Calibri"/>
              </a:rPr>
              <a:t>archivi </a:t>
            </a:r>
            <a:r>
              <a:rPr sz="2400" spc="-5" dirty="0">
                <a:latin typeface="+mn-lt"/>
                <a:cs typeface="Calibri"/>
              </a:rPr>
              <a:t>pubblici </a:t>
            </a:r>
            <a:r>
              <a:rPr sz="2400" spc="-10" dirty="0">
                <a:latin typeface="+mn-lt"/>
                <a:cs typeface="Calibri"/>
              </a:rPr>
              <a:t>contenenti </a:t>
            </a:r>
            <a:r>
              <a:rPr sz="2400" spc="-5">
                <a:latin typeface="+mn-lt"/>
                <a:cs typeface="Calibri"/>
              </a:rPr>
              <a:t>documenti</a:t>
            </a:r>
            <a:r>
              <a:rPr sz="2400" spc="-114">
                <a:latin typeface="+mn-lt"/>
                <a:cs typeface="Calibri"/>
              </a:rPr>
              <a:t> </a:t>
            </a:r>
            <a:r>
              <a:rPr sz="2400" spc="-5" smtClean="0">
                <a:latin typeface="+mn-lt"/>
                <a:cs typeface="Calibri"/>
              </a:rPr>
              <a:t>unici</a:t>
            </a:r>
            <a:endParaRPr sz="2400">
              <a:latin typeface="+mn-lt"/>
              <a:cs typeface="Calibri"/>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2844" y="1214422"/>
            <a:ext cx="8858312" cy="3520836"/>
          </a:xfrm>
          <a:prstGeom prst="rect">
            <a:avLst/>
          </a:prstGeom>
        </p:spPr>
        <p:txBody>
          <a:bodyPr vert="horz" wrap="square" lIns="0" tIns="67945" rIns="0" bIns="0" rtlCol="0">
            <a:spAutoFit/>
          </a:bodyPr>
          <a:lstStyle/>
          <a:p>
            <a:pPr marL="12700" algn="just">
              <a:lnSpc>
                <a:spcPct val="100000"/>
              </a:lnSpc>
              <a:spcBef>
                <a:spcPts val="535"/>
              </a:spcBef>
            </a:pPr>
            <a:r>
              <a:rPr sz="2400" b="1" spc="-5" dirty="0">
                <a:latin typeface="+mn-lt"/>
                <a:cs typeface="Arial"/>
              </a:rPr>
              <a:t>§</a:t>
            </a:r>
            <a:r>
              <a:rPr sz="2400" b="1" spc="-5" dirty="0">
                <a:latin typeface="+mn-lt"/>
                <a:cs typeface="Calibri"/>
              </a:rPr>
              <a:t>34 </a:t>
            </a:r>
            <a:r>
              <a:rPr sz="2400" b="1" spc="-15" dirty="0">
                <a:latin typeface="+mn-lt"/>
                <a:cs typeface="Calibri"/>
              </a:rPr>
              <a:t>NOA </a:t>
            </a:r>
            <a:r>
              <a:rPr sz="2400" spc="-5" dirty="0">
                <a:latin typeface="+mn-lt"/>
                <a:cs typeface="Calibri"/>
              </a:rPr>
              <a:t>=&gt; Non </a:t>
            </a:r>
            <a:r>
              <a:rPr sz="2400" spc="-10" dirty="0">
                <a:latin typeface="+mn-lt"/>
                <a:cs typeface="Calibri"/>
              </a:rPr>
              <a:t>rientrano </a:t>
            </a:r>
            <a:r>
              <a:rPr sz="2400" spc="-5" dirty="0">
                <a:latin typeface="+mn-lt"/>
                <a:cs typeface="Calibri"/>
              </a:rPr>
              <a:t>negli </a:t>
            </a:r>
            <a:r>
              <a:rPr sz="2400" dirty="0">
                <a:latin typeface="+mn-lt"/>
                <a:cs typeface="Calibri"/>
              </a:rPr>
              <a:t>aiuti </a:t>
            </a:r>
            <a:r>
              <a:rPr sz="2400" spc="-5" dirty="0">
                <a:latin typeface="+mn-lt"/>
                <a:cs typeface="Calibri"/>
              </a:rPr>
              <a:t>di</a:t>
            </a:r>
            <a:r>
              <a:rPr sz="2400" spc="-65" dirty="0">
                <a:latin typeface="+mn-lt"/>
                <a:cs typeface="Calibri"/>
              </a:rPr>
              <a:t> </a:t>
            </a:r>
            <a:r>
              <a:rPr sz="2400" spc="-20" dirty="0">
                <a:latin typeface="+mn-lt"/>
                <a:cs typeface="Calibri"/>
              </a:rPr>
              <a:t>Stato:</a:t>
            </a:r>
            <a:endParaRPr sz="2400">
              <a:latin typeface="+mn-lt"/>
              <a:cs typeface="Calibri"/>
            </a:endParaRPr>
          </a:p>
          <a:p>
            <a:pPr marL="736600" marR="5080" indent="-363220" algn="just">
              <a:lnSpc>
                <a:spcPct val="99700"/>
              </a:lnSpc>
              <a:spcBef>
                <a:spcPts val="484"/>
              </a:spcBef>
              <a:buClr>
                <a:srgbClr val="000066"/>
              </a:buClr>
              <a:buSzPct val="104166"/>
              <a:buFont typeface="Arial"/>
              <a:buChar char="-"/>
              <a:tabLst>
                <a:tab pos="737235" algn="l"/>
              </a:tabLst>
            </a:pPr>
            <a:r>
              <a:rPr sz="2400" dirty="0">
                <a:latin typeface="+mn-lt"/>
                <a:cs typeface="Calibri"/>
              </a:rPr>
              <a:t>Il </a:t>
            </a:r>
            <a:r>
              <a:rPr sz="2400" spc="-10" dirty="0">
                <a:latin typeface="+mn-lt"/>
                <a:cs typeface="Calibri"/>
              </a:rPr>
              <a:t>finanziamento </a:t>
            </a:r>
            <a:r>
              <a:rPr sz="2400" spc="-5" dirty="0">
                <a:latin typeface="+mn-lt"/>
                <a:cs typeface="Calibri"/>
              </a:rPr>
              <a:t>di </a:t>
            </a:r>
            <a:r>
              <a:rPr sz="2400" spc="-15" dirty="0">
                <a:latin typeface="+mn-lt"/>
                <a:cs typeface="Calibri"/>
              </a:rPr>
              <a:t>attività </a:t>
            </a:r>
            <a:r>
              <a:rPr sz="2400" spc="-5" dirty="0">
                <a:latin typeface="+mn-lt"/>
                <a:cs typeface="Calibri"/>
              </a:rPr>
              <a:t>accessibili </a:t>
            </a:r>
            <a:r>
              <a:rPr sz="2400" dirty="0">
                <a:latin typeface="+mn-lt"/>
                <a:cs typeface="Calibri"/>
              </a:rPr>
              <a:t>al </a:t>
            </a:r>
            <a:r>
              <a:rPr sz="2400" spc="-10" dirty="0">
                <a:latin typeface="+mn-lt"/>
                <a:cs typeface="Calibri"/>
              </a:rPr>
              <a:t>pubblico </a:t>
            </a:r>
            <a:r>
              <a:rPr sz="2400" b="1" dirty="0">
                <a:latin typeface="+mn-lt"/>
                <a:cs typeface="Calibri"/>
              </a:rPr>
              <a:t>a </a:t>
            </a:r>
            <a:r>
              <a:rPr sz="2400" b="1" spc="-10" dirty="0">
                <a:latin typeface="+mn-lt"/>
                <a:cs typeface="Calibri"/>
              </a:rPr>
              <a:t>titolo  </a:t>
            </a:r>
            <a:r>
              <a:rPr sz="2400" b="1" spc="-20" dirty="0">
                <a:latin typeface="+mn-lt"/>
                <a:cs typeface="Calibri"/>
              </a:rPr>
              <a:t>gratuito </a:t>
            </a:r>
            <a:r>
              <a:rPr sz="2400" spc="-5">
                <a:latin typeface="+mn-lt"/>
                <a:cs typeface="Calibri"/>
              </a:rPr>
              <a:t>ha </a:t>
            </a:r>
            <a:r>
              <a:rPr lang="it-IT" sz="2400" spc="-5" dirty="0" smtClean="0">
                <a:latin typeface="+mn-lt"/>
                <a:cs typeface="Calibri"/>
              </a:rPr>
              <a:t>un </a:t>
            </a:r>
            <a:r>
              <a:rPr sz="2400" spc="-15" smtClean="0">
                <a:latin typeface="+mn-lt"/>
                <a:cs typeface="Calibri"/>
              </a:rPr>
              <a:t>obiettivo </a:t>
            </a:r>
            <a:r>
              <a:rPr sz="2400" spc="-5" dirty="0">
                <a:latin typeface="+mn-lt"/>
                <a:cs typeface="Calibri"/>
              </a:rPr>
              <a:t>sociale </a:t>
            </a:r>
            <a:r>
              <a:rPr sz="2400" dirty="0">
                <a:latin typeface="+mn-lt"/>
                <a:cs typeface="Calibri"/>
              </a:rPr>
              <a:t>e </a:t>
            </a:r>
            <a:r>
              <a:rPr sz="2400" spc="-5" dirty="0">
                <a:latin typeface="+mn-lt"/>
                <a:cs typeface="Calibri"/>
              </a:rPr>
              <a:t>culturale </a:t>
            </a:r>
            <a:r>
              <a:rPr sz="2400" dirty="0">
                <a:latin typeface="+mn-lt"/>
                <a:cs typeface="Calibri"/>
              </a:rPr>
              <a:t>che </a:t>
            </a:r>
            <a:r>
              <a:rPr sz="2400" b="1" dirty="0">
                <a:latin typeface="+mn-lt"/>
                <a:cs typeface="Calibri"/>
              </a:rPr>
              <a:t>non </a:t>
            </a:r>
            <a:r>
              <a:rPr sz="2400" b="1" spc="-15" dirty="0">
                <a:latin typeface="+mn-lt"/>
                <a:cs typeface="Calibri"/>
              </a:rPr>
              <a:t>riveste  </a:t>
            </a:r>
            <a:r>
              <a:rPr sz="2400" b="1" spc="-20">
                <a:latin typeface="+mn-lt"/>
                <a:cs typeface="Calibri"/>
              </a:rPr>
              <a:t>carattere</a:t>
            </a:r>
            <a:r>
              <a:rPr sz="2400" b="1" spc="-30">
                <a:latin typeface="+mn-lt"/>
                <a:cs typeface="Calibri"/>
              </a:rPr>
              <a:t> </a:t>
            </a:r>
            <a:r>
              <a:rPr sz="2400" b="1" spc="-5" smtClean="0">
                <a:latin typeface="+mn-lt"/>
                <a:cs typeface="Calibri"/>
              </a:rPr>
              <a:t>economico</a:t>
            </a:r>
            <a:endParaRPr lang="it-IT" sz="2400" b="1" spc="-5" dirty="0" smtClean="0">
              <a:latin typeface="+mn-lt"/>
              <a:cs typeface="Calibri"/>
            </a:endParaRPr>
          </a:p>
          <a:p>
            <a:pPr marL="736600" marR="5080" indent="-363220" algn="just">
              <a:lnSpc>
                <a:spcPct val="99700"/>
              </a:lnSpc>
              <a:spcBef>
                <a:spcPts val="484"/>
              </a:spcBef>
              <a:buClr>
                <a:srgbClr val="000066"/>
              </a:buClr>
              <a:buSzPct val="104166"/>
              <a:buFont typeface="Arial"/>
              <a:buChar char="-"/>
              <a:tabLst>
                <a:tab pos="737235" algn="l"/>
              </a:tabLst>
            </a:pPr>
            <a:r>
              <a:rPr sz="2400" smtClean="0">
                <a:latin typeface="+mn-lt"/>
                <a:cs typeface="Calibri"/>
              </a:rPr>
              <a:t>Nella </a:t>
            </a:r>
            <a:r>
              <a:rPr sz="2400" spc="-10" dirty="0">
                <a:latin typeface="+mn-lt"/>
                <a:cs typeface="Calibri"/>
              </a:rPr>
              <a:t>stessa ottica, </a:t>
            </a:r>
            <a:r>
              <a:rPr sz="2400" spc="-5" dirty="0">
                <a:latin typeface="+mn-lt"/>
                <a:cs typeface="Calibri"/>
              </a:rPr>
              <a:t>se </a:t>
            </a:r>
            <a:r>
              <a:rPr sz="2400" dirty="0">
                <a:latin typeface="+mn-lt"/>
                <a:cs typeface="Calibri"/>
              </a:rPr>
              <a:t>il </a:t>
            </a:r>
            <a:r>
              <a:rPr sz="2400" spc="-10" dirty="0">
                <a:latin typeface="+mn-lt"/>
                <a:cs typeface="Calibri"/>
              </a:rPr>
              <a:t>contributo </a:t>
            </a:r>
            <a:r>
              <a:rPr sz="2400" spc="-5" dirty="0">
                <a:latin typeface="+mn-lt"/>
                <a:cs typeface="Calibri"/>
              </a:rPr>
              <a:t>dei </a:t>
            </a:r>
            <a:r>
              <a:rPr sz="2400" spc="-10">
                <a:latin typeface="+mn-lt"/>
                <a:cs typeface="Calibri"/>
              </a:rPr>
              <a:t>visitatori </a:t>
            </a:r>
            <a:r>
              <a:rPr sz="2400" spc="-15" smtClean="0">
                <a:latin typeface="+mn-lt"/>
                <a:cs typeface="Calibri"/>
              </a:rPr>
              <a:t>copre </a:t>
            </a:r>
            <a:r>
              <a:rPr sz="2400" spc="-5" dirty="0">
                <a:latin typeface="+mn-lt"/>
                <a:cs typeface="Calibri"/>
              </a:rPr>
              <a:t>solo una </a:t>
            </a:r>
            <a:r>
              <a:rPr sz="2400" b="1" spc="-10" dirty="0">
                <a:latin typeface="+mn-lt"/>
                <a:cs typeface="Calibri"/>
              </a:rPr>
              <a:t>frazione </a:t>
            </a:r>
            <a:r>
              <a:rPr sz="2400" b="1" dirty="0">
                <a:latin typeface="+mn-lt"/>
                <a:cs typeface="Calibri"/>
              </a:rPr>
              <a:t>del </a:t>
            </a:r>
            <a:r>
              <a:rPr sz="2400" b="1" spc="-15" dirty="0">
                <a:latin typeface="+mn-lt"/>
                <a:cs typeface="Calibri"/>
              </a:rPr>
              <a:t>costo </a:t>
            </a:r>
            <a:r>
              <a:rPr sz="2400" b="1" spc="-15">
                <a:latin typeface="+mn-lt"/>
                <a:cs typeface="Calibri"/>
              </a:rPr>
              <a:t>effettivo </a:t>
            </a:r>
            <a:r>
              <a:rPr sz="2400" spc="-5" smtClean="0">
                <a:latin typeface="+mn-lt"/>
                <a:cs typeface="Calibri"/>
              </a:rPr>
              <a:t>(&lt;50</a:t>
            </a:r>
            <a:r>
              <a:rPr sz="2400" spc="-5">
                <a:latin typeface="+mn-lt"/>
                <a:cs typeface="Calibri"/>
              </a:rPr>
              <a:t>%), </a:t>
            </a:r>
            <a:r>
              <a:rPr sz="2400" spc="-15" smtClean="0">
                <a:latin typeface="+mn-lt"/>
                <a:cs typeface="Calibri"/>
              </a:rPr>
              <a:t>questo </a:t>
            </a:r>
            <a:r>
              <a:rPr sz="2400" b="1" dirty="0">
                <a:latin typeface="+mn-lt"/>
                <a:cs typeface="Calibri"/>
              </a:rPr>
              <a:t>non </a:t>
            </a:r>
            <a:r>
              <a:rPr sz="2400" b="1" spc="-10" dirty="0">
                <a:latin typeface="+mn-lt"/>
                <a:cs typeface="Calibri"/>
              </a:rPr>
              <a:t>modifica </a:t>
            </a:r>
            <a:r>
              <a:rPr sz="2400" b="1" dirty="0">
                <a:latin typeface="+mn-lt"/>
                <a:cs typeface="Calibri"/>
              </a:rPr>
              <a:t>il </a:t>
            </a:r>
            <a:r>
              <a:rPr sz="2400" b="1" spc="-20" dirty="0">
                <a:latin typeface="+mn-lt"/>
                <a:cs typeface="Calibri"/>
              </a:rPr>
              <a:t>carattere </a:t>
            </a:r>
            <a:r>
              <a:rPr sz="2400" b="1">
                <a:latin typeface="+mn-lt"/>
                <a:cs typeface="Calibri"/>
              </a:rPr>
              <a:t>non </a:t>
            </a:r>
            <a:r>
              <a:rPr sz="2400" b="1" spc="-5" smtClean="0">
                <a:latin typeface="+mn-lt"/>
                <a:cs typeface="Calibri"/>
              </a:rPr>
              <a:t>economico</a:t>
            </a:r>
            <a:r>
              <a:rPr lang="it-IT" sz="2400" spc="-5" dirty="0" smtClean="0">
                <a:latin typeface="+mn-lt"/>
                <a:cs typeface="Calibri"/>
              </a:rPr>
              <a:t>,</a:t>
            </a:r>
            <a:r>
              <a:rPr lang="it-IT" sz="2400" b="1" spc="-5" dirty="0" smtClean="0">
                <a:latin typeface="+mn-lt"/>
                <a:cs typeface="Calibri"/>
              </a:rPr>
              <a:t> </a:t>
            </a:r>
            <a:r>
              <a:rPr sz="2400" smtClean="0">
                <a:latin typeface="+mn-lt"/>
                <a:cs typeface="Calibri"/>
              </a:rPr>
              <a:t>in </a:t>
            </a:r>
            <a:r>
              <a:rPr sz="2400" spc="-15" smtClean="0">
                <a:latin typeface="+mn-lt"/>
                <a:cs typeface="Calibri"/>
              </a:rPr>
              <a:t>quanto </a:t>
            </a:r>
            <a:r>
              <a:rPr sz="2400" spc="-10" dirty="0">
                <a:latin typeface="+mn-lt"/>
                <a:cs typeface="Calibri"/>
              </a:rPr>
              <a:t>non </a:t>
            </a:r>
            <a:r>
              <a:rPr sz="2400" spc="-5" dirty="0">
                <a:latin typeface="+mn-lt"/>
                <a:cs typeface="Calibri"/>
              </a:rPr>
              <a:t>può </a:t>
            </a:r>
            <a:r>
              <a:rPr sz="2400" spc="-10" dirty="0">
                <a:latin typeface="+mn-lt"/>
                <a:cs typeface="Calibri"/>
              </a:rPr>
              <a:t>essere </a:t>
            </a:r>
            <a:r>
              <a:rPr sz="2400" spc="-15">
                <a:latin typeface="+mn-lt"/>
                <a:cs typeface="Calibri"/>
              </a:rPr>
              <a:t>considerato </a:t>
            </a:r>
            <a:r>
              <a:rPr sz="2400" spc="-10" smtClean="0">
                <a:latin typeface="+mn-lt"/>
                <a:cs typeface="Calibri"/>
              </a:rPr>
              <a:t>un'autentica </a:t>
            </a:r>
            <a:r>
              <a:rPr sz="2400" spc="-10" dirty="0">
                <a:latin typeface="+mn-lt"/>
                <a:cs typeface="Calibri"/>
              </a:rPr>
              <a:t>remunerazione </a:t>
            </a:r>
            <a:r>
              <a:rPr sz="2400" spc="-5" dirty="0">
                <a:latin typeface="+mn-lt"/>
                <a:cs typeface="Calibri"/>
              </a:rPr>
              <a:t>del </a:t>
            </a:r>
            <a:r>
              <a:rPr sz="2400" dirty="0">
                <a:latin typeface="+mn-lt"/>
                <a:cs typeface="Calibri"/>
              </a:rPr>
              <a:t>servizio</a:t>
            </a:r>
            <a:r>
              <a:rPr sz="2400" spc="-30" dirty="0">
                <a:latin typeface="+mn-lt"/>
                <a:cs typeface="Calibri"/>
              </a:rPr>
              <a:t> </a:t>
            </a:r>
            <a:r>
              <a:rPr sz="2400" spc="-20" dirty="0">
                <a:latin typeface="+mn-lt"/>
                <a:cs typeface="Calibri"/>
              </a:rPr>
              <a:t>prestato</a:t>
            </a:r>
            <a:endParaRPr sz="2400">
              <a:latin typeface="+mn-lt"/>
              <a:cs typeface="Calibri"/>
            </a:endParaRPr>
          </a:p>
        </p:txBody>
      </p:sp>
      <p:sp>
        <p:nvSpPr>
          <p:cNvPr id="6" name="object 2"/>
          <p:cNvSpPr txBox="1">
            <a:spLocks noGrp="1"/>
          </p:cNvSpPr>
          <p:nvPr>
            <p:ph type="title"/>
          </p:nvPr>
        </p:nvSpPr>
        <p:spPr>
          <a:xfrm>
            <a:off x="457200" y="116632"/>
            <a:ext cx="8229600" cy="750847"/>
          </a:xfrm>
          <a:prstGeom prst="rect">
            <a:avLst/>
          </a:prstGeom>
        </p:spPr>
        <p:txBody>
          <a:bodyPr vert="horz" wrap="square" lIns="0" tIns="12065" rIns="0" bIns="0" rtlCol="0">
            <a:spAutoFit/>
          </a:bodyPr>
          <a:lstStyle/>
          <a:p>
            <a:pPr marR="508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Cultura e conservazione del patrimonio  </a:t>
            </a:r>
            <a:br>
              <a:rPr lang="it-IT" altLang="it-IT" sz="2400" kern="1200" dirty="0" smtClean="0">
                <a:solidFill>
                  <a:schemeClr val="tx1"/>
                </a:solidFill>
                <a:latin typeface="Arial" panose="020B0604020202020204" pitchFamily="34" charset="0"/>
                <a:ea typeface="MS PGothic" panose="020B0600070205080204" pitchFamily="34" charset="-128"/>
                <a:cs typeface="+mn-cs"/>
              </a:rPr>
            </a:br>
            <a:r>
              <a:rPr lang="it-IT" altLang="it-IT" sz="2400" kern="1200" dirty="0" smtClean="0">
                <a:solidFill>
                  <a:schemeClr val="tx1"/>
                </a:solidFill>
                <a:latin typeface="Arial" panose="020B0604020202020204" pitchFamily="34" charset="0"/>
                <a:ea typeface="MS PGothic" panose="020B0600070205080204" pitchFamily="34" charset="-128"/>
                <a:cs typeface="+mn-cs"/>
              </a:rPr>
              <a:t>Assenza di attività economica - </a:t>
            </a:r>
            <a:r>
              <a:rPr lang="it-IT" altLang="it-IT" sz="2400" kern="1200" dirty="0" err="1" smtClean="0">
                <a:solidFill>
                  <a:schemeClr val="tx1"/>
                </a:solidFill>
                <a:latin typeface="Arial" panose="020B0604020202020204" pitchFamily="34" charset="0"/>
                <a:ea typeface="MS PGothic" panose="020B0600070205080204" pitchFamily="34" charset="-128"/>
                <a:cs typeface="+mn-cs"/>
              </a:rPr>
              <a:t>II</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0034" y="214290"/>
            <a:ext cx="8229600" cy="750847"/>
          </a:xfrm>
          <a:prstGeom prst="rect">
            <a:avLst/>
          </a:prstGeom>
        </p:spPr>
        <p:txBody>
          <a:bodyPr vert="horz" wrap="square" lIns="0" tIns="12065" rIns="0" bIns="0" rtlCol="0">
            <a:spAutoFit/>
          </a:bodyPr>
          <a:lstStyle/>
          <a:p>
            <a:pPr marR="508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Cultura e conservazione del patrimonio  </a:t>
            </a:r>
            <a:br>
              <a:rPr lang="it-IT" altLang="it-IT" sz="2400" kern="1200" dirty="0" smtClean="0">
                <a:solidFill>
                  <a:schemeClr val="tx1"/>
                </a:solidFill>
                <a:latin typeface="Arial" panose="020B0604020202020204" pitchFamily="34" charset="0"/>
                <a:ea typeface="MS PGothic" panose="020B0600070205080204" pitchFamily="34" charset="-128"/>
                <a:cs typeface="+mn-cs"/>
              </a:rPr>
            </a:br>
            <a:r>
              <a:rPr lang="it-IT" altLang="it-IT" sz="2400" kern="1200" dirty="0" smtClean="0">
                <a:solidFill>
                  <a:schemeClr val="tx1"/>
                </a:solidFill>
                <a:latin typeface="Arial" panose="020B0604020202020204" pitchFamily="34" charset="0"/>
                <a:ea typeface="MS PGothic" panose="020B0600070205080204" pitchFamily="34" charset="-128"/>
                <a:cs typeface="+mn-cs"/>
              </a:rPr>
              <a:t>Presenza di attività economica</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5" name="object 5"/>
          <p:cNvSpPr txBox="1"/>
          <p:nvPr/>
        </p:nvSpPr>
        <p:spPr>
          <a:xfrm>
            <a:off x="214282" y="1357298"/>
            <a:ext cx="8715436" cy="3500958"/>
          </a:xfrm>
          <a:prstGeom prst="rect">
            <a:avLst/>
          </a:prstGeom>
        </p:spPr>
        <p:txBody>
          <a:bodyPr vert="horz" wrap="square" lIns="0" tIns="0" rIns="0" bIns="0" rtlCol="0">
            <a:spAutoFit/>
          </a:bodyPr>
          <a:lstStyle/>
          <a:p>
            <a:pPr marL="12700" algn="just">
              <a:lnSpc>
                <a:spcPts val="2870"/>
              </a:lnSpc>
              <a:spcBef>
                <a:spcPts val="100"/>
              </a:spcBef>
            </a:pPr>
            <a:r>
              <a:rPr lang="it-IT" sz="2400" b="1" spc="-5" dirty="0" smtClean="0">
                <a:latin typeface="+mn-lt"/>
                <a:cs typeface="Arial"/>
              </a:rPr>
              <a:t>§</a:t>
            </a:r>
            <a:r>
              <a:rPr lang="it-IT" sz="2400" b="1" spc="-5" dirty="0" smtClean="0">
                <a:latin typeface="+mn-lt"/>
                <a:cs typeface="Calibri"/>
              </a:rPr>
              <a:t>35 </a:t>
            </a:r>
            <a:r>
              <a:rPr lang="it-IT" sz="2400" b="1" spc="-15" dirty="0" smtClean="0">
                <a:latin typeface="+mn-lt"/>
                <a:cs typeface="Calibri"/>
              </a:rPr>
              <a:t>NOA</a:t>
            </a:r>
            <a:r>
              <a:rPr lang="it-IT" sz="2400" b="1" spc="-105" dirty="0" smtClean="0">
                <a:latin typeface="+mn-lt"/>
                <a:cs typeface="Calibri"/>
              </a:rPr>
              <a:t> </a:t>
            </a:r>
            <a:r>
              <a:rPr lang="it-IT" sz="2400" spc="-5" dirty="0" smtClean="0">
                <a:latin typeface="+mn-lt"/>
                <a:cs typeface="Calibri"/>
              </a:rPr>
              <a:t>=&gt; Ricadono </a:t>
            </a:r>
            <a:r>
              <a:rPr lang="it-IT" sz="2400" spc="-10" dirty="0" smtClean="0">
                <a:latin typeface="+mn-lt"/>
                <a:cs typeface="Calibri"/>
              </a:rPr>
              <a:t>invece </a:t>
            </a:r>
            <a:r>
              <a:rPr lang="it-IT" sz="2400" spc="-5" dirty="0" smtClean="0">
                <a:latin typeface="+mn-lt"/>
                <a:cs typeface="Calibri"/>
              </a:rPr>
              <a:t>negli </a:t>
            </a:r>
            <a:r>
              <a:rPr lang="it-IT" sz="2400" dirty="0" smtClean="0">
                <a:latin typeface="+mn-lt"/>
                <a:cs typeface="Calibri"/>
              </a:rPr>
              <a:t>aiuti </a:t>
            </a:r>
            <a:r>
              <a:rPr lang="it-IT" sz="2400" spc="-5" dirty="0" smtClean="0">
                <a:latin typeface="+mn-lt"/>
                <a:cs typeface="Calibri"/>
              </a:rPr>
              <a:t>di </a:t>
            </a:r>
            <a:r>
              <a:rPr lang="it-IT" sz="2400" spc="-20" dirty="0" smtClean="0">
                <a:latin typeface="+mn-lt"/>
                <a:cs typeface="Calibri"/>
              </a:rPr>
              <a:t>Stato </a:t>
            </a:r>
            <a:r>
              <a:rPr lang="it-IT" sz="2400" dirty="0" smtClean="0">
                <a:latin typeface="+mn-lt"/>
                <a:cs typeface="Calibri"/>
              </a:rPr>
              <a:t>in</a:t>
            </a:r>
            <a:r>
              <a:rPr lang="it-IT" sz="2400" spc="-100" dirty="0" smtClean="0">
                <a:latin typeface="+mn-lt"/>
                <a:cs typeface="Calibri"/>
              </a:rPr>
              <a:t> </a:t>
            </a:r>
            <a:r>
              <a:rPr lang="it-IT" sz="2400" spc="-15" dirty="0" smtClean="0">
                <a:latin typeface="+mn-lt"/>
                <a:cs typeface="Calibri"/>
              </a:rPr>
              <a:t>quanto</a:t>
            </a:r>
            <a:endParaRPr lang="it-IT" sz="2400" dirty="0" smtClean="0">
              <a:latin typeface="+mn-lt"/>
              <a:cs typeface="Calibri"/>
            </a:endParaRPr>
          </a:p>
          <a:p>
            <a:pPr marL="871855" algn="just">
              <a:lnSpc>
                <a:spcPts val="2870"/>
              </a:lnSpc>
            </a:pPr>
            <a:r>
              <a:rPr lang="it-IT" sz="2400" b="1" spc="-5" dirty="0" smtClean="0">
                <a:latin typeface="+mn-lt"/>
                <a:cs typeface="Calibri"/>
              </a:rPr>
              <a:t>economiche</a:t>
            </a:r>
            <a:r>
              <a:rPr lang="it-IT" sz="2400" spc="-5" dirty="0" smtClean="0">
                <a:latin typeface="+mn-lt"/>
                <a:cs typeface="Calibri"/>
              </a:rPr>
              <a:t>:</a:t>
            </a:r>
            <a:endParaRPr lang="it-IT" sz="2400" dirty="0" smtClean="0">
              <a:latin typeface="+mn-lt"/>
              <a:cs typeface="Calibri"/>
            </a:endParaRPr>
          </a:p>
          <a:p>
            <a:pPr marL="375285" indent="-363220" algn="just">
              <a:lnSpc>
                <a:spcPts val="2990"/>
              </a:lnSpc>
              <a:buClr>
                <a:srgbClr val="000066"/>
              </a:buClr>
              <a:buSzPct val="104166"/>
              <a:tabLst>
                <a:tab pos="375285" algn="l"/>
                <a:tab pos="375920" algn="l"/>
              </a:tabLst>
            </a:pPr>
            <a:endParaRPr lang="it-IT" sz="2400" spc="-20" dirty="0" smtClean="0">
              <a:latin typeface="+mn-lt"/>
              <a:cs typeface="Calibri"/>
            </a:endParaRPr>
          </a:p>
          <a:p>
            <a:pPr marL="375285" indent="-363220" algn="just">
              <a:lnSpc>
                <a:spcPts val="2990"/>
              </a:lnSpc>
              <a:buClr>
                <a:srgbClr val="000066"/>
              </a:buClr>
              <a:buSzPct val="104166"/>
              <a:buFont typeface="Arial"/>
              <a:buChar char="-"/>
              <a:tabLst>
                <a:tab pos="375285" algn="l"/>
                <a:tab pos="375920" algn="l"/>
              </a:tabLst>
            </a:pPr>
            <a:r>
              <a:rPr sz="2400" spc="-20" smtClean="0">
                <a:latin typeface="+mn-lt"/>
                <a:cs typeface="Calibri"/>
              </a:rPr>
              <a:t>Attività </a:t>
            </a:r>
            <a:r>
              <a:rPr sz="2400" spc="-10" dirty="0">
                <a:latin typeface="+mn-lt"/>
                <a:cs typeface="Calibri"/>
              </a:rPr>
              <a:t>finanziate </a:t>
            </a:r>
            <a:r>
              <a:rPr sz="2400" spc="-15" dirty="0">
                <a:latin typeface="+mn-lt"/>
                <a:cs typeface="Calibri"/>
              </a:rPr>
              <a:t>prevalentemente </a:t>
            </a:r>
            <a:r>
              <a:rPr sz="2400" spc="-5" dirty="0">
                <a:latin typeface="+mn-lt"/>
                <a:cs typeface="Calibri"/>
              </a:rPr>
              <a:t>(&gt;50%) </a:t>
            </a:r>
            <a:r>
              <a:rPr sz="2400" spc="-5">
                <a:latin typeface="+mn-lt"/>
                <a:cs typeface="Calibri"/>
              </a:rPr>
              <a:t>dai</a:t>
            </a:r>
            <a:r>
              <a:rPr sz="2400" spc="5">
                <a:latin typeface="+mn-lt"/>
                <a:cs typeface="Calibri"/>
              </a:rPr>
              <a:t> </a:t>
            </a:r>
            <a:r>
              <a:rPr sz="2400" spc="-10" smtClean="0">
                <a:latin typeface="+mn-lt"/>
                <a:cs typeface="Calibri"/>
              </a:rPr>
              <a:t>contributi</a:t>
            </a:r>
            <a:r>
              <a:rPr lang="it-IT" sz="2400" spc="-10" dirty="0" smtClean="0">
                <a:latin typeface="+mn-lt"/>
                <a:cs typeface="Calibri"/>
              </a:rPr>
              <a:t> </a:t>
            </a:r>
            <a:r>
              <a:rPr sz="2400" spc="-5" smtClean="0">
                <a:latin typeface="+mn-lt"/>
                <a:cs typeface="Calibri"/>
              </a:rPr>
              <a:t>dei </a:t>
            </a:r>
            <a:r>
              <a:rPr sz="2400" spc="-10" dirty="0">
                <a:latin typeface="+mn-lt"/>
                <a:cs typeface="Calibri"/>
              </a:rPr>
              <a:t>visitatori/utenti </a:t>
            </a:r>
            <a:r>
              <a:rPr sz="2400" dirty="0">
                <a:latin typeface="+mn-lt"/>
                <a:cs typeface="Calibri"/>
              </a:rPr>
              <a:t>o </a:t>
            </a:r>
            <a:r>
              <a:rPr sz="2400" spc="-25" dirty="0">
                <a:latin typeface="+mn-lt"/>
                <a:cs typeface="Calibri"/>
              </a:rPr>
              <a:t>attraverso </a:t>
            </a:r>
            <a:r>
              <a:rPr sz="2400" dirty="0">
                <a:latin typeface="+mn-lt"/>
                <a:cs typeface="Calibri"/>
              </a:rPr>
              <a:t>altri </a:t>
            </a:r>
            <a:r>
              <a:rPr sz="2400" spc="-10">
                <a:latin typeface="+mn-lt"/>
                <a:cs typeface="Calibri"/>
              </a:rPr>
              <a:t>mezzi</a:t>
            </a:r>
            <a:r>
              <a:rPr sz="2400" spc="-100">
                <a:latin typeface="+mn-lt"/>
                <a:cs typeface="Calibri"/>
              </a:rPr>
              <a:t> </a:t>
            </a:r>
            <a:r>
              <a:rPr sz="2400" spc="-10" smtClean="0">
                <a:latin typeface="+mn-lt"/>
                <a:cs typeface="Calibri"/>
              </a:rPr>
              <a:t>commerciali</a:t>
            </a:r>
            <a:r>
              <a:rPr lang="it-IT" sz="2400" spc="-10" dirty="0" smtClean="0">
                <a:latin typeface="+mn-lt"/>
                <a:cs typeface="Calibri"/>
              </a:rPr>
              <a:t>, </a:t>
            </a:r>
            <a:r>
              <a:rPr sz="2400" spc="-5" smtClean="0">
                <a:latin typeface="+mn-lt"/>
                <a:cs typeface="Calibri"/>
              </a:rPr>
              <a:t>ad </a:t>
            </a:r>
            <a:r>
              <a:rPr sz="2400" dirty="0">
                <a:latin typeface="+mn-lt"/>
                <a:cs typeface="Calibri"/>
              </a:rPr>
              <a:t>es. </a:t>
            </a:r>
            <a:r>
              <a:rPr sz="2400" spc="-5" dirty="0">
                <a:latin typeface="+mn-lt"/>
                <a:cs typeface="Calibri"/>
              </a:rPr>
              <a:t>cinema, esposizioni </a:t>
            </a:r>
            <a:r>
              <a:rPr sz="2400" dirty="0">
                <a:latin typeface="+mn-lt"/>
                <a:cs typeface="Calibri"/>
              </a:rPr>
              <a:t>ed </a:t>
            </a:r>
            <a:r>
              <a:rPr sz="2400" spc="-5" dirty="0">
                <a:latin typeface="+mn-lt"/>
                <a:cs typeface="Calibri"/>
              </a:rPr>
              <a:t>eventi </a:t>
            </a:r>
            <a:r>
              <a:rPr sz="2400" spc="-5">
                <a:latin typeface="+mn-lt"/>
                <a:cs typeface="Calibri"/>
              </a:rPr>
              <a:t>musicali</a:t>
            </a:r>
            <a:r>
              <a:rPr sz="2400" spc="-165">
                <a:latin typeface="+mn-lt"/>
                <a:cs typeface="Calibri"/>
              </a:rPr>
              <a:t> </a:t>
            </a:r>
            <a:r>
              <a:rPr sz="2400" spc="-5" smtClean="0">
                <a:latin typeface="+mn-lt"/>
                <a:cs typeface="Calibri"/>
              </a:rPr>
              <a:t>commerciali</a:t>
            </a:r>
            <a:endParaRPr sz="2400">
              <a:latin typeface="+mn-lt"/>
              <a:cs typeface="Calibri"/>
            </a:endParaRPr>
          </a:p>
          <a:p>
            <a:pPr marL="375285" indent="-363220" algn="just">
              <a:lnSpc>
                <a:spcPts val="2990"/>
              </a:lnSpc>
              <a:spcBef>
                <a:spcPts val="475"/>
              </a:spcBef>
              <a:buClr>
                <a:srgbClr val="000066"/>
              </a:buClr>
              <a:buSzPct val="104166"/>
              <a:buFont typeface="Arial"/>
              <a:buChar char="-"/>
              <a:tabLst>
                <a:tab pos="375285" algn="l"/>
                <a:tab pos="375920" algn="l"/>
              </a:tabLst>
            </a:pPr>
            <a:r>
              <a:rPr sz="2400" spc="-20" dirty="0">
                <a:latin typeface="+mn-lt"/>
                <a:cs typeface="Calibri"/>
              </a:rPr>
              <a:t>Attività </a:t>
            </a:r>
            <a:r>
              <a:rPr sz="2400" dirty="0">
                <a:latin typeface="+mn-lt"/>
                <a:cs typeface="Calibri"/>
              </a:rPr>
              <a:t>che </a:t>
            </a:r>
            <a:r>
              <a:rPr sz="2400" spc="-15" dirty="0">
                <a:latin typeface="+mn-lt"/>
                <a:cs typeface="Calibri"/>
              </a:rPr>
              <a:t>favoriscono </a:t>
            </a:r>
            <a:r>
              <a:rPr sz="2400" spc="-10" dirty="0">
                <a:latin typeface="+mn-lt"/>
                <a:cs typeface="Calibri"/>
              </a:rPr>
              <a:t>esclusivamente </a:t>
            </a:r>
            <a:r>
              <a:rPr sz="2400" dirty="0">
                <a:latin typeface="+mn-lt"/>
                <a:cs typeface="Calibri"/>
              </a:rPr>
              <a:t>alcune </a:t>
            </a:r>
            <a:r>
              <a:rPr sz="2400" spc="-5">
                <a:latin typeface="+mn-lt"/>
                <a:cs typeface="Calibri"/>
              </a:rPr>
              <a:t>imprese</a:t>
            </a:r>
            <a:r>
              <a:rPr sz="2400" spc="-55">
                <a:latin typeface="+mn-lt"/>
                <a:cs typeface="Calibri"/>
              </a:rPr>
              <a:t> </a:t>
            </a:r>
            <a:r>
              <a:rPr sz="2400" smtClean="0">
                <a:latin typeface="+mn-lt"/>
                <a:cs typeface="Calibri"/>
              </a:rPr>
              <a:t>e</a:t>
            </a:r>
            <a:r>
              <a:rPr lang="it-IT" sz="2400" dirty="0" smtClean="0">
                <a:latin typeface="+mn-lt"/>
                <a:cs typeface="Calibri"/>
              </a:rPr>
              <a:t> </a:t>
            </a:r>
            <a:r>
              <a:rPr sz="2400" spc="-5" smtClean="0">
                <a:latin typeface="+mn-lt"/>
                <a:cs typeface="Calibri"/>
              </a:rPr>
              <a:t>non </a:t>
            </a:r>
            <a:r>
              <a:rPr sz="2400" spc="-5" dirty="0">
                <a:latin typeface="+mn-lt"/>
                <a:cs typeface="Calibri"/>
              </a:rPr>
              <a:t>il </a:t>
            </a:r>
            <a:r>
              <a:rPr sz="2400" spc="-10" dirty="0">
                <a:latin typeface="+mn-lt"/>
                <a:cs typeface="Calibri"/>
              </a:rPr>
              <a:t>pubblico </a:t>
            </a:r>
            <a:r>
              <a:rPr sz="2400">
                <a:latin typeface="+mn-lt"/>
                <a:cs typeface="Calibri"/>
              </a:rPr>
              <a:t>in</a:t>
            </a:r>
            <a:r>
              <a:rPr sz="2400" spc="-30">
                <a:latin typeface="+mn-lt"/>
                <a:cs typeface="Calibri"/>
              </a:rPr>
              <a:t> </a:t>
            </a:r>
            <a:r>
              <a:rPr sz="2400" spc="-10" smtClean="0">
                <a:latin typeface="+mn-lt"/>
                <a:cs typeface="Calibri"/>
              </a:rPr>
              <a:t>generale</a:t>
            </a:r>
            <a:r>
              <a:rPr lang="it-IT" sz="2400" spc="-10" dirty="0" smtClean="0">
                <a:latin typeface="+mn-lt"/>
                <a:cs typeface="Calibri"/>
              </a:rPr>
              <a:t>, </a:t>
            </a:r>
            <a:r>
              <a:rPr sz="2400" spc="-5" smtClean="0">
                <a:latin typeface="+mn-lt"/>
                <a:cs typeface="Calibri"/>
              </a:rPr>
              <a:t>ad </a:t>
            </a:r>
            <a:r>
              <a:rPr sz="2400" dirty="0">
                <a:latin typeface="+mn-lt"/>
                <a:cs typeface="Calibri"/>
              </a:rPr>
              <a:t>es. il </a:t>
            </a:r>
            <a:r>
              <a:rPr sz="2400" spc="-15" dirty="0">
                <a:latin typeface="+mn-lt"/>
                <a:cs typeface="Calibri"/>
              </a:rPr>
              <a:t>restauro </a:t>
            </a:r>
            <a:r>
              <a:rPr sz="2400" spc="-5" dirty="0">
                <a:latin typeface="+mn-lt"/>
                <a:cs typeface="Calibri"/>
              </a:rPr>
              <a:t>di un edificio </a:t>
            </a:r>
            <a:r>
              <a:rPr sz="2400" spc="-15" dirty="0">
                <a:latin typeface="+mn-lt"/>
                <a:cs typeface="Calibri"/>
              </a:rPr>
              <a:t>storico utilizzato </a:t>
            </a:r>
            <a:r>
              <a:rPr sz="2400" spc="-5" dirty="0">
                <a:latin typeface="+mn-lt"/>
                <a:cs typeface="Calibri"/>
              </a:rPr>
              <a:t>da </a:t>
            </a:r>
            <a:r>
              <a:rPr sz="2400" spc="-5">
                <a:latin typeface="+mn-lt"/>
                <a:cs typeface="Calibri"/>
              </a:rPr>
              <a:t>un’impresa</a:t>
            </a:r>
            <a:r>
              <a:rPr sz="2400" spc="135">
                <a:latin typeface="+mn-lt"/>
                <a:cs typeface="Calibri"/>
              </a:rPr>
              <a:t> </a:t>
            </a:r>
            <a:r>
              <a:rPr sz="2400" spc="-10" smtClean="0">
                <a:latin typeface="+mn-lt"/>
                <a:cs typeface="Calibri"/>
              </a:rPr>
              <a:t>privata</a:t>
            </a:r>
            <a:endParaRPr sz="2400">
              <a:latin typeface="+mn-lt"/>
              <a:cs typeface="Calibri"/>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28596" y="357166"/>
            <a:ext cx="8229600" cy="750847"/>
          </a:xfrm>
          <a:prstGeom prst="rect">
            <a:avLst/>
          </a:prstGeom>
        </p:spPr>
        <p:txBody>
          <a:bodyPr vert="horz" wrap="square" lIns="0" tIns="12065" rIns="0" bIns="0" rtlCol="0">
            <a:spAutoFit/>
          </a:bodyPr>
          <a:lstStyle/>
          <a:p>
            <a:pPr marR="508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Cultura e conservazione del patrimonio  Assenza di incidenza sugli scambi</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p:nvPr/>
        </p:nvSpPr>
        <p:spPr>
          <a:xfrm>
            <a:off x="5554726" y="3221354"/>
            <a:ext cx="82550" cy="22860"/>
          </a:xfrm>
          <a:custGeom>
            <a:avLst/>
            <a:gdLst/>
            <a:ahLst/>
            <a:cxnLst/>
            <a:rect l="l" t="t" r="r" b="b"/>
            <a:pathLst>
              <a:path w="82550" h="22860">
                <a:moveTo>
                  <a:pt x="0" y="22860"/>
                </a:moveTo>
                <a:lnTo>
                  <a:pt x="82296" y="22860"/>
                </a:lnTo>
                <a:lnTo>
                  <a:pt x="82296" y="0"/>
                </a:lnTo>
                <a:lnTo>
                  <a:pt x="0" y="0"/>
                </a:lnTo>
                <a:lnTo>
                  <a:pt x="0" y="22860"/>
                </a:lnTo>
                <a:close/>
              </a:path>
            </a:pathLst>
          </a:custGeom>
          <a:solidFill>
            <a:srgbClr val="FFFFFF"/>
          </a:solidFill>
        </p:spPr>
        <p:txBody>
          <a:bodyPr wrap="square" lIns="0" tIns="0" rIns="0" bIns="0" rtlCol="0"/>
          <a:lstStyle/>
          <a:p>
            <a:endParaRPr/>
          </a:p>
        </p:txBody>
      </p:sp>
      <p:sp>
        <p:nvSpPr>
          <p:cNvPr id="4" name="object 4"/>
          <p:cNvSpPr txBox="1"/>
          <p:nvPr/>
        </p:nvSpPr>
        <p:spPr>
          <a:xfrm>
            <a:off x="214282" y="1500174"/>
            <a:ext cx="8715436" cy="3350917"/>
          </a:xfrm>
          <a:prstGeom prst="rect">
            <a:avLst/>
          </a:prstGeom>
        </p:spPr>
        <p:txBody>
          <a:bodyPr vert="horz" wrap="square" lIns="0" tIns="13970" rIns="0" bIns="0" rtlCol="0">
            <a:spAutoFit/>
          </a:bodyPr>
          <a:lstStyle/>
          <a:p>
            <a:pPr marL="12700" marR="114300" algn="just">
              <a:lnSpc>
                <a:spcPct val="99600"/>
              </a:lnSpc>
              <a:spcBef>
                <a:spcPts val="110"/>
              </a:spcBef>
              <a:tabLst>
                <a:tab pos="2228215" algn="l"/>
              </a:tabLst>
            </a:pPr>
            <a:r>
              <a:rPr sz="2400" b="1" spc="-5" dirty="0">
                <a:latin typeface="+mn-lt"/>
                <a:cs typeface="Arial"/>
              </a:rPr>
              <a:t>§</a:t>
            </a:r>
            <a:r>
              <a:rPr sz="2400" b="1" spc="-5" dirty="0">
                <a:latin typeface="+mn-lt"/>
                <a:cs typeface="Calibri"/>
              </a:rPr>
              <a:t>197(b)</a:t>
            </a:r>
            <a:r>
              <a:rPr sz="2400" b="1" spc="5" dirty="0">
                <a:latin typeface="+mn-lt"/>
                <a:cs typeface="Calibri"/>
              </a:rPr>
              <a:t> </a:t>
            </a:r>
            <a:r>
              <a:rPr sz="2400" b="1" spc="-15" dirty="0">
                <a:latin typeface="+mn-lt"/>
                <a:cs typeface="Calibri"/>
              </a:rPr>
              <a:t>NOA </a:t>
            </a:r>
            <a:r>
              <a:rPr sz="2400" spc="-5" dirty="0">
                <a:latin typeface="+mn-lt"/>
                <a:cs typeface="Calibri"/>
              </a:rPr>
              <a:t>=&gt;	</a:t>
            </a:r>
            <a:r>
              <a:rPr sz="2400" dirty="0">
                <a:latin typeface="+mn-lt"/>
                <a:cs typeface="Calibri"/>
              </a:rPr>
              <a:t>Nel </a:t>
            </a:r>
            <a:r>
              <a:rPr sz="2400" spc="-5" dirty="0">
                <a:latin typeface="+mn-lt"/>
                <a:cs typeface="Calibri"/>
              </a:rPr>
              <a:t>caso di </a:t>
            </a:r>
            <a:r>
              <a:rPr sz="2400" spc="-15" dirty="0">
                <a:latin typeface="+mn-lt"/>
                <a:cs typeface="Calibri"/>
              </a:rPr>
              <a:t>attività </a:t>
            </a:r>
            <a:r>
              <a:rPr sz="2400" b="1" spc="-5" dirty="0">
                <a:latin typeface="+mn-lt"/>
                <a:cs typeface="Calibri"/>
              </a:rPr>
              <a:t>economiche, </a:t>
            </a:r>
            <a:r>
              <a:rPr sz="2400" u="heavy" spc="-5" dirty="0">
                <a:uFill>
                  <a:solidFill>
                    <a:srgbClr val="000000"/>
                  </a:solidFill>
                </a:uFill>
                <a:latin typeface="+mn-lt"/>
                <a:cs typeface="Calibri"/>
              </a:rPr>
              <a:t>assenza </a:t>
            </a:r>
            <a:r>
              <a:rPr sz="2400" u="heavy" spc="-5">
                <a:uFill>
                  <a:solidFill>
                    <a:srgbClr val="000000"/>
                  </a:solidFill>
                </a:uFill>
                <a:latin typeface="+mn-lt"/>
                <a:cs typeface="Calibri"/>
              </a:rPr>
              <a:t>di </a:t>
            </a:r>
            <a:r>
              <a:rPr sz="2400" u="heavy" spc="-5" smtClean="0">
                <a:uFill>
                  <a:solidFill>
                    <a:srgbClr val="000000"/>
                  </a:solidFill>
                </a:uFill>
                <a:latin typeface="+mn-lt"/>
                <a:cs typeface="Calibri"/>
              </a:rPr>
              <a:t>incidenza </a:t>
            </a:r>
            <a:r>
              <a:rPr sz="2400" u="heavy" spc="-5" dirty="0">
                <a:uFill>
                  <a:solidFill>
                    <a:srgbClr val="000000"/>
                  </a:solidFill>
                </a:uFill>
                <a:latin typeface="+mn-lt"/>
                <a:cs typeface="Calibri"/>
              </a:rPr>
              <a:t>sugli scambi </a:t>
            </a:r>
            <a:r>
              <a:rPr sz="2400" u="heavy" spc="-20" dirty="0">
                <a:uFill>
                  <a:solidFill>
                    <a:srgbClr val="000000"/>
                  </a:solidFill>
                </a:uFill>
                <a:latin typeface="+mn-lt"/>
                <a:cs typeface="Calibri"/>
              </a:rPr>
              <a:t>tra </a:t>
            </a:r>
            <a:r>
              <a:rPr sz="2400" u="heavy" spc="-15" dirty="0">
                <a:uFill>
                  <a:solidFill>
                    <a:srgbClr val="000000"/>
                  </a:solidFill>
                </a:uFill>
                <a:latin typeface="+mn-lt"/>
                <a:cs typeface="Calibri"/>
              </a:rPr>
              <a:t>Stati </a:t>
            </a:r>
            <a:r>
              <a:rPr sz="2400" u="heavy" dirty="0">
                <a:uFill>
                  <a:solidFill>
                    <a:srgbClr val="000000"/>
                  </a:solidFill>
                </a:uFill>
                <a:latin typeface="+mn-lt"/>
                <a:cs typeface="Calibri"/>
              </a:rPr>
              <a:t>Membri</a:t>
            </a:r>
            <a:r>
              <a:rPr sz="2400" dirty="0">
                <a:latin typeface="+mn-lt"/>
                <a:cs typeface="Calibri"/>
              </a:rPr>
              <a:t>: </a:t>
            </a:r>
            <a:r>
              <a:rPr sz="2400" spc="-15" dirty="0">
                <a:latin typeface="+mn-lt"/>
                <a:cs typeface="Calibri"/>
              </a:rPr>
              <a:t>attività </a:t>
            </a:r>
            <a:r>
              <a:rPr sz="2400" spc="-5" dirty="0">
                <a:latin typeface="+mn-lt"/>
                <a:cs typeface="Calibri"/>
              </a:rPr>
              <a:t>culturali </a:t>
            </a:r>
            <a:r>
              <a:rPr sz="2400">
                <a:latin typeface="+mn-lt"/>
                <a:cs typeface="Calibri"/>
              </a:rPr>
              <a:t>che </a:t>
            </a:r>
            <a:r>
              <a:rPr sz="2400" spc="-5" smtClean="0">
                <a:latin typeface="+mn-lt"/>
                <a:cs typeface="Calibri"/>
              </a:rPr>
              <a:t>non </a:t>
            </a:r>
            <a:r>
              <a:rPr sz="2400" dirty="0">
                <a:latin typeface="+mn-lt"/>
                <a:cs typeface="Calibri"/>
              </a:rPr>
              <a:t>rischiano </a:t>
            </a:r>
            <a:r>
              <a:rPr sz="2400" spc="-5" dirty="0">
                <a:latin typeface="+mn-lt"/>
                <a:cs typeface="Calibri"/>
              </a:rPr>
              <a:t>di </a:t>
            </a:r>
            <a:r>
              <a:rPr sz="2400" spc="-20" dirty="0">
                <a:latin typeface="+mn-lt"/>
                <a:cs typeface="Calibri"/>
              </a:rPr>
              <a:t>sottrarre </a:t>
            </a:r>
            <a:r>
              <a:rPr sz="2400" spc="-10" dirty="0">
                <a:latin typeface="+mn-lt"/>
                <a:cs typeface="Calibri"/>
              </a:rPr>
              <a:t>utenti </a:t>
            </a:r>
            <a:r>
              <a:rPr sz="2400" dirty="0">
                <a:latin typeface="+mn-lt"/>
                <a:cs typeface="Calibri"/>
              </a:rPr>
              <a:t>o </a:t>
            </a:r>
            <a:r>
              <a:rPr sz="2400" spc="-10" dirty="0">
                <a:latin typeface="+mn-lt"/>
                <a:cs typeface="Calibri"/>
              </a:rPr>
              <a:t>visitatori </a:t>
            </a:r>
            <a:r>
              <a:rPr sz="2400" dirty="0">
                <a:latin typeface="+mn-lt"/>
                <a:cs typeface="Calibri"/>
              </a:rPr>
              <a:t>a </a:t>
            </a:r>
            <a:r>
              <a:rPr sz="2400" spc="-20" dirty="0">
                <a:latin typeface="+mn-lt"/>
                <a:cs typeface="Calibri"/>
              </a:rPr>
              <a:t>offerte</a:t>
            </a:r>
            <a:r>
              <a:rPr sz="2400" spc="-80" dirty="0">
                <a:latin typeface="+mn-lt"/>
                <a:cs typeface="Calibri"/>
              </a:rPr>
              <a:t> </a:t>
            </a:r>
            <a:r>
              <a:rPr sz="2400" spc="-5" dirty="0">
                <a:latin typeface="+mn-lt"/>
                <a:cs typeface="Calibri"/>
              </a:rPr>
              <a:t>analoghe</a:t>
            </a:r>
            <a:endParaRPr sz="2400">
              <a:latin typeface="+mn-lt"/>
              <a:cs typeface="Calibri"/>
            </a:endParaRPr>
          </a:p>
          <a:p>
            <a:pPr algn="just">
              <a:lnSpc>
                <a:spcPct val="100000"/>
              </a:lnSpc>
              <a:spcBef>
                <a:spcPts val="70"/>
              </a:spcBef>
            </a:pPr>
            <a:endParaRPr sz="2400">
              <a:latin typeface="+mn-lt"/>
              <a:cs typeface="Calibri"/>
            </a:endParaRPr>
          </a:p>
          <a:p>
            <a:pPr marL="12700" marR="5080" algn="just">
              <a:lnSpc>
                <a:spcPct val="100000"/>
              </a:lnSpc>
            </a:pPr>
            <a:r>
              <a:rPr sz="2400" spc="-5" dirty="0">
                <a:latin typeface="+mn-lt"/>
                <a:cs typeface="Calibri"/>
              </a:rPr>
              <a:t>Con l'eccezione: </a:t>
            </a:r>
            <a:r>
              <a:rPr sz="2400" i="1" spc="-5" dirty="0">
                <a:latin typeface="+mn-lt"/>
                <a:cs typeface="Calibri"/>
              </a:rPr>
              <a:t>«solo </a:t>
            </a:r>
            <a:r>
              <a:rPr sz="2400" i="1" dirty="0">
                <a:latin typeface="+mn-lt"/>
                <a:cs typeface="Calibri"/>
              </a:rPr>
              <a:t>i </a:t>
            </a:r>
            <a:r>
              <a:rPr sz="2400" i="1" spc="-5" dirty="0">
                <a:latin typeface="+mn-lt"/>
                <a:cs typeface="Calibri"/>
              </a:rPr>
              <a:t>finanziamenti </a:t>
            </a:r>
            <a:r>
              <a:rPr sz="2400" i="1" spc="-10">
                <a:latin typeface="+mn-lt"/>
                <a:cs typeface="Calibri"/>
              </a:rPr>
              <a:t>concessi </a:t>
            </a:r>
            <a:r>
              <a:rPr sz="2400" i="1" spc="-5" smtClean="0">
                <a:latin typeface="+mn-lt"/>
                <a:cs typeface="Calibri"/>
              </a:rPr>
              <a:t>a </a:t>
            </a:r>
            <a:r>
              <a:rPr sz="2400" i="1" spc="-5" dirty="0">
                <a:latin typeface="+mn-lt"/>
                <a:cs typeface="Calibri"/>
              </a:rPr>
              <a:t>grandi </a:t>
            </a:r>
            <a:r>
              <a:rPr sz="2400" i="1" dirty="0">
                <a:latin typeface="+mn-lt"/>
                <a:cs typeface="Calibri"/>
              </a:rPr>
              <a:t>e  </a:t>
            </a:r>
            <a:r>
              <a:rPr sz="2400" i="1" spc="-5" dirty="0">
                <a:latin typeface="+mn-lt"/>
                <a:cs typeface="Calibri"/>
              </a:rPr>
              <a:t>rinomate istituzioni culturali </a:t>
            </a:r>
            <a:r>
              <a:rPr sz="2400" i="1" dirty="0">
                <a:latin typeface="+mn-lt"/>
                <a:cs typeface="Calibri"/>
              </a:rPr>
              <a:t>e </a:t>
            </a:r>
            <a:r>
              <a:rPr sz="2400" i="1" spc="-5" dirty="0">
                <a:latin typeface="+mn-lt"/>
                <a:cs typeface="Calibri"/>
              </a:rPr>
              <a:t>gli eventi che si verificano </a:t>
            </a:r>
            <a:r>
              <a:rPr sz="2400" i="1" dirty="0">
                <a:latin typeface="+mn-lt"/>
                <a:cs typeface="Calibri"/>
              </a:rPr>
              <a:t>in </a:t>
            </a:r>
            <a:r>
              <a:rPr sz="2400" i="1" spc="-5" dirty="0">
                <a:latin typeface="+mn-lt"/>
                <a:cs typeface="Calibri"/>
              </a:rPr>
              <a:t>uno  </a:t>
            </a:r>
            <a:r>
              <a:rPr sz="2400" i="1" spc="-20" dirty="0">
                <a:latin typeface="+mn-lt"/>
                <a:cs typeface="Calibri"/>
              </a:rPr>
              <a:t>Stato </a:t>
            </a:r>
            <a:r>
              <a:rPr sz="2400" i="1" dirty="0">
                <a:latin typeface="+mn-lt"/>
                <a:cs typeface="Calibri"/>
              </a:rPr>
              <a:t>membro che </a:t>
            </a:r>
            <a:r>
              <a:rPr sz="2400" i="1" spc="-5" dirty="0">
                <a:latin typeface="+mn-lt"/>
                <a:cs typeface="Calibri"/>
              </a:rPr>
              <a:t>sono </a:t>
            </a:r>
            <a:r>
              <a:rPr sz="2400" i="1" spc="-10" dirty="0">
                <a:latin typeface="+mn-lt"/>
                <a:cs typeface="Calibri"/>
              </a:rPr>
              <a:t>ampiamente </a:t>
            </a:r>
            <a:r>
              <a:rPr sz="2400" i="1" spc="-5" dirty="0">
                <a:latin typeface="+mn-lt"/>
                <a:cs typeface="Calibri"/>
              </a:rPr>
              <a:t>promossi al di fuori </a:t>
            </a:r>
            <a:r>
              <a:rPr sz="2400" i="1" dirty="0">
                <a:latin typeface="+mn-lt"/>
                <a:cs typeface="Calibri"/>
              </a:rPr>
              <a:t>del  loro </a:t>
            </a:r>
            <a:r>
              <a:rPr sz="2400" i="1" spc="-5" dirty="0">
                <a:latin typeface="+mn-lt"/>
                <a:cs typeface="Calibri"/>
              </a:rPr>
              <a:t>paese di </a:t>
            </a:r>
            <a:r>
              <a:rPr sz="2400" i="1">
                <a:latin typeface="+mn-lt"/>
                <a:cs typeface="Calibri"/>
              </a:rPr>
              <a:t>origine </a:t>
            </a:r>
            <a:r>
              <a:rPr lang="it-IT" sz="2400" i="1" dirty="0" smtClean="0">
                <a:latin typeface="+mn-lt"/>
                <a:cs typeface="Calibri"/>
              </a:rPr>
              <a:t>sono</a:t>
            </a:r>
            <a:r>
              <a:rPr sz="2400" i="1" smtClean="0">
                <a:latin typeface="+mn-lt"/>
                <a:cs typeface="Calibri"/>
              </a:rPr>
              <a:t> </a:t>
            </a:r>
            <a:r>
              <a:rPr sz="2400" i="1" spc="-5" dirty="0">
                <a:latin typeface="+mn-lt"/>
                <a:cs typeface="Calibri"/>
              </a:rPr>
              <a:t>potenzialmente </a:t>
            </a:r>
            <a:r>
              <a:rPr sz="2400" i="1" dirty="0">
                <a:latin typeface="+mn-lt"/>
                <a:cs typeface="Calibri"/>
              </a:rPr>
              <a:t>in </a:t>
            </a:r>
            <a:r>
              <a:rPr sz="2400" i="1" spc="-5" dirty="0">
                <a:latin typeface="+mn-lt"/>
                <a:cs typeface="Calibri"/>
              </a:rPr>
              <a:t>grado di </a:t>
            </a:r>
            <a:r>
              <a:rPr sz="2400" i="1" dirty="0">
                <a:latin typeface="+mn-lt"/>
                <a:cs typeface="Calibri"/>
              </a:rPr>
              <a:t>incidere  </a:t>
            </a:r>
            <a:r>
              <a:rPr sz="2400" i="1" spc="-5" dirty="0">
                <a:latin typeface="+mn-lt"/>
                <a:cs typeface="Calibri"/>
              </a:rPr>
              <a:t>sugli </a:t>
            </a:r>
            <a:r>
              <a:rPr sz="2400" i="1" spc="-10" dirty="0">
                <a:latin typeface="+mn-lt"/>
                <a:cs typeface="Calibri"/>
              </a:rPr>
              <a:t>scambi </a:t>
            </a:r>
            <a:r>
              <a:rPr sz="2400" i="1" dirty="0">
                <a:latin typeface="+mn-lt"/>
                <a:cs typeface="Calibri"/>
              </a:rPr>
              <a:t>tra </a:t>
            </a:r>
            <a:r>
              <a:rPr sz="2400" i="1" spc="-15" dirty="0">
                <a:latin typeface="+mn-lt"/>
                <a:cs typeface="Calibri"/>
              </a:rPr>
              <a:t>Stati</a:t>
            </a:r>
            <a:r>
              <a:rPr sz="2400" i="1" spc="-20" dirty="0">
                <a:latin typeface="+mn-lt"/>
                <a:cs typeface="Calibri"/>
              </a:rPr>
              <a:t> </a:t>
            </a:r>
            <a:r>
              <a:rPr sz="2400" i="1" dirty="0">
                <a:latin typeface="+mn-lt"/>
                <a:cs typeface="Calibri"/>
              </a:rPr>
              <a:t>membri»</a:t>
            </a:r>
            <a:endParaRPr sz="2400">
              <a:latin typeface="+mn-lt"/>
              <a:cs typeface="Calibri"/>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116632"/>
            <a:ext cx="8229600" cy="750847"/>
          </a:xfrm>
          <a:prstGeom prst="rect">
            <a:avLst/>
          </a:prstGeom>
        </p:spPr>
        <p:txBody>
          <a:bodyPr vert="horz" wrap="square" lIns="0" tIns="12065" rIns="0" bIns="0" rtlCol="0">
            <a:spAutoFit/>
          </a:bodyPr>
          <a:lstStyle/>
          <a:p>
            <a:pPr marL="3556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Cultura e conservazione del patrimonio</a:t>
            </a:r>
          </a:p>
          <a:p>
            <a:pPr marL="161925">
              <a:lnSpc>
                <a:spcPct val="100000"/>
              </a:lnSpc>
            </a:pPr>
            <a:r>
              <a:rPr lang="it-IT" altLang="it-IT" sz="2400" kern="1200" dirty="0" smtClean="0">
                <a:solidFill>
                  <a:schemeClr val="tx1"/>
                </a:solidFill>
                <a:latin typeface="Arial" panose="020B0604020202020204" pitchFamily="34" charset="0"/>
                <a:ea typeface="MS PGothic" panose="020B0600070205080204" pitchFamily="34" charset="-128"/>
                <a:cs typeface="+mn-cs"/>
              </a:rPr>
              <a:t>"</a:t>
            </a:r>
            <a:r>
              <a:rPr lang="it-IT" altLang="it-IT" sz="2400" kern="1200" dirty="0" err="1" smtClean="0">
                <a:solidFill>
                  <a:schemeClr val="tx1"/>
                </a:solidFill>
                <a:latin typeface="Arial" panose="020B0604020202020204" pitchFamily="34" charset="0"/>
                <a:ea typeface="MS PGothic" panose="020B0600070205080204" pitchFamily="34" charset="-128"/>
                <a:cs typeface="+mn-cs"/>
              </a:rPr>
              <a:t>Customary</a:t>
            </a:r>
            <a:r>
              <a:rPr lang="it-IT" altLang="it-IT" sz="2400" kern="1200" dirty="0" smtClean="0">
                <a:solidFill>
                  <a:schemeClr val="tx1"/>
                </a:solidFill>
                <a:latin typeface="Arial" panose="020B0604020202020204" pitchFamily="34" charset="0"/>
                <a:ea typeface="MS PGothic" panose="020B0600070205080204" pitchFamily="34" charset="-128"/>
                <a:cs typeface="+mn-cs"/>
              </a:rPr>
              <a:t> </a:t>
            </a:r>
            <a:r>
              <a:rPr lang="it-IT" altLang="it-IT" sz="2400" kern="1200" dirty="0" err="1" smtClean="0">
                <a:solidFill>
                  <a:schemeClr val="tx1"/>
                </a:solidFill>
                <a:latin typeface="Arial" panose="020B0604020202020204" pitchFamily="34" charset="0"/>
                <a:ea typeface="MS PGothic" panose="020B0600070205080204" pitchFamily="34" charset="-128"/>
                <a:cs typeface="+mn-cs"/>
              </a:rPr>
              <a:t>amenities</a:t>
            </a:r>
            <a:r>
              <a:rPr lang="it-IT" altLang="it-IT" sz="2400" kern="1200" dirty="0" smtClean="0">
                <a:solidFill>
                  <a:schemeClr val="tx1"/>
                </a:solidFill>
                <a:latin typeface="Arial" panose="020B0604020202020204" pitchFamily="34" charset="0"/>
                <a:ea typeface="MS PGothic" panose="020B0600070205080204" pitchFamily="34" charset="-128"/>
                <a:cs typeface="+mn-cs"/>
              </a:rPr>
              <a:t>" / </a:t>
            </a:r>
            <a:r>
              <a:rPr lang="it-IT" altLang="it-IT" sz="2400" kern="1200" dirty="0" err="1" smtClean="0">
                <a:solidFill>
                  <a:schemeClr val="tx1"/>
                </a:solidFill>
                <a:latin typeface="Arial" panose="020B0604020202020204" pitchFamily="34" charset="0"/>
                <a:ea typeface="MS PGothic" panose="020B0600070205080204" pitchFamily="34" charset="-128"/>
                <a:cs typeface="+mn-cs"/>
              </a:rPr>
              <a:t>ancillarity</a:t>
            </a:r>
            <a:r>
              <a:rPr lang="it-IT" altLang="it-IT" sz="2400" kern="1200" dirty="0" smtClean="0">
                <a:solidFill>
                  <a:schemeClr val="tx1"/>
                </a:solidFill>
                <a:latin typeface="Arial" panose="020B0604020202020204" pitchFamily="34" charset="0"/>
                <a:ea typeface="MS PGothic" panose="020B0600070205080204" pitchFamily="34" charset="-128"/>
                <a:cs typeface="+mn-cs"/>
              </a:rPr>
              <a:t> - 1</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p:nvPr/>
        </p:nvSpPr>
        <p:spPr>
          <a:xfrm>
            <a:off x="6511797" y="3539871"/>
            <a:ext cx="1656714" cy="0"/>
          </a:xfrm>
          <a:custGeom>
            <a:avLst/>
            <a:gdLst/>
            <a:ahLst/>
            <a:cxnLst/>
            <a:rect l="l" t="t" r="r" b="b"/>
            <a:pathLst>
              <a:path w="1656715">
                <a:moveTo>
                  <a:pt x="0" y="0"/>
                </a:moveTo>
                <a:lnTo>
                  <a:pt x="1656588" y="0"/>
                </a:lnTo>
              </a:path>
            </a:pathLst>
          </a:custGeom>
          <a:ln w="12191">
            <a:solidFill>
              <a:srgbClr val="FFFFFF"/>
            </a:solidFill>
          </a:ln>
        </p:spPr>
        <p:txBody>
          <a:bodyPr wrap="square" lIns="0" tIns="0" rIns="0" bIns="0" rtlCol="0"/>
          <a:lstStyle/>
          <a:p>
            <a:endParaRPr/>
          </a:p>
        </p:txBody>
      </p:sp>
      <p:sp>
        <p:nvSpPr>
          <p:cNvPr id="4" name="object 4"/>
          <p:cNvSpPr/>
          <p:nvPr/>
        </p:nvSpPr>
        <p:spPr>
          <a:xfrm>
            <a:off x="734339" y="3847719"/>
            <a:ext cx="7623175" cy="0"/>
          </a:xfrm>
          <a:custGeom>
            <a:avLst/>
            <a:gdLst/>
            <a:ahLst/>
            <a:cxnLst/>
            <a:rect l="l" t="t" r="r" b="b"/>
            <a:pathLst>
              <a:path w="7623175">
                <a:moveTo>
                  <a:pt x="0" y="0"/>
                </a:moveTo>
                <a:lnTo>
                  <a:pt x="7623022" y="0"/>
                </a:lnTo>
              </a:path>
            </a:pathLst>
          </a:custGeom>
          <a:ln w="18287">
            <a:solidFill>
              <a:srgbClr val="FFFFFF"/>
            </a:solidFill>
          </a:ln>
        </p:spPr>
        <p:txBody>
          <a:bodyPr wrap="square" lIns="0" tIns="0" rIns="0" bIns="0" rtlCol="0"/>
          <a:lstStyle/>
          <a:p>
            <a:endParaRPr/>
          </a:p>
        </p:txBody>
      </p:sp>
      <p:sp>
        <p:nvSpPr>
          <p:cNvPr id="5" name="object 5"/>
          <p:cNvSpPr/>
          <p:nvPr/>
        </p:nvSpPr>
        <p:spPr>
          <a:xfrm>
            <a:off x="734339" y="4149471"/>
            <a:ext cx="6718300" cy="0"/>
          </a:xfrm>
          <a:custGeom>
            <a:avLst/>
            <a:gdLst/>
            <a:ahLst/>
            <a:cxnLst/>
            <a:rect l="l" t="t" r="r" b="b"/>
            <a:pathLst>
              <a:path w="6718300">
                <a:moveTo>
                  <a:pt x="0" y="0"/>
                </a:moveTo>
                <a:lnTo>
                  <a:pt x="6717766" y="0"/>
                </a:lnTo>
              </a:path>
            </a:pathLst>
          </a:custGeom>
          <a:ln w="12192">
            <a:solidFill>
              <a:srgbClr val="FFFFFF"/>
            </a:solidFill>
          </a:ln>
        </p:spPr>
        <p:txBody>
          <a:bodyPr wrap="square" lIns="0" tIns="0" rIns="0" bIns="0" rtlCol="0"/>
          <a:lstStyle/>
          <a:p>
            <a:endParaRPr/>
          </a:p>
        </p:txBody>
      </p:sp>
      <p:sp>
        <p:nvSpPr>
          <p:cNvPr id="6" name="object 6"/>
          <p:cNvSpPr txBox="1"/>
          <p:nvPr/>
        </p:nvSpPr>
        <p:spPr>
          <a:xfrm>
            <a:off x="214282" y="1357298"/>
            <a:ext cx="8786874" cy="4075475"/>
          </a:xfrm>
          <a:prstGeom prst="rect">
            <a:avLst/>
          </a:prstGeom>
        </p:spPr>
        <p:txBody>
          <a:bodyPr vert="horz" wrap="square" lIns="0" tIns="12700" rIns="0" bIns="0" rtlCol="0">
            <a:spAutoFit/>
          </a:bodyPr>
          <a:lstStyle/>
          <a:p>
            <a:pPr marL="12700" algn="just">
              <a:lnSpc>
                <a:spcPct val="100000"/>
              </a:lnSpc>
              <a:spcBef>
                <a:spcPts val="100"/>
              </a:spcBef>
            </a:pPr>
            <a:r>
              <a:rPr sz="2400" spc="-10" dirty="0">
                <a:latin typeface="+mn-lt"/>
                <a:cs typeface="Calibri"/>
              </a:rPr>
              <a:t>Nota </a:t>
            </a:r>
            <a:r>
              <a:rPr sz="2400" spc="-5" dirty="0">
                <a:latin typeface="+mn-lt"/>
                <a:cs typeface="Calibri"/>
              </a:rPr>
              <a:t>piè pagina </a:t>
            </a:r>
            <a:r>
              <a:rPr sz="2400" b="1" spc="-5" dirty="0">
                <a:latin typeface="+mn-lt"/>
                <a:cs typeface="Calibri"/>
              </a:rPr>
              <a:t>(50) </a:t>
            </a:r>
            <a:r>
              <a:rPr sz="2400" b="1" spc="-15" dirty="0">
                <a:latin typeface="+mn-lt"/>
                <a:cs typeface="Calibri"/>
              </a:rPr>
              <a:t>NOA </a:t>
            </a:r>
            <a:r>
              <a:rPr sz="2400" spc="-30" dirty="0">
                <a:latin typeface="+mn-lt"/>
                <a:cs typeface="Calibri"/>
              </a:rPr>
              <a:t>(rif. </a:t>
            </a:r>
            <a:r>
              <a:rPr sz="2400" spc="-5" dirty="0">
                <a:latin typeface="+mn-lt"/>
                <a:cs typeface="Arial"/>
              </a:rPr>
              <a:t>§</a:t>
            </a:r>
            <a:r>
              <a:rPr sz="2400" spc="-5" dirty="0">
                <a:latin typeface="+mn-lt"/>
                <a:cs typeface="Calibri"/>
              </a:rPr>
              <a:t>207</a:t>
            </a:r>
            <a:r>
              <a:rPr sz="2400" spc="-40" dirty="0">
                <a:latin typeface="+mn-lt"/>
                <a:cs typeface="Calibri"/>
              </a:rPr>
              <a:t> </a:t>
            </a:r>
            <a:r>
              <a:rPr sz="2400" spc="-10" dirty="0">
                <a:latin typeface="+mn-lt"/>
                <a:cs typeface="Calibri"/>
              </a:rPr>
              <a:t>NOA)</a:t>
            </a:r>
            <a:endParaRPr sz="2400">
              <a:latin typeface="+mn-lt"/>
              <a:cs typeface="Calibri"/>
            </a:endParaRPr>
          </a:p>
          <a:p>
            <a:pPr algn="just">
              <a:lnSpc>
                <a:spcPct val="100000"/>
              </a:lnSpc>
            </a:pPr>
            <a:endParaRPr sz="2400">
              <a:latin typeface="+mn-lt"/>
              <a:cs typeface="Calibri"/>
            </a:endParaRPr>
          </a:p>
          <a:p>
            <a:pPr marL="12700" marR="5080" algn="just">
              <a:lnSpc>
                <a:spcPct val="100000"/>
              </a:lnSpc>
              <a:spcBef>
                <a:spcPts val="5"/>
              </a:spcBef>
            </a:pPr>
            <a:r>
              <a:rPr sz="2400" dirty="0">
                <a:latin typeface="+mn-lt"/>
                <a:cs typeface="Calibri"/>
              </a:rPr>
              <a:t>La </a:t>
            </a:r>
            <a:r>
              <a:rPr sz="2400" spc="-5" dirty="0">
                <a:latin typeface="+mn-lt"/>
                <a:cs typeface="Calibri"/>
              </a:rPr>
              <a:t>Commissione ritiene </a:t>
            </a:r>
            <a:r>
              <a:rPr sz="2400" dirty="0">
                <a:latin typeface="+mn-lt"/>
                <a:cs typeface="Calibri"/>
              </a:rPr>
              <a:t>che </a:t>
            </a:r>
            <a:r>
              <a:rPr sz="2400" b="1" dirty="0">
                <a:latin typeface="+mn-lt"/>
                <a:cs typeface="Calibri"/>
              </a:rPr>
              <a:t>non ha </a:t>
            </a:r>
            <a:r>
              <a:rPr sz="2400" b="1" spc="-15" dirty="0">
                <a:latin typeface="+mn-lt"/>
                <a:cs typeface="Calibri"/>
              </a:rPr>
              <a:t>effetto </a:t>
            </a:r>
            <a:r>
              <a:rPr sz="2400" b="1" dirty="0">
                <a:latin typeface="+mn-lt"/>
                <a:cs typeface="Calibri"/>
              </a:rPr>
              <a:t>sugli </a:t>
            </a:r>
            <a:r>
              <a:rPr sz="2400" b="1" spc="-5" dirty="0">
                <a:latin typeface="+mn-lt"/>
                <a:cs typeface="Calibri"/>
              </a:rPr>
              <a:t>scambi </a:t>
            </a:r>
            <a:r>
              <a:rPr sz="2400">
                <a:latin typeface="+mn-lt"/>
                <a:cs typeface="Calibri"/>
              </a:rPr>
              <a:t>il </a:t>
            </a:r>
            <a:r>
              <a:rPr sz="2400" spc="-10" smtClean="0">
                <a:latin typeface="+mn-lt"/>
                <a:cs typeface="Calibri"/>
              </a:rPr>
              <a:t>finanziamento </a:t>
            </a:r>
            <a:r>
              <a:rPr sz="2400" spc="-5" dirty="0">
                <a:latin typeface="+mn-lt"/>
                <a:cs typeface="Calibri"/>
              </a:rPr>
              <a:t>pubblico concesso per </a:t>
            </a:r>
            <a:r>
              <a:rPr sz="2400" b="1" dirty="0">
                <a:latin typeface="+mn-lt"/>
                <a:cs typeface="Calibri"/>
              </a:rPr>
              <a:t>servizi </a:t>
            </a:r>
            <a:r>
              <a:rPr sz="2400" b="1" spc="-5" dirty="0">
                <a:latin typeface="+mn-lt"/>
                <a:cs typeface="Calibri"/>
              </a:rPr>
              <a:t>comunemente aggiuntivi </a:t>
            </a:r>
            <a:r>
              <a:rPr sz="2400" spc="-15" dirty="0">
                <a:latin typeface="+mn-lt"/>
                <a:cs typeface="Calibri"/>
              </a:rPr>
              <a:t>(ristoranti, </a:t>
            </a:r>
            <a:r>
              <a:rPr sz="2400" spc="-10" dirty="0">
                <a:latin typeface="+mn-lt"/>
                <a:cs typeface="Calibri"/>
              </a:rPr>
              <a:t>negozi</a:t>
            </a:r>
            <a:r>
              <a:rPr sz="2400" spc="-10">
                <a:latin typeface="+mn-lt"/>
                <a:cs typeface="Calibri"/>
              </a:rPr>
              <a:t>, </a:t>
            </a:r>
            <a:r>
              <a:rPr sz="2400" spc="-5" smtClean="0">
                <a:latin typeface="+mn-lt"/>
                <a:cs typeface="Calibri"/>
              </a:rPr>
              <a:t>parcheggi</a:t>
            </a:r>
            <a:r>
              <a:rPr sz="2400" spc="-5" dirty="0">
                <a:latin typeface="+mn-lt"/>
                <a:cs typeface="Calibri"/>
              </a:rPr>
              <a:t>) </a:t>
            </a:r>
            <a:r>
              <a:rPr sz="2400" dirty="0">
                <a:latin typeface="+mn-lt"/>
                <a:cs typeface="Calibri"/>
              </a:rPr>
              <a:t>a </a:t>
            </a:r>
            <a:r>
              <a:rPr sz="2400" spc="-10" dirty="0">
                <a:latin typeface="+mn-lt"/>
                <a:cs typeface="Calibri"/>
              </a:rPr>
              <a:t>infrastrutture </a:t>
            </a:r>
            <a:r>
              <a:rPr sz="2400" spc="-15" dirty="0">
                <a:latin typeface="+mn-lt"/>
                <a:cs typeface="Calibri"/>
              </a:rPr>
              <a:t>utilizzate </a:t>
            </a:r>
            <a:r>
              <a:rPr sz="2400" spc="-5" dirty="0">
                <a:latin typeface="+mn-lt"/>
                <a:cs typeface="Calibri"/>
              </a:rPr>
              <a:t>per </a:t>
            </a:r>
            <a:r>
              <a:rPr sz="2400" spc="-10" dirty="0">
                <a:latin typeface="+mn-lt"/>
                <a:cs typeface="Calibri"/>
              </a:rPr>
              <a:t>attività </a:t>
            </a:r>
            <a:r>
              <a:rPr sz="2400" spc="-5">
                <a:latin typeface="+mn-lt"/>
                <a:cs typeface="Calibri"/>
              </a:rPr>
              <a:t>non</a:t>
            </a:r>
            <a:r>
              <a:rPr sz="2400" spc="15">
                <a:latin typeface="+mn-lt"/>
                <a:cs typeface="Calibri"/>
              </a:rPr>
              <a:t> </a:t>
            </a:r>
            <a:r>
              <a:rPr sz="2400" spc="-5" smtClean="0">
                <a:latin typeface="+mn-lt"/>
                <a:cs typeface="Calibri"/>
              </a:rPr>
              <a:t>economiche</a:t>
            </a:r>
            <a:endParaRPr lang="it-IT" sz="2400" spc="-5" dirty="0" smtClean="0">
              <a:latin typeface="+mn-lt"/>
              <a:cs typeface="Calibri"/>
            </a:endParaRPr>
          </a:p>
          <a:p>
            <a:pPr marL="12700" marR="5080" algn="just">
              <a:lnSpc>
                <a:spcPct val="100000"/>
              </a:lnSpc>
              <a:spcBef>
                <a:spcPts val="5"/>
              </a:spcBef>
            </a:pPr>
            <a:endParaRPr lang="it-IT" sz="2400" spc="-5" dirty="0" smtClean="0">
              <a:latin typeface="+mn-lt"/>
              <a:cs typeface="Calibri"/>
            </a:endParaRPr>
          </a:p>
          <a:p>
            <a:pPr marL="12700" marR="5080" algn="just">
              <a:lnSpc>
                <a:spcPct val="100000"/>
              </a:lnSpc>
              <a:spcBef>
                <a:spcPts val="5"/>
              </a:spcBef>
            </a:pPr>
            <a:r>
              <a:rPr sz="2400" smtClean="0">
                <a:latin typeface="+mn-lt"/>
                <a:cs typeface="Calibri"/>
              </a:rPr>
              <a:t>Nello </a:t>
            </a:r>
            <a:r>
              <a:rPr sz="2400" spc="-5">
                <a:latin typeface="+mn-lt"/>
                <a:cs typeface="Calibri"/>
              </a:rPr>
              <a:t>specifico </a:t>
            </a:r>
            <a:r>
              <a:rPr sz="2400" b="1" smtClean="0">
                <a:latin typeface="+mn-lt"/>
                <a:cs typeface="Calibri"/>
              </a:rPr>
              <a:t>non </a:t>
            </a:r>
            <a:r>
              <a:rPr sz="2400" b="1" dirty="0">
                <a:latin typeface="+mn-lt"/>
                <a:cs typeface="Calibri"/>
              </a:rPr>
              <a:t>ha incidenza alcuna sugli </a:t>
            </a:r>
            <a:r>
              <a:rPr sz="2400" b="1" spc="-5" dirty="0">
                <a:latin typeface="+mn-lt"/>
                <a:cs typeface="Calibri"/>
              </a:rPr>
              <a:t>scambi </a:t>
            </a:r>
            <a:r>
              <a:rPr sz="2400" b="1" dirty="0">
                <a:latin typeface="+mn-lt"/>
                <a:cs typeface="Calibri"/>
              </a:rPr>
              <a:t>il</a:t>
            </a:r>
            <a:r>
              <a:rPr sz="2400" b="1" spc="-150" dirty="0">
                <a:latin typeface="+mn-lt"/>
                <a:cs typeface="Calibri"/>
              </a:rPr>
              <a:t> </a:t>
            </a:r>
            <a:r>
              <a:rPr sz="2400" b="1" spc="-10">
                <a:latin typeface="+mn-lt"/>
                <a:cs typeface="Calibri"/>
              </a:rPr>
              <a:t>finanziamento </a:t>
            </a:r>
            <a:r>
              <a:rPr sz="2400" b="1" smtClean="0">
                <a:latin typeface="+mn-lt"/>
                <a:cs typeface="Calibri"/>
              </a:rPr>
              <a:t>pubblico </a:t>
            </a:r>
            <a:r>
              <a:rPr sz="2400" b="1" dirty="0">
                <a:latin typeface="+mn-lt"/>
                <a:cs typeface="Calibri"/>
              </a:rPr>
              <a:t>concesso ai servizi </a:t>
            </a:r>
            <a:r>
              <a:rPr sz="2400" b="1" spc="-5" dirty="0">
                <a:latin typeface="+mn-lt"/>
                <a:cs typeface="Calibri"/>
              </a:rPr>
              <a:t>forniti nell'ambito </a:t>
            </a:r>
            <a:r>
              <a:rPr sz="2400" b="1" dirty="0">
                <a:latin typeface="+mn-lt"/>
                <a:cs typeface="Calibri"/>
              </a:rPr>
              <a:t>di </a:t>
            </a:r>
            <a:r>
              <a:rPr sz="2400" b="1" spc="-10" dirty="0">
                <a:latin typeface="+mn-lt"/>
                <a:cs typeface="Calibri"/>
              </a:rPr>
              <a:t>attività culturali </a:t>
            </a:r>
            <a:r>
              <a:rPr sz="2400" dirty="0">
                <a:latin typeface="+mn-lt"/>
                <a:cs typeface="Calibri"/>
              </a:rPr>
              <a:t>e </a:t>
            </a:r>
            <a:r>
              <a:rPr sz="2400" spc="-5">
                <a:latin typeface="+mn-lt"/>
                <a:cs typeface="Calibri"/>
              </a:rPr>
              <a:t>di </a:t>
            </a:r>
            <a:r>
              <a:rPr sz="2400" spc="-5" smtClean="0">
                <a:latin typeface="+mn-lt"/>
                <a:cs typeface="Calibri"/>
              </a:rPr>
              <a:t>conservazione </a:t>
            </a:r>
            <a:r>
              <a:rPr sz="2400" spc="-5">
                <a:latin typeface="+mn-lt"/>
                <a:cs typeface="Calibri"/>
              </a:rPr>
              <a:t>del</a:t>
            </a:r>
            <a:r>
              <a:rPr sz="2400" spc="-55">
                <a:latin typeface="+mn-lt"/>
                <a:cs typeface="Calibri"/>
              </a:rPr>
              <a:t> </a:t>
            </a:r>
            <a:r>
              <a:rPr sz="2400" spc="-5" smtClean="0">
                <a:latin typeface="+mn-lt"/>
                <a:cs typeface="Calibri"/>
              </a:rPr>
              <a:t>patrimonio</a:t>
            </a:r>
            <a:r>
              <a:rPr lang="it-IT" sz="2400" spc="-5" dirty="0" smtClean="0">
                <a:latin typeface="+mn-lt"/>
                <a:cs typeface="Calibri"/>
              </a:rPr>
              <a:t>, </a:t>
            </a:r>
            <a:r>
              <a:rPr lang="it-IT" sz="2400" spc="-5" dirty="0" err="1" smtClean="0">
                <a:latin typeface="+mn-lt"/>
                <a:cs typeface="Calibri"/>
              </a:rPr>
              <a:t>ad</a:t>
            </a:r>
            <a:r>
              <a:rPr sz="2400" smtClean="0">
                <a:latin typeface="+mn-lt"/>
                <a:cs typeface="Calibri"/>
              </a:rPr>
              <a:t> </a:t>
            </a:r>
            <a:r>
              <a:rPr sz="2400">
                <a:latin typeface="+mn-lt"/>
                <a:cs typeface="Calibri"/>
              </a:rPr>
              <a:t>esempio </a:t>
            </a:r>
            <a:r>
              <a:rPr sz="2400" u="sng" spc="-5" smtClean="0">
                <a:latin typeface="+mn-lt"/>
                <a:cs typeface="Calibri"/>
              </a:rPr>
              <a:t>negozi</a:t>
            </a:r>
            <a:r>
              <a:rPr sz="2400" u="sng" spc="-5" dirty="0">
                <a:latin typeface="+mn-lt"/>
                <a:cs typeface="Calibri"/>
              </a:rPr>
              <a:t>, </a:t>
            </a:r>
            <a:r>
              <a:rPr sz="2400" u="sng" spc="-45" dirty="0">
                <a:latin typeface="+mn-lt"/>
                <a:cs typeface="Calibri"/>
              </a:rPr>
              <a:t>bar, </a:t>
            </a:r>
            <a:r>
              <a:rPr sz="2400" u="sng" spc="-5" dirty="0">
                <a:latin typeface="+mn-lt"/>
                <a:cs typeface="Calibri"/>
              </a:rPr>
              <a:t>guardaroba di </a:t>
            </a:r>
            <a:r>
              <a:rPr sz="2400" u="sng" spc="-5">
                <a:latin typeface="+mn-lt"/>
                <a:cs typeface="Calibri"/>
              </a:rPr>
              <a:t>un</a:t>
            </a:r>
            <a:r>
              <a:rPr sz="2400" u="sng" spc="-145">
                <a:latin typeface="+mn-lt"/>
                <a:cs typeface="Calibri"/>
              </a:rPr>
              <a:t> </a:t>
            </a:r>
            <a:r>
              <a:rPr sz="2400" u="sng" smtClean="0">
                <a:latin typeface="+mn-lt"/>
                <a:cs typeface="Calibri"/>
              </a:rPr>
              <a:t>museo</a:t>
            </a:r>
            <a:endParaRPr sz="2400" u="sng">
              <a:latin typeface="+mn-lt"/>
              <a:cs typeface="Calibri"/>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0034" y="142852"/>
            <a:ext cx="8229600" cy="750847"/>
          </a:xfrm>
          <a:prstGeom prst="rect">
            <a:avLst/>
          </a:prstGeom>
        </p:spPr>
        <p:txBody>
          <a:bodyPr vert="horz" wrap="square" lIns="0" tIns="12065" rIns="0" bIns="0" rtlCol="0">
            <a:spAutoFit/>
          </a:bodyPr>
          <a:lstStyle/>
          <a:p>
            <a:pPr marL="3556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Cultura e conservazione del patrimonio</a:t>
            </a:r>
          </a:p>
          <a:p>
            <a:pPr marL="161925">
              <a:lnSpc>
                <a:spcPct val="100000"/>
              </a:lnSpc>
            </a:pPr>
            <a:r>
              <a:rPr lang="it-IT" altLang="it-IT" sz="2400" kern="1200" dirty="0" err="1" smtClean="0">
                <a:solidFill>
                  <a:schemeClr val="tx1"/>
                </a:solidFill>
                <a:latin typeface="Arial" panose="020B0604020202020204" pitchFamily="34" charset="0"/>
                <a:ea typeface="MS PGothic" panose="020B0600070205080204" pitchFamily="34" charset="-128"/>
                <a:cs typeface="+mn-cs"/>
              </a:rPr>
              <a:t>Customary</a:t>
            </a:r>
            <a:r>
              <a:rPr lang="it-IT" altLang="it-IT" sz="2400" kern="1200" dirty="0" smtClean="0">
                <a:solidFill>
                  <a:schemeClr val="tx1"/>
                </a:solidFill>
                <a:latin typeface="Arial" panose="020B0604020202020204" pitchFamily="34" charset="0"/>
                <a:ea typeface="MS PGothic" panose="020B0600070205080204" pitchFamily="34" charset="-128"/>
                <a:cs typeface="+mn-cs"/>
              </a:rPr>
              <a:t> </a:t>
            </a:r>
            <a:r>
              <a:rPr lang="it-IT" altLang="it-IT" sz="2400" kern="1200" dirty="0" err="1" smtClean="0">
                <a:solidFill>
                  <a:schemeClr val="tx1"/>
                </a:solidFill>
                <a:latin typeface="Arial" panose="020B0604020202020204" pitchFamily="34" charset="0"/>
                <a:ea typeface="MS PGothic" panose="020B0600070205080204" pitchFamily="34" charset="-128"/>
                <a:cs typeface="+mn-cs"/>
              </a:rPr>
              <a:t>amenities</a:t>
            </a:r>
            <a:r>
              <a:rPr lang="it-IT" altLang="it-IT" sz="2400" kern="1200" dirty="0" smtClean="0">
                <a:solidFill>
                  <a:schemeClr val="tx1"/>
                </a:solidFill>
                <a:latin typeface="Arial" panose="020B0604020202020204" pitchFamily="34" charset="0"/>
                <a:ea typeface="MS PGothic" panose="020B0600070205080204" pitchFamily="34" charset="-128"/>
                <a:cs typeface="+mn-cs"/>
              </a:rPr>
              <a:t> / "</a:t>
            </a:r>
            <a:r>
              <a:rPr lang="it-IT" altLang="it-IT" sz="2400" kern="1200" dirty="0" err="1" smtClean="0">
                <a:solidFill>
                  <a:schemeClr val="tx1"/>
                </a:solidFill>
                <a:latin typeface="Arial" panose="020B0604020202020204" pitchFamily="34" charset="0"/>
                <a:ea typeface="MS PGothic" panose="020B0600070205080204" pitchFamily="34" charset="-128"/>
                <a:cs typeface="+mn-cs"/>
              </a:rPr>
              <a:t>ancillarity</a:t>
            </a:r>
            <a:r>
              <a:rPr lang="it-IT" altLang="it-IT" sz="2400" kern="1200" dirty="0" smtClean="0">
                <a:solidFill>
                  <a:schemeClr val="tx1"/>
                </a:solidFill>
                <a:latin typeface="Arial" panose="020B0604020202020204" pitchFamily="34" charset="0"/>
                <a:ea typeface="MS PGothic" panose="020B0600070205080204" pitchFamily="34" charset="-128"/>
                <a:cs typeface="+mn-cs"/>
              </a:rPr>
              <a:t>" - 2</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p:nvPr/>
        </p:nvSpPr>
        <p:spPr>
          <a:xfrm>
            <a:off x="7221981" y="3958971"/>
            <a:ext cx="419100" cy="0"/>
          </a:xfrm>
          <a:custGeom>
            <a:avLst/>
            <a:gdLst/>
            <a:ahLst/>
            <a:cxnLst/>
            <a:rect l="l" t="t" r="r" b="b"/>
            <a:pathLst>
              <a:path w="419100">
                <a:moveTo>
                  <a:pt x="0" y="0"/>
                </a:moveTo>
                <a:lnTo>
                  <a:pt x="419100" y="0"/>
                </a:lnTo>
              </a:path>
            </a:pathLst>
          </a:custGeom>
          <a:ln w="15239">
            <a:solidFill>
              <a:srgbClr val="FFFFFF"/>
            </a:solidFill>
          </a:ln>
        </p:spPr>
        <p:txBody>
          <a:bodyPr wrap="square" lIns="0" tIns="0" rIns="0" bIns="0" rtlCol="0"/>
          <a:lstStyle/>
          <a:p>
            <a:endParaRPr/>
          </a:p>
        </p:txBody>
      </p:sp>
      <p:sp>
        <p:nvSpPr>
          <p:cNvPr id="4" name="object 4"/>
          <p:cNvSpPr/>
          <p:nvPr/>
        </p:nvSpPr>
        <p:spPr>
          <a:xfrm>
            <a:off x="734339" y="4324730"/>
            <a:ext cx="3070860" cy="0"/>
          </a:xfrm>
          <a:custGeom>
            <a:avLst/>
            <a:gdLst/>
            <a:ahLst/>
            <a:cxnLst/>
            <a:rect l="l" t="t" r="r" b="b"/>
            <a:pathLst>
              <a:path w="3070860">
                <a:moveTo>
                  <a:pt x="0" y="0"/>
                </a:moveTo>
                <a:lnTo>
                  <a:pt x="3070834" y="0"/>
                </a:lnTo>
              </a:path>
            </a:pathLst>
          </a:custGeom>
          <a:ln w="15239">
            <a:solidFill>
              <a:srgbClr val="FFFFFF"/>
            </a:solidFill>
          </a:ln>
        </p:spPr>
        <p:txBody>
          <a:bodyPr wrap="square" lIns="0" tIns="0" rIns="0" bIns="0" rtlCol="0"/>
          <a:lstStyle/>
          <a:p>
            <a:endParaRPr/>
          </a:p>
        </p:txBody>
      </p:sp>
      <p:sp>
        <p:nvSpPr>
          <p:cNvPr id="5" name="object 5"/>
          <p:cNvSpPr/>
          <p:nvPr/>
        </p:nvSpPr>
        <p:spPr>
          <a:xfrm>
            <a:off x="734339" y="4637151"/>
            <a:ext cx="7192009" cy="0"/>
          </a:xfrm>
          <a:custGeom>
            <a:avLst/>
            <a:gdLst/>
            <a:ahLst/>
            <a:cxnLst/>
            <a:rect l="l" t="t" r="r" b="b"/>
            <a:pathLst>
              <a:path w="7192009">
                <a:moveTo>
                  <a:pt x="0" y="0"/>
                </a:moveTo>
                <a:lnTo>
                  <a:pt x="7191730" y="0"/>
                </a:lnTo>
              </a:path>
            </a:pathLst>
          </a:custGeom>
          <a:ln w="12192">
            <a:solidFill>
              <a:srgbClr val="FFFFFF"/>
            </a:solidFill>
          </a:ln>
        </p:spPr>
        <p:txBody>
          <a:bodyPr wrap="square" lIns="0" tIns="0" rIns="0" bIns="0" rtlCol="0"/>
          <a:lstStyle/>
          <a:p>
            <a:endParaRPr/>
          </a:p>
        </p:txBody>
      </p:sp>
      <p:sp>
        <p:nvSpPr>
          <p:cNvPr id="6" name="object 6"/>
          <p:cNvSpPr/>
          <p:nvPr/>
        </p:nvSpPr>
        <p:spPr>
          <a:xfrm>
            <a:off x="734339" y="4941951"/>
            <a:ext cx="6800215" cy="0"/>
          </a:xfrm>
          <a:custGeom>
            <a:avLst/>
            <a:gdLst/>
            <a:ahLst/>
            <a:cxnLst/>
            <a:rect l="l" t="t" r="r" b="b"/>
            <a:pathLst>
              <a:path w="6800215">
                <a:moveTo>
                  <a:pt x="0" y="0"/>
                </a:moveTo>
                <a:lnTo>
                  <a:pt x="6800062" y="0"/>
                </a:lnTo>
              </a:path>
            </a:pathLst>
          </a:custGeom>
          <a:ln w="12192">
            <a:solidFill>
              <a:srgbClr val="FFFFFF"/>
            </a:solidFill>
          </a:ln>
        </p:spPr>
        <p:txBody>
          <a:bodyPr wrap="square" lIns="0" tIns="0" rIns="0" bIns="0" rtlCol="0"/>
          <a:lstStyle/>
          <a:p>
            <a:endParaRPr/>
          </a:p>
        </p:txBody>
      </p:sp>
      <p:sp>
        <p:nvSpPr>
          <p:cNvPr id="7" name="object 7"/>
          <p:cNvSpPr/>
          <p:nvPr/>
        </p:nvSpPr>
        <p:spPr>
          <a:xfrm>
            <a:off x="734339" y="5246751"/>
            <a:ext cx="7728584" cy="0"/>
          </a:xfrm>
          <a:custGeom>
            <a:avLst/>
            <a:gdLst/>
            <a:ahLst/>
            <a:cxnLst/>
            <a:rect l="l" t="t" r="r" b="b"/>
            <a:pathLst>
              <a:path w="7728584">
                <a:moveTo>
                  <a:pt x="0" y="0"/>
                </a:moveTo>
                <a:lnTo>
                  <a:pt x="7728178" y="0"/>
                </a:lnTo>
              </a:path>
            </a:pathLst>
          </a:custGeom>
          <a:ln w="12191">
            <a:solidFill>
              <a:srgbClr val="FFFFFF"/>
            </a:solidFill>
          </a:ln>
        </p:spPr>
        <p:txBody>
          <a:bodyPr wrap="square" lIns="0" tIns="0" rIns="0" bIns="0" rtlCol="0"/>
          <a:lstStyle/>
          <a:p>
            <a:endParaRPr/>
          </a:p>
        </p:txBody>
      </p:sp>
      <p:sp>
        <p:nvSpPr>
          <p:cNvPr id="8" name="object 8"/>
          <p:cNvSpPr/>
          <p:nvPr/>
        </p:nvSpPr>
        <p:spPr>
          <a:xfrm>
            <a:off x="734339" y="5551551"/>
            <a:ext cx="7414259" cy="0"/>
          </a:xfrm>
          <a:custGeom>
            <a:avLst/>
            <a:gdLst/>
            <a:ahLst/>
            <a:cxnLst/>
            <a:rect l="l" t="t" r="r" b="b"/>
            <a:pathLst>
              <a:path w="7414259">
                <a:moveTo>
                  <a:pt x="0" y="0"/>
                </a:moveTo>
                <a:lnTo>
                  <a:pt x="7414234" y="0"/>
                </a:lnTo>
              </a:path>
            </a:pathLst>
          </a:custGeom>
          <a:ln w="12191">
            <a:solidFill>
              <a:srgbClr val="FFFFFF"/>
            </a:solidFill>
          </a:ln>
        </p:spPr>
        <p:txBody>
          <a:bodyPr wrap="square" lIns="0" tIns="0" rIns="0" bIns="0" rtlCol="0"/>
          <a:lstStyle/>
          <a:p>
            <a:endParaRPr/>
          </a:p>
        </p:txBody>
      </p:sp>
      <p:sp>
        <p:nvSpPr>
          <p:cNvPr id="9" name="object 9"/>
          <p:cNvSpPr txBox="1"/>
          <p:nvPr/>
        </p:nvSpPr>
        <p:spPr>
          <a:xfrm>
            <a:off x="142844" y="1142984"/>
            <a:ext cx="8858312" cy="5283498"/>
          </a:xfrm>
          <a:prstGeom prst="rect">
            <a:avLst/>
          </a:prstGeom>
        </p:spPr>
        <p:txBody>
          <a:bodyPr vert="horz" wrap="square" lIns="0" tIns="12700" rIns="0" bIns="0" rtlCol="0">
            <a:spAutoFit/>
          </a:bodyPr>
          <a:lstStyle/>
          <a:p>
            <a:pPr marL="12700" algn="just">
              <a:lnSpc>
                <a:spcPts val="2870"/>
              </a:lnSpc>
              <a:spcBef>
                <a:spcPts val="100"/>
              </a:spcBef>
            </a:pPr>
            <a:r>
              <a:rPr sz="2400" b="1" spc="-5" dirty="0">
                <a:latin typeface="+mn-lt"/>
                <a:cs typeface="Arial"/>
              </a:rPr>
              <a:t>§</a:t>
            </a:r>
            <a:r>
              <a:rPr sz="2400" b="1" spc="-5" dirty="0">
                <a:latin typeface="+mn-lt"/>
                <a:cs typeface="Calibri"/>
              </a:rPr>
              <a:t>207 </a:t>
            </a:r>
            <a:r>
              <a:rPr sz="2400" b="1" spc="-15" dirty="0">
                <a:latin typeface="+mn-lt"/>
                <a:cs typeface="Calibri"/>
              </a:rPr>
              <a:t>NOA </a:t>
            </a:r>
            <a:r>
              <a:rPr sz="2400" dirty="0">
                <a:latin typeface="+mn-lt"/>
                <a:cs typeface="Calibri"/>
              </a:rPr>
              <a:t>– </a:t>
            </a:r>
            <a:r>
              <a:rPr sz="2400" spc="-15" dirty="0">
                <a:latin typeface="+mn-lt"/>
                <a:cs typeface="Calibri"/>
              </a:rPr>
              <a:t>concetto </a:t>
            </a:r>
            <a:r>
              <a:rPr sz="2400" spc="-5" dirty="0">
                <a:latin typeface="+mn-lt"/>
                <a:cs typeface="Calibri"/>
              </a:rPr>
              <a:t>di </a:t>
            </a:r>
            <a:r>
              <a:rPr sz="2400" b="1" spc="-5" dirty="0">
                <a:latin typeface="+mn-lt"/>
                <a:cs typeface="Calibri"/>
              </a:rPr>
              <a:t>accessorietà </a:t>
            </a:r>
            <a:r>
              <a:rPr sz="2400" dirty="0">
                <a:latin typeface="+mn-lt"/>
                <a:cs typeface="Calibri"/>
              </a:rPr>
              <a:t>/</a:t>
            </a:r>
            <a:r>
              <a:rPr sz="2400" spc="-65" dirty="0">
                <a:latin typeface="+mn-lt"/>
                <a:cs typeface="Calibri"/>
              </a:rPr>
              <a:t> </a:t>
            </a:r>
            <a:r>
              <a:rPr sz="2400" spc="-5" dirty="0">
                <a:latin typeface="+mn-lt"/>
                <a:cs typeface="Calibri"/>
              </a:rPr>
              <a:t>"</a:t>
            </a:r>
            <a:r>
              <a:rPr sz="2400" i="1" spc="-5" dirty="0">
                <a:latin typeface="+mn-lt"/>
                <a:cs typeface="Calibri"/>
              </a:rPr>
              <a:t>ancillarity"</a:t>
            </a:r>
            <a:endParaRPr sz="2400">
              <a:latin typeface="+mn-lt"/>
              <a:cs typeface="Calibri"/>
            </a:endParaRPr>
          </a:p>
          <a:p>
            <a:pPr marL="12700" marR="8890" algn="just">
              <a:lnSpc>
                <a:spcPts val="2880"/>
              </a:lnSpc>
              <a:spcBef>
                <a:spcPts val="80"/>
              </a:spcBef>
            </a:pPr>
            <a:r>
              <a:rPr sz="2400" dirty="0">
                <a:latin typeface="+mn-lt"/>
                <a:cs typeface="Calibri"/>
              </a:rPr>
              <a:t>In </a:t>
            </a:r>
            <a:r>
              <a:rPr sz="2400" spc="-10" dirty="0">
                <a:latin typeface="+mn-lt"/>
                <a:cs typeface="Calibri"/>
              </a:rPr>
              <a:t>caso </a:t>
            </a:r>
            <a:r>
              <a:rPr sz="2400" spc="-5" dirty="0">
                <a:latin typeface="+mn-lt"/>
                <a:cs typeface="Calibri"/>
              </a:rPr>
              <a:t>di uso </a:t>
            </a:r>
            <a:r>
              <a:rPr sz="2400" spc="-15" dirty="0">
                <a:latin typeface="+mn-lt"/>
                <a:cs typeface="Calibri"/>
              </a:rPr>
              <a:t>misto </a:t>
            </a:r>
            <a:r>
              <a:rPr sz="2400" spc="-10">
                <a:latin typeface="+mn-lt"/>
                <a:cs typeface="Calibri"/>
              </a:rPr>
              <a:t>(</a:t>
            </a:r>
            <a:r>
              <a:rPr sz="2400" spc="-10" smtClean="0">
                <a:latin typeface="+mn-lt"/>
                <a:cs typeface="Calibri"/>
              </a:rPr>
              <a:t>economico</a:t>
            </a:r>
            <a:r>
              <a:rPr sz="2400" smtClean="0">
                <a:latin typeface="+mn-lt"/>
                <a:cs typeface="Calibri"/>
              </a:rPr>
              <a:t>/</a:t>
            </a:r>
            <a:r>
              <a:rPr sz="2400" spc="-5" smtClean="0">
                <a:latin typeface="+mn-lt"/>
                <a:cs typeface="Calibri"/>
              </a:rPr>
              <a:t>non </a:t>
            </a:r>
            <a:r>
              <a:rPr sz="2400" spc="-10" dirty="0">
                <a:latin typeface="+mn-lt"/>
                <a:cs typeface="Calibri"/>
              </a:rPr>
              <a:t>economico), </a:t>
            </a:r>
            <a:r>
              <a:rPr sz="2400" dirty="0">
                <a:latin typeface="+mn-lt"/>
                <a:cs typeface="Calibri"/>
              </a:rPr>
              <a:t>il  </a:t>
            </a:r>
            <a:r>
              <a:rPr sz="2400" spc="-10" dirty="0">
                <a:latin typeface="+mn-lt"/>
                <a:cs typeface="Calibri"/>
              </a:rPr>
              <a:t>finanziamento pubblico </a:t>
            </a:r>
            <a:r>
              <a:rPr sz="2400" dirty="0">
                <a:latin typeface="+mn-lt"/>
                <a:cs typeface="Calibri"/>
              </a:rPr>
              <a:t>esula </a:t>
            </a:r>
            <a:r>
              <a:rPr sz="2400" spc="-5" dirty="0">
                <a:latin typeface="+mn-lt"/>
                <a:cs typeface="Calibri"/>
              </a:rPr>
              <a:t>dalle norme </a:t>
            </a:r>
            <a:r>
              <a:rPr sz="2400" dirty="0">
                <a:latin typeface="+mn-lt"/>
                <a:cs typeface="Calibri"/>
              </a:rPr>
              <a:t>in </a:t>
            </a:r>
            <a:r>
              <a:rPr sz="2400" spc="-10" dirty="0">
                <a:latin typeface="+mn-lt"/>
                <a:cs typeface="Calibri"/>
              </a:rPr>
              <a:t>materia </a:t>
            </a:r>
            <a:r>
              <a:rPr sz="2400" spc="-5" dirty="0">
                <a:latin typeface="+mn-lt"/>
                <a:cs typeface="Calibri"/>
              </a:rPr>
              <a:t>di </a:t>
            </a:r>
            <a:r>
              <a:rPr sz="2400">
                <a:latin typeface="+mn-lt"/>
                <a:cs typeface="Calibri"/>
              </a:rPr>
              <a:t>aiuti</a:t>
            </a:r>
            <a:r>
              <a:rPr sz="2400" spc="-75">
                <a:latin typeface="+mn-lt"/>
                <a:cs typeface="Calibri"/>
              </a:rPr>
              <a:t> </a:t>
            </a:r>
            <a:r>
              <a:rPr sz="2400" spc="-5" smtClean="0">
                <a:latin typeface="+mn-lt"/>
                <a:cs typeface="Calibri"/>
              </a:rPr>
              <a:t>di</a:t>
            </a:r>
            <a:r>
              <a:rPr lang="it-IT" sz="2400" spc="-5" dirty="0" smtClean="0">
                <a:latin typeface="+mn-lt"/>
                <a:cs typeface="Calibri"/>
              </a:rPr>
              <a:t> </a:t>
            </a:r>
            <a:r>
              <a:rPr sz="2400" spc="-20" smtClean="0">
                <a:latin typeface="+mn-lt"/>
                <a:cs typeface="Calibri"/>
              </a:rPr>
              <a:t>Stato </a:t>
            </a:r>
            <a:r>
              <a:rPr sz="2400" spc="-5" dirty="0">
                <a:latin typeface="+mn-lt"/>
                <a:cs typeface="Calibri"/>
              </a:rPr>
              <a:t>per </a:t>
            </a:r>
            <a:r>
              <a:rPr sz="2400" b="1" spc="-15" dirty="0">
                <a:latin typeface="+mn-lt"/>
                <a:cs typeface="Calibri"/>
              </a:rPr>
              <a:t>infrastrutture usate </a:t>
            </a:r>
            <a:r>
              <a:rPr sz="2400" b="1" spc="-5">
                <a:latin typeface="+mn-lt"/>
                <a:cs typeface="Calibri"/>
              </a:rPr>
              <a:t>quasi </a:t>
            </a:r>
            <a:r>
              <a:rPr sz="2400" b="1" spc="-10" smtClean="0">
                <a:latin typeface="+mn-lt"/>
                <a:cs typeface="Calibri"/>
              </a:rPr>
              <a:t>esclusivamente</a:t>
            </a:r>
            <a:r>
              <a:rPr lang="it-IT" sz="2400" b="1" spc="-10" dirty="0" smtClean="0">
                <a:latin typeface="+mn-lt"/>
                <a:cs typeface="Calibri"/>
              </a:rPr>
              <a:t> </a:t>
            </a:r>
            <a:r>
              <a:rPr sz="2400" spc="-5" smtClean="0">
                <a:latin typeface="+mn-lt"/>
                <a:cs typeface="Calibri"/>
              </a:rPr>
              <a:t>per </a:t>
            </a:r>
            <a:r>
              <a:rPr sz="2400" spc="-15" smtClean="0">
                <a:latin typeface="+mn-lt"/>
                <a:cs typeface="Calibri"/>
              </a:rPr>
              <a:t>attività </a:t>
            </a:r>
            <a:r>
              <a:rPr sz="2400" spc="-5">
                <a:latin typeface="+mn-lt"/>
                <a:cs typeface="Calibri"/>
              </a:rPr>
              <a:t>non</a:t>
            </a:r>
            <a:r>
              <a:rPr sz="2400" spc="-20">
                <a:latin typeface="+mn-lt"/>
                <a:cs typeface="Calibri"/>
              </a:rPr>
              <a:t> </a:t>
            </a:r>
            <a:r>
              <a:rPr sz="2400" spc="-5" smtClean="0">
                <a:latin typeface="+mn-lt"/>
                <a:cs typeface="Calibri"/>
              </a:rPr>
              <a:t>economiche</a:t>
            </a:r>
            <a:endParaRPr lang="it-IT" sz="2400" spc="-5" dirty="0" smtClean="0">
              <a:latin typeface="+mn-lt"/>
              <a:cs typeface="Calibri"/>
            </a:endParaRPr>
          </a:p>
          <a:p>
            <a:pPr marL="12700" marR="8890" algn="just">
              <a:lnSpc>
                <a:spcPts val="2880"/>
              </a:lnSpc>
              <a:spcBef>
                <a:spcPts val="80"/>
              </a:spcBef>
            </a:pPr>
            <a:endParaRPr lang="it-IT" sz="2400" spc="-5" dirty="0" smtClean="0">
              <a:latin typeface="+mn-lt"/>
              <a:cs typeface="Calibri"/>
            </a:endParaRPr>
          </a:p>
          <a:p>
            <a:pPr marL="12700" marR="8890" algn="just">
              <a:lnSpc>
                <a:spcPts val="2880"/>
              </a:lnSpc>
              <a:spcBef>
                <a:spcPts val="80"/>
              </a:spcBef>
            </a:pPr>
            <a:r>
              <a:rPr sz="2400" smtClean="0">
                <a:latin typeface="+mn-lt"/>
                <a:cs typeface="Calibri"/>
              </a:rPr>
              <a:t>A </a:t>
            </a:r>
            <a:r>
              <a:rPr sz="2400" spc="-5" dirty="0">
                <a:latin typeface="+mn-lt"/>
                <a:cs typeface="Calibri"/>
              </a:rPr>
              <a:t>condizione </a:t>
            </a:r>
            <a:r>
              <a:rPr sz="2400" dirty="0">
                <a:latin typeface="+mn-lt"/>
                <a:cs typeface="Calibri"/>
              </a:rPr>
              <a:t>che l'uso </a:t>
            </a:r>
            <a:r>
              <a:rPr sz="2400" spc="-5" dirty="0">
                <a:latin typeface="+mn-lt"/>
                <a:cs typeface="Calibri"/>
              </a:rPr>
              <a:t>economico rimanga </a:t>
            </a:r>
            <a:r>
              <a:rPr sz="2400" spc="-10" dirty="0">
                <a:latin typeface="+mn-lt"/>
                <a:cs typeface="Calibri"/>
              </a:rPr>
              <a:t>puramente </a:t>
            </a:r>
            <a:r>
              <a:rPr sz="2400" spc="-5" dirty="0">
                <a:latin typeface="+mn-lt"/>
                <a:cs typeface="Calibri"/>
              </a:rPr>
              <a:t>accessorio, </a:t>
            </a:r>
            <a:r>
              <a:rPr sz="2400">
                <a:latin typeface="+mn-lt"/>
                <a:cs typeface="Calibri"/>
              </a:rPr>
              <a:t>che </a:t>
            </a:r>
            <a:r>
              <a:rPr sz="2400" spc="-10" smtClean="0">
                <a:latin typeface="+mn-lt"/>
                <a:cs typeface="Calibri"/>
              </a:rPr>
              <a:t>l'attività </a:t>
            </a:r>
            <a:r>
              <a:rPr sz="2400" spc="-5" dirty="0">
                <a:latin typeface="+mn-lt"/>
                <a:cs typeface="Calibri"/>
              </a:rPr>
              <a:t>sia </a:t>
            </a:r>
            <a:r>
              <a:rPr sz="2400" spc="-15" dirty="0">
                <a:latin typeface="+mn-lt"/>
                <a:cs typeface="Calibri"/>
              </a:rPr>
              <a:t>direttamente </a:t>
            </a:r>
            <a:r>
              <a:rPr sz="2400" spc="-5" dirty="0">
                <a:latin typeface="+mn-lt"/>
                <a:cs typeface="Calibri"/>
              </a:rPr>
              <a:t>connessa all'utilizzo </a:t>
            </a:r>
            <a:r>
              <a:rPr sz="2400" spc="-10" dirty="0">
                <a:latin typeface="+mn-lt"/>
                <a:cs typeface="Calibri"/>
              </a:rPr>
              <a:t>dell'infrastruttura </a:t>
            </a:r>
            <a:r>
              <a:rPr sz="2400">
                <a:latin typeface="+mn-lt"/>
                <a:cs typeface="Calibri"/>
              </a:rPr>
              <a:t>o </a:t>
            </a:r>
            <a:r>
              <a:rPr sz="2400" spc="-5" smtClean="0">
                <a:latin typeface="+mn-lt"/>
                <a:cs typeface="Calibri"/>
              </a:rPr>
              <a:t>necessaria </a:t>
            </a:r>
            <a:r>
              <a:rPr sz="2400" dirty="0">
                <a:latin typeface="+mn-lt"/>
                <a:cs typeface="Calibri"/>
              </a:rPr>
              <a:t>o </a:t>
            </a:r>
            <a:r>
              <a:rPr sz="2400" spc="-10" dirty="0">
                <a:latin typeface="+mn-lt"/>
                <a:cs typeface="Calibri"/>
              </a:rPr>
              <a:t>intrinsecamente </a:t>
            </a:r>
            <a:r>
              <a:rPr sz="2400" spc="-15" dirty="0">
                <a:latin typeface="+mn-lt"/>
                <a:cs typeface="Calibri"/>
              </a:rPr>
              <a:t>legata </a:t>
            </a:r>
            <a:r>
              <a:rPr sz="2400" dirty="0">
                <a:latin typeface="+mn-lt"/>
                <a:cs typeface="Calibri"/>
              </a:rPr>
              <a:t>al </a:t>
            </a:r>
            <a:r>
              <a:rPr sz="2400" spc="-5" dirty="0">
                <a:latin typeface="+mn-lt"/>
                <a:cs typeface="Calibri"/>
              </a:rPr>
              <a:t>suo uso principale </a:t>
            </a:r>
            <a:r>
              <a:rPr sz="2400" dirty="0">
                <a:latin typeface="+mn-lt"/>
                <a:cs typeface="Calibri"/>
              </a:rPr>
              <a:t>(non </a:t>
            </a:r>
            <a:r>
              <a:rPr sz="2400" spc="-5">
                <a:latin typeface="+mn-lt"/>
                <a:cs typeface="Calibri"/>
              </a:rPr>
              <a:t>economico</a:t>
            </a:r>
            <a:r>
              <a:rPr sz="2400" spc="-5" smtClean="0">
                <a:latin typeface="+mn-lt"/>
                <a:cs typeface="Calibri"/>
              </a:rPr>
              <a:t>)</a:t>
            </a:r>
            <a:endParaRPr lang="it-IT" sz="2400" spc="-5" dirty="0" smtClean="0">
              <a:latin typeface="+mn-lt"/>
              <a:cs typeface="Calibri"/>
            </a:endParaRPr>
          </a:p>
          <a:p>
            <a:pPr marL="12700" marR="8890" algn="just">
              <a:lnSpc>
                <a:spcPts val="2880"/>
              </a:lnSpc>
              <a:spcBef>
                <a:spcPts val="80"/>
              </a:spcBef>
            </a:pPr>
            <a:endParaRPr lang="it-IT" sz="2400" spc="-5" dirty="0" smtClean="0">
              <a:latin typeface="+mn-lt"/>
              <a:cs typeface="Calibri"/>
            </a:endParaRPr>
          </a:p>
          <a:p>
            <a:pPr marL="12700" marR="8890" algn="just">
              <a:lnSpc>
                <a:spcPts val="2880"/>
              </a:lnSpc>
              <a:spcBef>
                <a:spcPts val="80"/>
              </a:spcBef>
            </a:pPr>
            <a:r>
              <a:rPr sz="2400" spc="-5" smtClean="0">
                <a:latin typeface="+mn-lt"/>
                <a:cs typeface="Calibri"/>
              </a:rPr>
              <a:t>Condizione </a:t>
            </a:r>
            <a:r>
              <a:rPr sz="2400" spc="-15" dirty="0">
                <a:latin typeface="+mn-lt"/>
                <a:cs typeface="Calibri"/>
              </a:rPr>
              <a:t>soddisfatta </a:t>
            </a:r>
            <a:r>
              <a:rPr sz="2400" spc="-5" dirty="0">
                <a:latin typeface="+mn-lt"/>
                <a:cs typeface="Calibri"/>
              </a:rPr>
              <a:t>se </a:t>
            </a:r>
            <a:r>
              <a:rPr sz="2400" dirty="0">
                <a:latin typeface="+mn-lt"/>
                <a:cs typeface="Calibri"/>
              </a:rPr>
              <a:t>le </a:t>
            </a:r>
            <a:r>
              <a:rPr sz="2400" spc="-10" dirty="0">
                <a:latin typeface="+mn-lt"/>
                <a:cs typeface="Calibri"/>
              </a:rPr>
              <a:t>attività </a:t>
            </a:r>
            <a:r>
              <a:rPr sz="2400" spc="-5" dirty="0">
                <a:latin typeface="+mn-lt"/>
                <a:cs typeface="Calibri"/>
              </a:rPr>
              <a:t>economiche necessitano </a:t>
            </a:r>
            <a:r>
              <a:rPr sz="2400" spc="-5">
                <a:latin typeface="+mn-lt"/>
                <a:cs typeface="Calibri"/>
              </a:rPr>
              <a:t>degli</a:t>
            </a:r>
            <a:r>
              <a:rPr sz="2400" spc="-10">
                <a:latin typeface="+mn-lt"/>
                <a:cs typeface="Calibri"/>
              </a:rPr>
              <a:t> </a:t>
            </a:r>
            <a:r>
              <a:rPr sz="2400" spc="-10" smtClean="0">
                <a:latin typeface="+mn-lt"/>
                <a:cs typeface="Calibri"/>
              </a:rPr>
              <a:t>stessi</a:t>
            </a:r>
            <a:r>
              <a:rPr lang="it-IT" sz="2400" spc="-10" dirty="0" smtClean="0">
                <a:latin typeface="+mn-lt"/>
                <a:cs typeface="Calibri"/>
              </a:rPr>
              <a:t> </a:t>
            </a:r>
            <a:r>
              <a:rPr sz="2400" spc="-20" smtClean="0">
                <a:latin typeface="+mn-lt"/>
                <a:cs typeface="Calibri"/>
              </a:rPr>
              <a:t>fattori </a:t>
            </a:r>
            <a:r>
              <a:rPr sz="2400" spc="-10" dirty="0">
                <a:latin typeface="+mn-lt"/>
                <a:cs typeface="Calibri"/>
              </a:rPr>
              <a:t>produttivi </a:t>
            </a:r>
            <a:r>
              <a:rPr sz="2400" spc="-5" dirty="0">
                <a:latin typeface="+mn-lt"/>
                <a:cs typeface="Calibri"/>
              </a:rPr>
              <a:t>delle </a:t>
            </a:r>
            <a:r>
              <a:rPr sz="2400" spc="-15" dirty="0">
                <a:latin typeface="+mn-lt"/>
                <a:cs typeface="Calibri"/>
              </a:rPr>
              <a:t>attività </a:t>
            </a:r>
            <a:r>
              <a:rPr sz="2400" spc="-5" dirty="0">
                <a:latin typeface="+mn-lt"/>
                <a:cs typeface="Calibri"/>
              </a:rPr>
              <a:t>principali </a:t>
            </a:r>
            <a:r>
              <a:rPr sz="2400" dirty="0">
                <a:latin typeface="+mn-lt"/>
                <a:cs typeface="Calibri"/>
              </a:rPr>
              <a:t>(</a:t>
            </a:r>
            <a:r>
              <a:rPr sz="2400">
                <a:latin typeface="+mn-lt"/>
                <a:cs typeface="Calibri"/>
              </a:rPr>
              <a:t>non </a:t>
            </a:r>
            <a:r>
              <a:rPr sz="2400" spc="-5" smtClean="0">
                <a:latin typeface="+mn-lt"/>
                <a:cs typeface="Calibri"/>
              </a:rPr>
              <a:t>economiche)</a:t>
            </a:r>
            <a:r>
              <a:rPr lang="it-IT" sz="2400" spc="-5" dirty="0" smtClean="0">
                <a:latin typeface="+mn-lt"/>
                <a:cs typeface="Calibri"/>
              </a:rPr>
              <a:t>, </a:t>
            </a:r>
            <a:r>
              <a:rPr lang="it-IT" sz="2400" dirty="0" smtClean="0">
                <a:latin typeface="+mn-lt"/>
                <a:cs typeface="Calibri"/>
              </a:rPr>
              <a:t>ad es</a:t>
            </a:r>
            <a:r>
              <a:rPr lang="it-IT" sz="2400" dirty="0" smtClean="0">
                <a:latin typeface="+mn-lt"/>
                <a:cs typeface="Calibri"/>
              </a:rPr>
              <a:t>empio</a:t>
            </a:r>
            <a:r>
              <a:rPr sz="2400" spc="-15" smtClean="0">
                <a:latin typeface="+mn-lt"/>
                <a:cs typeface="Calibri"/>
              </a:rPr>
              <a:t> </a:t>
            </a:r>
            <a:r>
              <a:rPr lang="it-IT" sz="2400" spc="-15" dirty="0" smtClean="0">
                <a:latin typeface="+mn-lt"/>
                <a:cs typeface="Calibri"/>
              </a:rPr>
              <a:t>ricerca e sviluppo</a:t>
            </a:r>
            <a:endParaRPr sz="2400">
              <a:latin typeface="+mn-lt"/>
              <a:cs typeface="Calibri"/>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116632"/>
            <a:ext cx="8229600" cy="750847"/>
          </a:xfrm>
          <a:prstGeom prst="rect">
            <a:avLst/>
          </a:prstGeom>
        </p:spPr>
        <p:txBody>
          <a:bodyPr vert="horz" wrap="square" lIns="0" tIns="12065" rIns="0" bIns="0" rtlCol="0">
            <a:spAutoFit/>
          </a:bodyPr>
          <a:lstStyle/>
          <a:p>
            <a:pPr algn="ctr">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Cultura e conservazione del patrimonio</a:t>
            </a:r>
          </a:p>
          <a:p>
            <a:pPr algn="ctr">
              <a:lnSpc>
                <a:spcPct val="100000"/>
              </a:lnSpc>
            </a:pPr>
            <a:r>
              <a:rPr lang="it-IT" altLang="it-IT" sz="2400" kern="1200" dirty="0" smtClean="0">
                <a:solidFill>
                  <a:schemeClr val="tx1"/>
                </a:solidFill>
                <a:latin typeface="Arial" panose="020B0604020202020204" pitchFamily="34" charset="0"/>
                <a:ea typeface="MS PGothic" panose="020B0600070205080204" pitchFamily="34" charset="-128"/>
                <a:cs typeface="+mn-cs"/>
              </a:rPr>
              <a:t>Analisi dei livelli di aiuto</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142844" y="1357298"/>
            <a:ext cx="8858312" cy="4260141"/>
          </a:xfrm>
          <a:prstGeom prst="rect">
            <a:avLst/>
          </a:prstGeom>
        </p:spPr>
        <p:txBody>
          <a:bodyPr vert="horz" wrap="square" lIns="0" tIns="12700" rIns="0" bIns="0" rtlCol="0">
            <a:spAutoFit/>
          </a:bodyPr>
          <a:lstStyle/>
          <a:p>
            <a:pPr marR="5080" algn="just">
              <a:lnSpc>
                <a:spcPct val="100000"/>
              </a:lnSpc>
              <a:spcBef>
                <a:spcPts val="1200"/>
              </a:spcBef>
              <a:spcAft>
                <a:spcPts val="600"/>
              </a:spcAft>
            </a:pPr>
            <a:r>
              <a:rPr lang="it-IT" sz="2400" b="1" dirty="0" smtClean="0">
                <a:cs typeface="Calibri"/>
              </a:rPr>
              <a:t>Si </a:t>
            </a:r>
            <a:r>
              <a:rPr lang="it-IT" sz="2400" b="1" spc="-5" dirty="0" smtClean="0">
                <a:cs typeface="Calibri"/>
              </a:rPr>
              <a:t>esclude </a:t>
            </a:r>
            <a:r>
              <a:rPr lang="it-IT" sz="2400" b="1" dirty="0" smtClean="0">
                <a:cs typeface="Calibri"/>
              </a:rPr>
              <a:t>un </a:t>
            </a:r>
            <a:r>
              <a:rPr lang="it-IT" sz="2400" b="1" spc="-10" dirty="0" smtClean="0">
                <a:cs typeface="Calibri"/>
              </a:rPr>
              <a:t>aiuto </a:t>
            </a:r>
            <a:r>
              <a:rPr lang="it-IT" sz="2400" b="1" dirty="0" smtClean="0">
                <a:cs typeface="Calibri"/>
              </a:rPr>
              <a:t>di </a:t>
            </a:r>
            <a:r>
              <a:rPr lang="it-IT" sz="2400" b="1" spc="-20" dirty="0" smtClean="0">
                <a:cs typeface="Calibri"/>
              </a:rPr>
              <a:t>Stato </a:t>
            </a:r>
            <a:r>
              <a:rPr lang="it-IT" sz="2400" b="1" dirty="0" smtClean="0">
                <a:cs typeface="Calibri"/>
              </a:rPr>
              <a:t>in </a:t>
            </a:r>
            <a:r>
              <a:rPr lang="it-IT" sz="2400" b="1" spc="-5" dirty="0" smtClean="0">
                <a:cs typeface="Calibri"/>
              </a:rPr>
              <a:t>caso </a:t>
            </a:r>
            <a:r>
              <a:rPr lang="it-IT" sz="2400" b="1" dirty="0" smtClean="0">
                <a:cs typeface="Calibri"/>
              </a:rPr>
              <a:t>di </a:t>
            </a:r>
            <a:r>
              <a:rPr lang="it-IT" sz="2400" b="1" spc="-5" dirty="0" smtClean="0">
                <a:cs typeface="Calibri"/>
              </a:rPr>
              <a:t>applicazione </a:t>
            </a:r>
            <a:r>
              <a:rPr lang="it-IT" sz="2400" b="1" dirty="0" smtClean="0">
                <a:cs typeface="Calibri"/>
              </a:rPr>
              <a:t>del </a:t>
            </a:r>
            <a:r>
              <a:rPr lang="it-IT" sz="2400" b="1" spc="-5" dirty="0" smtClean="0">
                <a:cs typeface="Calibri"/>
              </a:rPr>
              <a:t>principio </a:t>
            </a:r>
            <a:r>
              <a:rPr lang="it-IT" sz="2400" b="1" spc="-10" dirty="0" smtClean="0">
                <a:cs typeface="Calibri"/>
              </a:rPr>
              <a:t>dell'operatore </a:t>
            </a:r>
            <a:r>
              <a:rPr lang="it-IT" sz="2400" b="1" dirty="0" smtClean="0">
                <a:cs typeface="Calibri"/>
              </a:rPr>
              <a:t>di </a:t>
            </a:r>
            <a:r>
              <a:rPr lang="it-IT" sz="2400" b="1" spc="-15" dirty="0" smtClean="0">
                <a:cs typeface="Calibri"/>
              </a:rPr>
              <a:t>mercato </a:t>
            </a:r>
            <a:r>
              <a:rPr lang="it-IT" sz="2400" b="1" spc="-10" dirty="0" smtClean="0">
                <a:cs typeface="Calibri"/>
              </a:rPr>
              <a:t>(MEOP) </a:t>
            </a:r>
            <a:r>
              <a:rPr lang="it-IT" sz="2400" b="1" dirty="0" smtClean="0">
                <a:cs typeface="Calibri"/>
              </a:rPr>
              <a:t>sia </a:t>
            </a:r>
            <a:r>
              <a:rPr lang="it-IT" sz="2400" spc="-5" dirty="0" smtClean="0">
                <a:cs typeface="Calibri"/>
              </a:rPr>
              <a:t>per  </a:t>
            </a:r>
            <a:r>
              <a:rPr lang="it-IT" sz="2400" u="heavy" spc="-15" dirty="0" smtClean="0">
                <a:uFill>
                  <a:solidFill>
                    <a:srgbClr val="000000"/>
                  </a:solidFill>
                </a:uFill>
                <a:cs typeface="Calibri"/>
              </a:rPr>
              <a:t>proprietario/promotore</a:t>
            </a:r>
            <a:r>
              <a:rPr lang="it-IT" sz="2400" spc="-15" dirty="0" smtClean="0">
                <a:cs typeface="Calibri"/>
              </a:rPr>
              <a:t> </a:t>
            </a:r>
            <a:r>
              <a:rPr lang="it-IT" sz="2400" spc="-5" dirty="0" smtClean="0">
                <a:cs typeface="Calibri"/>
              </a:rPr>
              <a:t>sia per </a:t>
            </a:r>
            <a:r>
              <a:rPr lang="it-IT" sz="2400" u="heavy" spc="-15" dirty="0" smtClean="0">
                <a:uFill>
                  <a:solidFill>
                    <a:srgbClr val="000000"/>
                  </a:solidFill>
                </a:uFill>
                <a:cs typeface="Calibri"/>
              </a:rPr>
              <a:t>l'operatore</a:t>
            </a:r>
            <a:r>
              <a:rPr lang="it-IT" sz="2400" dirty="0" smtClean="0">
                <a:cs typeface="Calibri"/>
              </a:rPr>
              <a:t>:</a:t>
            </a:r>
          </a:p>
          <a:p>
            <a:pPr marR="5080" algn="just">
              <a:lnSpc>
                <a:spcPct val="100000"/>
              </a:lnSpc>
              <a:spcBef>
                <a:spcPts val="1200"/>
              </a:spcBef>
              <a:spcAft>
                <a:spcPts val="600"/>
              </a:spcAft>
              <a:buFont typeface="Wingdings" pitchFamily="2" charset="2"/>
              <a:buChar char="ü"/>
            </a:pPr>
            <a:r>
              <a:rPr lang="it-IT" sz="2400" b="1" spc="-20" dirty="0" smtClean="0">
                <a:cs typeface="Calibri"/>
              </a:rPr>
              <a:t> Gara </a:t>
            </a:r>
            <a:r>
              <a:rPr lang="it-IT" sz="2400" b="1" spc="-5" dirty="0" smtClean="0">
                <a:cs typeface="Calibri"/>
              </a:rPr>
              <a:t>d'appalto </a:t>
            </a:r>
            <a:r>
              <a:rPr lang="it-IT" sz="2400" spc="-15" dirty="0" smtClean="0">
                <a:cs typeface="Calibri"/>
              </a:rPr>
              <a:t>(procedura </a:t>
            </a:r>
            <a:r>
              <a:rPr lang="it-IT" sz="2400" spc="-5" dirty="0" smtClean="0">
                <a:cs typeface="Calibri"/>
              </a:rPr>
              <a:t>di </a:t>
            </a:r>
            <a:r>
              <a:rPr lang="it-IT" sz="2400" spc="-10" dirty="0" smtClean="0">
                <a:cs typeface="Calibri"/>
              </a:rPr>
              <a:t>selezione concorrenziale</a:t>
            </a:r>
            <a:r>
              <a:rPr lang="it-IT" sz="2400" spc="-10" dirty="0" smtClean="0">
                <a:cs typeface="Calibri"/>
              </a:rPr>
              <a:t>)</a:t>
            </a:r>
          </a:p>
          <a:p>
            <a:pPr marR="5080" algn="just">
              <a:lnSpc>
                <a:spcPct val="100000"/>
              </a:lnSpc>
              <a:spcBef>
                <a:spcPts val="1200"/>
              </a:spcBef>
              <a:spcAft>
                <a:spcPts val="600"/>
              </a:spcAft>
              <a:buFont typeface="Wingdings" pitchFamily="2" charset="2"/>
              <a:buChar char="ü"/>
            </a:pPr>
            <a:r>
              <a:rPr lang="it-IT" sz="2400" b="1" i="1" spc="-15" dirty="0" smtClean="0">
                <a:cs typeface="Calibri-BoldItalic"/>
              </a:rPr>
              <a:t> Pari </a:t>
            </a:r>
            <a:r>
              <a:rPr lang="it-IT" sz="2400" b="1" i="1" spc="-5" dirty="0" err="1" smtClean="0">
                <a:cs typeface="Calibri-BoldItalic"/>
              </a:rPr>
              <a:t>passu</a:t>
            </a:r>
            <a:r>
              <a:rPr lang="it-IT" sz="2400" b="1" i="1" spc="-5" dirty="0" smtClean="0">
                <a:cs typeface="Calibri-BoldItalic"/>
              </a:rPr>
              <a:t> </a:t>
            </a:r>
            <a:r>
              <a:rPr lang="it-IT" sz="2400" spc="-5" dirty="0" smtClean="0">
                <a:cs typeface="Calibri"/>
              </a:rPr>
              <a:t>del </a:t>
            </a:r>
            <a:r>
              <a:rPr lang="it-IT" sz="2400" spc="-10" dirty="0" smtClean="0">
                <a:cs typeface="Calibri"/>
              </a:rPr>
              <a:t>pubblico con </a:t>
            </a:r>
            <a:r>
              <a:rPr lang="it-IT" sz="2400" spc="-20" dirty="0" smtClean="0">
                <a:cs typeface="Calibri"/>
              </a:rPr>
              <a:t>investitore/operatore</a:t>
            </a:r>
            <a:r>
              <a:rPr lang="it-IT" sz="2400" spc="-40" dirty="0" smtClean="0">
                <a:cs typeface="Calibri"/>
              </a:rPr>
              <a:t> </a:t>
            </a:r>
            <a:r>
              <a:rPr lang="it-IT" sz="2400" spc="-15" dirty="0" smtClean="0">
                <a:cs typeface="Calibri"/>
              </a:rPr>
              <a:t>privato</a:t>
            </a:r>
          </a:p>
          <a:p>
            <a:pPr marR="5080" algn="just">
              <a:lnSpc>
                <a:spcPct val="100000"/>
              </a:lnSpc>
              <a:spcBef>
                <a:spcPts val="1200"/>
              </a:spcBef>
              <a:spcAft>
                <a:spcPts val="600"/>
              </a:spcAft>
              <a:buFont typeface="Wingdings" pitchFamily="2" charset="2"/>
              <a:buChar char="ü"/>
            </a:pPr>
            <a:r>
              <a:rPr lang="it-IT" sz="2400" spc="-5" dirty="0" smtClean="0">
                <a:cs typeface="Calibri"/>
              </a:rPr>
              <a:t> Studi </a:t>
            </a:r>
            <a:r>
              <a:rPr lang="it-IT" sz="2400" dirty="0" smtClean="0">
                <a:cs typeface="Calibri"/>
              </a:rPr>
              <a:t>che </a:t>
            </a:r>
            <a:r>
              <a:rPr lang="it-IT" sz="2400" spc="-5" dirty="0" smtClean="0">
                <a:cs typeface="Calibri"/>
              </a:rPr>
              <a:t>indicano </a:t>
            </a:r>
            <a:r>
              <a:rPr lang="it-IT" sz="2400" dirty="0" smtClean="0">
                <a:cs typeface="Calibri"/>
              </a:rPr>
              <a:t>i </a:t>
            </a:r>
            <a:r>
              <a:rPr lang="it-IT" sz="2400" spc="-10" dirty="0" smtClean="0">
                <a:cs typeface="Calibri"/>
              </a:rPr>
              <a:t>valori </a:t>
            </a:r>
            <a:r>
              <a:rPr lang="it-IT" sz="2400" spc="-5" dirty="0" smtClean="0">
                <a:cs typeface="Calibri"/>
              </a:rPr>
              <a:t>di </a:t>
            </a:r>
            <a:r>
              <a:rPr lang="it-IT" sz="2400" spc="-15" dirty="0" smtClean="0">
                <a:cs typeface="Calibri"/>
              </a:rPr>
              <a:t>mercato </a:t>
            </a:r>
            <a:r>
              <a:rPr lang="it-IT" sz="2400" b="1" spc="-5" dirty="0" smtClean="0">
                <a:cs typeface="Calibri"/>
              </a:rPr>
              <a:t>(</a:t>
            </a:r>
            <a:r>
              <a:rPr lang="it-IT" sz="2400" b="1" i="1" spc="-5" dirty="0" smtClean="0">
                <a:cs typeface="Calibri-BoldItalic"/>
              </a:rPr>
              <a:t>benchmark</a:t>
            </a:r>
            <a:r>
              <a:rPr lang="it-IT" sz="2400" b="1" spc="-5" dirty="0" smtClean="0">
                <a:cs typeface="Calibri"/>
              </a:rPr>
              <a:t>) </a:t>
            </a:r>
            <a:r>
              <a:rPr lang="it-IT" sz="2400" b="1" dirty="0" smtClean="0">
                <a:cs typeface="Calibri"/>
              </a:rPr>
              <a:t>o</a:t>
            </a:r>
            <a:r>
              <a:rPr lang="it-IT" sz="2400" b="1" spc="-100" dirty="0" smtClean="0">
                <a:cs typeface="Calibri"/>
              </a:rPr>
              <a:t> </a:t>
            </a:r>
            <a:r>
              <a:rPr lang="it-IT" sz="2400" spc="-10" dirty="0" smtClean="0">
                <a:cs typeface="Calibri"/>
              </a:rPr>
              <a:t>altre </a:t>
            </a:r>
            <a:r>
              <a:rPr lang="it-IT" sz="2400" b="1" spc="-5" dirty="0" smtClean="0">
                <a:cs typeface="Calibri"/>
              </a:rPr>
              <a:t>metodologie </a:t>
            </a:r>
            <a:r>
              <a:rPr lang="it-IT" sz="2400" b="1" dirty="0" smtClean="0">
                <a:cs typeface="Calibri"/>
              </a:rPr>
              <a:t>di </a:t>
            </a:r>
            <a:r>
              <a:rPr lang="it-IT" sz="2400" b="1" spc="-10" dirty="0" smtClean="0">
                <a:cs typeface="Calibri"/>
              </a:rPr>
              <a:t>valutazione </a:t>
            </a:r>
            <a:r>
              <a:rPr lang="it-IT" sz="2400" b="1" spc="-15" dirty="0" smtClean="0">
                <a:cs typeface="Calibri"/>
              </a:rPr>
              <a:t>generalmente accettate</a:t>
            </a:r>
            <a:endParaRPr lang="it-IT" sz="2400" dirty="0" smtClean="0">
              <a:cs typeface="Calibri"/>
            </a:endParaRPr>
          </a:p>
          <a:p>
            <a:pPr marR="5080" algn="just">
              <a:spcBef>
                <a:spcPts val="1200"/>
              </a:spcBef>
              <a:spcAft>
                <a:spcPts val="600"/>
              </a:spcAft>
            </a:pPr>
            <a:r>
              <a:rPr lang="it-IT" sz="2400" b="1" u="heavy" spc="-20" dirty="0" smtClean="0">
                <a:uFill>
                  <a:solidFill>
                    <a:srgbClr val="000000"/>
                  </a:solidFill>
                </a:uFill>
                <a:cs typeface="Calibri"/>
              </a:rPr>
              <a:t>Per </a:t>
            </a:r>
            <a:r>
              <a:rPr lang="it-IT" sz="2400" b="1" u="heavy" spc="-10" dirty="0" smtClean="0">
                <a:uFill>
                  <a:solidFill>
                    <a:srgbClr val="000000"/>
                  </a:solidFill>
                </a:uFill>
                <a:cs typeface="Calibri"/>
              </a:rPr>
              <a:t>l'utilizzatore</a:t>
            </a:r>
            <a:r>
              <a:rPr lang="it-IT" sz="2400" dirty="0" smtClean="0">
                <a:cs typeface="Calibri"/>
              </a:rPr>
              <a:t> </a:t>
            </a:r>
            <a:r>
              <a:rPr lang="it-IT" sz="2400" spc="-15" dirty="0" smtClean="0">
                <a:cs typeface="Calibri"/>
              </a:rPr>
              <a:t>infrastrutture </a:t>
            </a:r>
            <a:r>
              <a:rPr lang="it-IT" sz="2400" spc="-5" dirty="0" smtClean="0">
                <a:cs typeface="Calibri"/>
              </a:rPr>
              <a:t>non </a:t>
            </a:r>
            <a:r>
              <a:rPr lang="it-IT" sz="2400" spc="-10" dirty="0" smtClean="0">
                <a:cs typeface="Calibri"/>
              </a:rPr>
              <a:t>dedicate </a:t>
            </a:r>
            <a:r>
              <a:rPr lang="it-IT" sz="2400" dirty="0" smtClean="0">
                <a:cs typeface="Calibri"/>
              </a:rPr>
              <a:t>cui </a:t>
            </a:r>
            <a:r>
              <a:rPr lang="it-IT" sz="2400" spc="-10" dirty="0" smtClean="0">
                <a:cs typeface="Calibri"/>
              </a:rPr>
              <a:t>tutti </a:t>
            </a:r>
            <a:r>
              <a:rPr lang="it-IT" sz="2400" spc="-5" dirty="0" smtClean="0">
                <a:cs typeface="Calibri"/>
              </a:rPr>
              <a:t>hanno  </a:t>
            </a:r>
            <a:r>
              <a:rPr lang="it-IT" sz="2400" dirty="0" smtClean="0">
                <a:cs typeface="Calibri"/>
              </a:rPr>
              <a:t>accesso </a:t>
            </a:r>
            <a:r>
              <a:rPr lang="it-IT" sz="2400" spc="-5" dirty="0" smtClean="0">
                <a:cs typeface="Calibri"/>
              </a:rPr>
              <a:t>non discriminatorio </a:t>
            </a:r>
            <a:r>
              <a:rPr lang="it-IT" sz="2400" dirty="0" smtClean="0">
                <a:cs typeface="Calibri"/>
              </a:rPr>
              <a:t>alle medesime</a:t>
            </a:r>
            <a:r>
              <a:rPr lang="it-IT" sz="2400" spc="-130" dirty="0" smtClean="0">
                <a:cs typeface="Calibri"/>
              </a:rPr>
              <a:t> </a:t>
            </a:r>
            <a:r>
              <a:rPr lang="it-IT" sz="2400" spc="-10" dirty="0" smtClean="0">
                <a:cs typeface="Calibri"/>
              </a:rPr>
              <a:t>condizioni</a:t>
            </a:r>
            <a:endParaRPr lang="it-IT" sz="2400" spc="-10" dirty="0" smtClean="0">
              <a:cs typeface="Calibri"/>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14348" y="214290"/>
            <a:ext cx="7805103" cy="750847"/>
          </a:xfrm>
          <a:prstGeom prst="rect">
            <a:avLst/>
          </a:prstGeom>
        </p:spPr>
        <p:txBody>
          <a:bodyPr vert="horz" wrap="square" lIns="0" tIns="12065" rIns="0" bIns="0" rtlCol="0">
            <a:spAutoFit/>
          </a:bodyPr>
          <a:lstStyle/>
          <a:p>
            <a:pPr marR="508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Aiuti "esenti" alla cultura e conservazione del  patrimonio – "GBER"</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142844" y="1285860"/>
            <a:ext cx="8858312" cy="4046621"/>
          </a:xfrm>
          <a:prstGeom prst="rect">
            <a:avLst/>
          </a:prstGeom>
        </p:spPr>
        <p:txBody>
          <a:bodyPr vert="horz" wrap="square" lIns="0" tIns="156845" rIns="0" bIns="0" rtlCol="0">
            <a:spAutoFit/>
          </a:bodyPr>
          <a:lstStyle/>
          <a:p>
            <a:pPr marL="106680" algn="ctr">
              <a:lnSpc>
                <a:spcPct val="100000"/>
              </a:lnSpc>
              <a:spcBef>
                <a:spcPts val="1235"/>
              </a:spcBef>
            </a:pPr>
            <a:r>
              <a:rPr sz="2400" b="1" i="1" dirty="0">
                <a:solidFill>
                  <a:srgbClr val="000066"/>
                </a:solidFill>
                <a:latin typeface="+mn-lt"/>
                <a:cs typeface="Arial-BoldItalicMT"/>
              </a:rPr>
              <a:t>… nel </a:t>
            </a:r>
            <a:r>
              <a:rPr sz="2400" b="1" i="1" spc="-5" dirty="0">
                <a:solidFill>
                  <a:srgbClr val="000066"/>
                </a:solidFill>
                <a:latin typeface="+mn-lt"/>
                <a:cs typeface="Arial-BoldItalicMT"/>
              </a:rPr>
              <a:t>caso </a:t>
            </a:r>
            <a:r>
              <a:rPr sz="2400" b="1" i="1" dirty="0">
                <a:solidFill>
                  <a:srgbClr val="000066"/>
                </a:solidFill>
                <a:latin typeface="+mn-lt"/>
                <a:cs typeface="Arial-BoldItalicMT"/>
              </a:rPr>
              <a:t>non </a:t>
            </a:r>
            <a:r>
              <a:rPr sz="2400" b="1" i="1" spc="-5" dirty="0">
                <a:solidFill>
                  <a:srgbClr val="000066"/>
                </a:solidFill>
                <a:latin typeface="+mn-lt"/>
                <a:cs typeface="Arial-BoldItalicMT"/>
              </a:rPr>
              <a:t>si possa escludere</a:t>
            </a:r>
            <a:r>
              <a:rPr sz="2400" b="1" i="1" spc="-75" dirty="0">
                <a:solidFill>
                  <a:srgbClr val="000066"/>
                </a:solidFill>
                <a:latin typeface="+mn-lt"/>
                <a:cs typeface="Arial-BoldItalicMT"/>
              </a:rPr>
              <a:t> </a:t>
            </a:r>
            <a:r>
              <a:rPr sz="2400" b="1" i="1" spc="-5" dirty="0">
                <a:solidFill>
                  <a:srgbClr val="000066"/>
                </a:solidFill>
                <a:latin typeface="+mn-lt"/>
                <a:cs typeface="Arial-BoldItalicMT"/>
              </a:rPr>
              <a:t>l'aiuto</a:t>
            </a:r>
            <a:endParaRPr sz="2400">
              <a:latin typeface="+mn-lt"/>
              <a:cs typeface="Arial-BoldItalicMT"/>
            </a:endParaRPr>
          </a:p>
          <a:p>
            <a:pPr marL="12700" algn="just">
              <a:lnSpc>
                <a:spcPct val="100000"/>
              </a:lnSpc>
              <a:spcBef>
                <a:spcPts val="1140"/>
              </a:spcBef>
              <a:tabLst>
                <a:tab pos="2256790" algn="l"/>
              </a:tabLst>
            </a:pPr>
            <a:r>
              <a:rPr sz="2400" b="1" spc="-40">
                <a:latin typeface="+mn-lt"/>
                <a:cs typeface="Calibri"/>
              </a:rPr>
              <a:t>Vasta</a:t>
            </a:r>
            <a:r>
              <a:rPr sz="2400" b="1" spc="20">
                <a:latin typeface="+mn-lt"/>
                <a:cs typeface="Calibri"/>
              </a:rPr>
              <a:t> </a:t>
            </a:r>
            <a:r>
              <a:rPr sz="2400" b="1" spc="-5" smtClean="0">
                <a:latin typeface="+mn-lt"/>
                <a:cs typeface="Calibri"/>
              </a:rPr>
              <a:t>esenzione:</a:t>
            </a:r>
            <a:r>
              <a:rPr lang="it-IT" sz="2400" b="1" spc="-5" dirty="0" smtClean="0">
                <a:latin typeface="+mn-lt"/>
                <a:cs typeface="Calibri"/>
              </a:rPr>
              <a:t> </a:t>
            </a:r>
            <a:r>
              <a:rPr sz="2400" b="1" spc="-5" smtClean="0">
                <a:latin typeface="+mn-lt"/>
                <a:cs typeface="Calibri"/>
              </a:rPr>
              <a:t>elenco </a:t>
            </a:r>
            <a:r>
              <a:rPr sz="2400" b="1" spc="-10" dirty="0">
                <a:latin typeface="+mn-lt"/>
                <a:cs typeface="Calibri"/>
              </a:rPr>
              <a:t>indicativo </a:t>
            </a:r>
            <a:r>
              <a:rPr sz="2400" b="1" dirty="0">
                <a:latin typeface="+mn-lt"/>
                <a:cs typeface="Calibri"/>
              </a:rPr>
              <a:t>all'Art. </a:t>
            </a:r>
            <a:r>
              <a:rPr sz="2400" b="1" spc="-5" dirty="0">
                <a:latin typeface="+mn-lt"/>
                <a:cs typeface="Calibri"/>
              </a:rPr>
              <a:t>53(2</a:t>
            </a:r>
            <a:r>
              <a:rPr sz="2400" b="1" spc="-5">
                <a:latin typeface="+mn-lt"/>
                <a:cs typeface="Calibri"/>
              </a:rPr>
              <a:t>)</a:t>
            </a:r>
            <a:r>
              <a:rPr sz="2400" b="1" spc="-45">
                <a:latin typeface="+mn-lt"/>
                <a:cs typeface="Calibri"/>
              </a:rPr>
              <a:t> </a:t>
            </a:r>
            <a:r>
              <a:rPr lang="it-IT" sz="2400" b="1" spc="-20" dirty="0" smtClean="0">
                <a:latin typeface="+mn-lt"/>
                <a:cs typeface="Calibri"/>
              </a:rPr>
              <a:t>GBER</a:t>
            </a:r>
            <a:endParaRPr sz="2400">
              <a:latin typeface="+mn-lt"/>
              <a:cs typeface="Calibri"/>
            </a:endParaRPr>
          </a:p>
          <a:p>
            <a:pPr marL="12700" marR="32384" algn="just">
              <a:lnSpc>
                <a:spcPct val="100000"/>
              </a:lnSpc>
              <a:spcBef>
                <a:spcPts val="1100"/>
              </a:spcBef>
            </a:pPr>
            <a:r>
              <a:rPr sz="2400" b="1" spc="-5" dirty="0">
                <a:latin typeface="+mn-lt"/>
                <a:cs typeface="Calibri"/>
              </a:rPr>
              <a:t>Forme </a:t>
            </a:r>
            <a:r>
              <a:rPr sz="2400" b="1" dirty="0">
                <a:latin typeface="+mn-lt"/>
                <a:cs typeface="Calibri"/>
              </a:rPr>
              <a:t>di </a:t>
            </a:r>
            <a:r>
              <a:rPr sz="2400" b="1" spc="-10" dirty="0">
                <a:latin typeface="+mn-lt"/>
                <a:cs typeface="Calibri"/>
              </a:rPr>
              <a:t>aiuto: </a:t>
            </a:r>
            <a:r>
              <a:rPr sz="2400" b="1" spc="-5" dirty="0">
                <a:latin typeface="+mn-lt"/>
                <a:cs typeface="Calibri"/>
              </a:rPr>
              <a:t>aiuti agli </a:t>
            </a:r>
            <a:r>
              <a:rPr sz="2400" b="1" spc="-10" dirty="0">
                <a:latin typeface="+mn-lt"/>
                <a:cs typeface="Calibri"/>
              </a:rPr>
              <a:t>investimenti</a:t>
            </a:r>
            <a:r>
              <a:rPr sz="2400" spc="-10" dirty="0">
                <a:latin typeface="+mn-lt"/>
                <a:cs typeface="Calibri"/>
              </a:rPr>
              <a:t>, compresi </a:t>
            </a:r>
            <a:r>
              <a:rPr sz="2400" dirty="0">
                <a:latin typeface="+mn-lt"/>
                <a:cs typeface="Calibri"/>
              </a:rPr>
              <a:t>gli aiuti </a:t>
            </a:r>
            <a:r>
              <a:rPr sz="2400" spc="-5" dirty="0">
                <a:latin typeface="+mn-lt"/>
                <a:cs typeface="Calibri"/>
              </a:rPr>
              <a:t>per </a:t>
            </a:r>
            <a:r>
              <a:rPr sz="2400" dirty="0">
                <a:latin typeface="+mn-lt"/>
                <a:cs typeface="Calibri"/>
              </a:rPr>
              <a:t>la  </a:t>
            </a:r>
            <a:r>
              <a:rPr sz="2400" spc="-5" dirty="0">
                <a:latin typeface="+mn-lt"/>
                <a:cs typeface="Calibri"/>
              </a:rPr>
              <a:t>creazione </a:t>
            </a:r>
            <a:r>
              <a:rPr sz="2400" dirty="0">
                <a:latin typeface="+mn-lt"/>
                <a:cs typeface="Calibri"/>
              </a:rPr>
              <a:t>o </a:t>
            </a:r>
            <a:r>
              <a:rPr sz="2400" spc="-5" dirty="0">
                <a:latin typeface="+mn-lt"/>
                <a:cs typeface="Calibri"/>
              </a:rPr>
              <a:t>l'ammodernamento delle </a:t>
            </a:r>
            <a:r>
              <a:rPr sz="2400" spc="-15" dirty="0">
                <a:latin typeface="+mn-lt"/>
                <a:cs typeface="Calibri"/>
              </a:rPr>
              <a:t>infrastrutture </a:t>
            </a:r>
            <a:r>
              <a:rPr sz="2400" spc="-5" dirty="0">
                <a:latin typeface="+mn-lt"/>
                <a:cs typeface="Calibri"/>
              </a:rPr>
              <a:t>culturali</a:t>
            </a:r>
            <a:r>
              <a:rPr sz="2400" spc="-5">
                <a:latin typeface="+mn-lt"/>
                <a:cs typeface="Calibri"/>
              </a:rPr>
              <a:t>, </a:t>
            </a:r>
            <a:r>
              <a:rPr sz="2400" b="1" spc="-5" smtClean="0">
                <a:latin typeface="+mn-lt"/>
                <a:cs typeface="Calibri"/>
              </a:rPr>
              <a:t>e </a:t>
            </a:r>
            <a:r>
              <a:rPr sz="2400" b="1" dirty="0">
                <a:latin typeface="+mn-lt"/>
                <a:cs typeface="Calibri"/>
              </a:rPr>
              <a:t>al</a:t>
            </a:r>
            <a:r>
              <a:rPr sz="2400" b="1" spc="-5" dirty="0">
                <a:latin typeface="+mn-lt"/>
                <a:cs typeface="Calibri"/>
              </a:rPr>
              <a:t> </a:t>
            </a:r>
            <a:r>
              <a:rPr sz="2400" b="1" spc="-10" dirty="0">
                <a:latin typeface="+mn-lt"/>
                <a:cs typeface="Calibri"/>
              </a:rPr>
              <a:t>funzionamento</a:t>
            </a:r>
            <a:endParaRPr sz="2400">
              <a:latin typeface="+mn-lt"/>
              <a:cs typeface="Calibri"/>
            </a:endParaRPr>
          </a:p>
          <a:p>
            <a:pPr marL="12700" marR="5080" algn="just">
              <a:lnSpc>
                <a:spcPct val="100000"/>
              </a:lnSpc>
              <a:spcBef>
                <a:spcPts val="1110"/>
              </a:spcBef>
            </a:pPr>
            <a:r>
              <a:rPr sz="2400" b="1" spc="-5" dirty="0">
                <a:latin typeface="+mn-lt"/>
                <a:cs typeface="Calibri"/>
              </a:rPr>
              <a:t>Soglia </a:t>
            </a:r>
            <a:r>
              <a:rPr sz="2400" b="1" dirty="0">
                <a:latin typeface="+mn-lt"/>
                <a:cs typeface="Calibri"/>
              </a:rPr>
              <a:t>di </a:t>
            </a:r>
            <a:r>
              <a:rPr sz="2400" b="1" spc="-5" dirty="0">
                <a:latin typeface="+mn-lt"/>
                <a:cs typeface="Calibri"/>
              </a:rPr>
              <a:t>notifica: </a:t>
            </a:r>
            <a:r>
              <a:rPr sz="2400" spc="-5" dirty="0">
                <a:latin typeface="+mn-lt"/>
                <a:cs typeface="Calibri"/>
              </a:rPr>
              <a:t>per </a:t>
            </a:r>
            <a:r>
              <a:rPr sz="2400" spc="-10" dirty="0">
                <a:latin typeface="+mn-lt"/>
                <a:cs typeface="Calibri"/>
              </a:rPr>
              <a:t>investimenti </a:t>
            </a:r>
            <a:r>
              <a:rPr sz="2400" spc="-5" dirty="0">
                <a:latin typeface="+mn-lt"/>
                <a:cs typeface="Calibri"/>
              </a:rPr>
              <a:t>per </a:t>
            </a:r>
            <a:r>
              <a:rPr sz="2400" dirty="0">
                <a:latin typeface="+mn-lt"/>
                <a:cs typeface="Calibri"/>
              </a:rPr>
              <a:t>la </a:t>
            </a:r>
            <a:r>
              <a:rPr sz="2400" spc="-10" dirty="0">
                <a:latin typeface="+mn-lt"/>
                <a:cs typeface="Calibri"/>
              </a:rPr>
              <a:t>cultura </a:t>
            </a:r>
            <a:r>
              <a:rPr sz="2400" dirty="0">
                <a:latin typeface="+mn-lt"/>
                <a:cs typeface="Calibri"/>
              </a:rPr>
              <a:t>e la  </a:t>
            </a:r>
            <a:r>
              <a:rPr sz="2400" spc="-5" dirty="0">
                <a:latin typeface="+mn-lt"/>
                <a:cs typeface="Calibri"/>
              </a:rPr>
              <a:t>conservazione del patrimonio </a:t>
            </a:r>
            <a:r>
              <a:rPr sz="2400" b="1" dirty="0">
                <a:latin typeface="+mn-lt"/>
                <a:cs typeface="Calibri"/>
              </a:rPr>
              <a:t>€ </a:t>
            </a:r>
            <a:r>
              <a:rPr sz="2400" b="1" spc="-5" dirty="0">
                <a:latin typeface="+mn-lt"/>
                <a:cs typeface="Calibri"/>
              </a:rPr>
              <a:t>100 milioni </a:t>
            </a:r>
            <a:r>
              <a:rPr sz="2400" spc="-5" dirty="0">
                <a:latin typeface="+mn-lt"/>
                <a:cs typeface="Calibri"/>
              </a:rPr>
              <a:t>per </a:t>
            </a:r>
            <a:r>
              <a:rPr sz="2400" spc="-20" dirty="0">
                <a:latin typeface="+mn-lt"/>
                <a:cs typeface="Calibri"/>
              </a:rPr>
              <a:t>progetto; </a:t>
            </a:r>
            <a:r>
              <a:rPr sz="2400" spc="-5" dirty="0">
                <a:latin typeface="+mn-lt"/>
                <a:cs typeface="Calibri"/>
              </a:rPr>
              <a:t>per </a:t>
            </a:r>
            <a:r>
              <a:rPr sz="2400" dirty="0">
                <a:latin typeface="+mn-lt"/>
                <a:cs typeface="Calibri"/>
              </a:rPr>
              <a:t>il  </a:t>
            </a:r>
            <a:r>
              <a:rPr sz="2400" spc="-10" dirty="0">
                <a:latin typeface="+mn-lt"/>
                <a:cs typeface="Calibri"/>
              </a:rPr>
              <a:t>funzionamento </a:t>
            </a:r>
            <a:r>
              <a:rPr sz="2400" b="1" dirty="0">
                <a:latin typeface="+mn-lt"/>
                <a:cs typeface="Calibri"/>
              </a:rPr>
              <a:t>€ </a:t>
            </a:r>
            <a:r>
              <a:rPr sz="2400" b="1" spc="-5" dirty="0">
                <a:latin typeface="+mn-lt"/>
                <a:cs typeface="Calibri"/>
              </a:rPr>
              <a:t>50 milioni</a:t>
            </a:r>
            <a:r>
              <a:rPr sz="2400" spc="-5" dirty="0">
                <a:latin typeface="+mn-lt"/>
                <a:cs typeface="Calibri"/>
              </a:rPr>
              <a:t>, per impresa per</a:t>
            </a:r>
            <a:r>
              <a:rPr sz="2400" spc="-30" dirty="0">
                <a:latin typeface="+mn-lt"/>
                <a:cs typeface="Calibri"/>
              </a:rPr>
              <a:t> </a:t>
            </a:r>
            <a:r>
              <a:rPr sz="2400" dirty="0">
                <a:latin typeface="+mn-lt"/>
                <a:cs typeface="Calibri"/>
              </a:rPr>
              <a:t>anno</a:t>
            </a:r>
            <a:endParaRPr sz="2400">
              <a:latin typeface="+mn-lt"/>
              <a:cs typeface="Calibri"/>
            </a:endParaRPr>
          </a:p>
          <a:p>
            <a:pPr marL="12700" algn="just">
              <a:lnSpc>
                <a:spcPct val="100000"/>
              </a:lnSpc>
              <a:spcBef>
                <a:spcPts val="1095"/>
              </a:spcBef>
            </a:pPr>
            <a:r>
              <a:rPr sz="2400" spc="-35" dirty="0">
                <a:latin typeface="+mn-lt"/>
                <a:cs typeface="Calibri"/>
              </a:rPr>
              <a:t>Effetto </a:t>
            </a:r>
            <a:r>
              <a:rPr sz="2400" spc="-5" dirty="0">
                <a:latin typeface="+mn-lt"/>
                <a:cs typeface="Calibri"/>
              </a:rPr>
              <a:t>di </a:t>
            </a:r>
            <a:r>
              <a:rPr sz="2400" b="1" spc="-5" dirty="0">
                <a:latin typeface="+mn-lt"/>
                <a:cs typeface="Calibri"/>
              </a:rPr>
              <a:t>incentivazione: </a:t>
            </a:r>
            <a:r>
              <a:rPr sz="2400" spc="-5" dirty="0">
                <a:latin typeface="+mn-lt"/>
                <a:cs typeface="Calibri"/>
              </a:rPr>
              <a:t>solo </a:t>
            </a:r>
            <a:r>
              <a:rPr sz="2400" spc="-10" dirty="0">
                <a:latin typeface="+mn-lt"/>
                <a:cs typeface="Calibri"/>
              </a:rPr>
              <a:t>condizioni </a:t>
            </a:r>
            <a:r>
              <a:rPr sz="2400" dirty="0">
                <a:latin typeface="+mn-lt"/>
                <a:cs typeface="Calibri"/>
              </a:rPr>
              <a:t>Art.</a:t>
            </a:r>
            <a:r>
              <a:rPr sz="2400" spc="-5" dirty="0">
                <a:latin typeface="+mn-lt"/>
                <a:cs typeface="Calibri"/>
              </a:rPr>
              <a:t> </a:t>
            </a:r>
            <a:r>
              <a:rPr sz="2400" dirty="0">
                <a:latin typeface="+mn-lt"/>
                <a:cs typeface="Calibri"/>
              </a:rPr>
              <a:t>53</a:t>
            </a:r>
            <a:endParaRPr sz="2400">
              <a:latin typeface="+mn-lt"/>
              <a:cs typeface="Calibri"/>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85786" y="357166"/>
            <a:ext cx="7643866"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Aiuti "esenti" a cultura e patrimonio - II</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142844" y="1357298"/>
            <a:ext cx="8858312" cy="3801682"/>
          </a:xfrm>
          <a:prstGeom prst="rect">
            <a:avLst/>
          </a:prstGeom>
        </p:spPr>
        <p:txBody>
          <a:bodyPr vert="horz" wrap="square" lIns="0" tIns="153035" rIns="0" bIns="0" rtlCol="0">
            <a:spAutoFit/>
          </a:bodyPr>
          <a:lstStyle/>
          <a:p>
            <a:pPr marL="12700" algn="just">
              <a:lnSpc>
                <a:spcPct val="100000"/>
              </a:lnSpc>
              <a:spcBef>
                <a:spcPts val="1200"/>
              </a:spcBef>
              <a:spcAft>
                <a:spcPts val="600"/>
              </a:spcAft>
            </a:pPr>
            <a:r>
              <a:rPr sz="2400" b="1" u="heavy" spc="-10" dirty="0">
                <a:uFill>
                  <a:solidFill>
                    <a:srgbClr val="000000"/>
                  </a:solidFill>
                </a:uFill>
                <a:latin typeface="+mn-lt"/>
                <a:cs typeface="Calibri"/>
              </a:rPr>
              <a:t>Costi </a:t>
            </a:r>
            <a:r>
              <a:rPr sz="2400" b="1" u="heavy" dirty="0">
                <a:uFill>
                  <a:solidFill>
                    <a:srgbClr val="000000"/>
                  </a:solidFill>
                </a:uFill>
                <a:latin typeface="+mn-lt"/>
                <a:cs typeface="Calibri"/>
              </a:rPr>
              <a:t>ammissibili</a:t>
            </a:r>
            <a:r>
              <a:rPr sz="2400" b="1" dirty="0">
                <a:latin typeface="+mn-lt"/>
                <a:cs typeface="Calibri"/>
              </a:rPr>
              <a:t> in base </a:t>
            </a:r>
            <a:r>
              <a:rPr sz="2400" b="1" spc="-5" dirty="0">
                <a:latin typeface="+mn-lt"/>
                <a:cs typeface="Calibri"/>
              </a:rPr>
              <a:t>all'Art. 53(4</a:t>
            </a:r>
            <a:r>
              <a:rPr sz="2400" b="1" spc="-5">
                <a:latin typeface="+mn-lt"/>
                <a:cs typeface="Calibri"/>
              </a:rPr>
              <a:t>)</a:t>
            </a:r>
            <a:r>
              <a:rPr sz="2400" b="1" spc="-40">
                <a:latin typeface="+mn-lt"/>
                <a:cs typeface="Calibri"/>
              </a:rPr>
              <a:t> </a:t>
            </a:r>
            <a:r>
              <a:rPr lang="it-IT" sz="2400" b="1" spc="-20" dirty="0" smtClean="0">
                <a:latin typeface="+mn-lt"/>
                <a:cs typeface="Calibri"/>
              </a:rPr>
              <a:t>GBER</a:t>
            </a:r>
            <a:endParaRPr sz="2400">
              <a:latin typeface="+mn-lt"/>
              <a:cs typeface="Calibri"/>
            </a:endParaRPr>
          </a:p>
          <a:p>
            <a:pPr marL="12700" marR="5080" algn="just">
              <a:lnSpc>
                <a:spcPct val="100000"/>
              </a:lnSpc>
              <a:spcBef>
                <a:spcPts val="1200"/>
              </a:spcBef>
              <a:spcAft>
                <a:spcPts val="600"/>
              </a:spcAft>
            </a:pPr>
            <a:r>
              <a:rPr sz="2400" b="1" spc="-20" dirty="0">
                <a:latin typeface="+mn-lt"/>
                <a:cs typeface="Calibri"/>
              </a:rPr>
              <a:t>Per </a:t>
            </a:r>
            <a:r>
              <a:rPr sz="2400" b="1" spc="-5" dirty="0">
                <a:latin typeface="+mn-lt"/>
                <a:cs typeface="Calibri"/>
              </a:rPr>
              <a:t>gli aiuti agli </a:t>
            </a:r>
            <a:r>
              <a:rPr sz="2400" b="1" spc="-10" dirty="0">
                <a:latin typeface="+mn-lt"/>
                <a:cs typeface="Calibri"/>
              </a:rPr>
              <a:t>investimenti</a:t>
            </a:r>
            <a:r>
              <a:rPr sz="2400" spc="-10" dirty="0">
                <a:latin typeface="+mn-lt"/>
                <a:cs typeface="Calibri"/>
              </a:rPr>
              <a:t>, </a:t>
            </a:r>
            <a:r>
              <a:rPr sz="2400" spc="-5" dirty="0">
                <a:latin typeface="+mn-lt"/>
                <a:cs typeface="Calibri"/>
              </a:rPr>
              <a:t>costruzione, </a:t>
            </a:r>
            <a:r>
              <a:rPr sz="2400" spc="-10" dirty="0">
                <a:latin typeface="+mn-lt"/>
                <a:cs typeface="Calibri"/>
              </a:rPr>
              <a:t>ammodernamento</a:t>
            </a:r>
            <a:r>
              <a:rPr sz="2400" spc="-10">
                <a:latin typeface="+mn-lt"/>
                <a:cs typeface="Calibri"/>
              </a:rPr>
              <a:t>, </a:t>
            </a:r>
            <a:r>
              <a:rPr sz="2400" spc="-5" smtClean="0">
                <a:latin typeface="+mn-lt"/>
                <a:cs typeface="Calibri"/>
              </a:rPr>
              <a:t>acquisizione</a:t>
            </a:r>
            <a:r>
              <a:rPr sz="2400" spc="-5" dirty="0">
                <a:latin typeface="+mn-lt"/>
                <a:cs typeface="Calibri"/>
              </a:rPr>
              <a:t>, conservazione </a:t>
            </a:r>
            <a:r>
              <a:rPr sz="2400" dirty="0">
                <a:latin typeface="+mn-lt"/>
                <a:cs typeface="Calibri"/>
              </a:rPr>
              <a:t>o </a:t>
            </a:r>
            <a:r>
              <a:rPr sz="2400" spc="-10" dirty="0">
                <a:latin typeface="+mn-lt"/>
                <a:cs typeface="Calibri"/>
              </a:rPr>
              <a:t>miglioramento </a:t>
            </a:r>
            <a:r>
              <a:rPr sz="2400" spc="-5" dirty="0">
                <a:latin typeface="+mn-lt"/>
                <a:cs typeface="Calibri"/>
              </a:rPr>
              <a:t>di </a:t>
            </a:r>
            <a:r>
              <a:rPr sz="2400" b="1" spc="-15" dirty="0">
                <a:latin typeface="+mn-lt"/>
                <a:cs typeface="Calibri"/>
              </a:rPr>
              <a:t>infrastrutture  </a:t>
            </a:r>
            <a:r>
              <a:rPr sz="2400" spc="-5" dirty="0">
                <a:latin typeface="+mn-lt"/>
                <a:cs typeface="Calibri"/>
              </a:rPr>
              <a:t>annualmente </a:t>
            </a:r>
            <a:r>
              <a:rPr sz="2400" u="heavy" spc="-15" dirty="0">
                <a:uFill>
                  <a:solidFill>
                    <a:srgbClr val="000000"/>
                  </a:solidFill>
                </a:uFill>
                <a:latin typeface="+mn-lt"/>
                <a:cs typeface="Calibri"/>
              </a:rPr>
              <a:t>utilizzate </a:t>
            </a:r>
            <a:r>
              <a:rPr sz="2400" u="heavy" dirty="0">
                <a:uFill>
                  <a:solidFill>
                    <a:srgbClr val="000000"/>
                  </a:solidFill>
                </a:uFill>
                <a:latin typeface="+mn-lt"/>
                <a:cs typeface="Calibri"/>
              </a:rPr>
              <a:t>a </a:t>
            </a:r>
            <a:r>
              <a:rPr sz="2400" u="heavy" spc="-5" dirty="0">
                <a:uFill>
                  <a:solidFill>
                    <a:srgbClr val="000000"/>
                  </a:solidFill>
                </a:uFill>
                <a:latin typeface="+mn-lt"/>
                <a:cs typeface="Calibri"/>
              </a:rPr>
              <a:t>fini </a:t>
            </a:r>
            <a:r>
              <a:rPr sz="2400" b="1" u="heavy" spc="-10" dirty="0">
                <a:uFill>
                  <a:solidFill>
                    <a:srgbClr val="000000"/>
                  </a:solidFill>
                </a:uFill>
                <a:latin typeface="+mn-lt"/>
                <a:cs typeface="Calibri"/>
              </a:rPr>
              <a:t>culturali </a:t>
            </a:r>
            <a:r>
              <a:rPr sz="2400" u="heavy" spc="-5" dirty="0">
                <a:uFill>
                  <a:solidFill>
                    <a:srgbClr val="000000"/>
                  </a:solidFill>
                </a:uFill>
                <a:latin typeface="+mn-lt"/>
                <a:cs typeface="Calibri"/>
              </a:rPr>
              <a:t>per almeno 80% di </a:t>
            </a:r>
            <a:r>
              <a:rPr sz="2400" u="heavy" spc="-10" dirty="0">
                <a:uFill>
                  <a:solidFill>
                    <a:srgbClr val="000000"/>
                  </a:solidFill>
                </a:uFill>
                <a:latin typeface="+mn-lt"/>
                <a:cs typeface="Calibri"/>
              </a:rPr>
              <a:t>tempo </a:t>
            </a:r>
            <a:r>
              <a:rPr sz="2400" spc="-10" dirty="0">
                <a:latin typeface="+mn-lt"/>
                <a:cs typeface="Calibri"/>
              </a:rPr>
              <a:t> </a:t>
            </a:r>
            <a:r>
              <a:rPr sz="2400" u="heavy" dirty="0">
                <a:uFill>
                  <a:solidFill>
                    <a:srgbClr val="000000"/>
                  </a:solidFill>
                </a:uFill>
                <a:latin typeface="+mn-lt"/>
                <a:cs typeface="Calibri"/>
              </a:rPr>
              <a:t>o</a:t>
            </a:r>
            <a:r>
              <a:rPr sz="2400" u="heavy" spc="-10" dirty="0">
                <a:uFill>
                  <a:solidFill>
                    <a:srgbClr val="000000"/>
                  </a:solidFill>
                </a:uFill>
                <a:latin typeface="+mn-lt"/>
                <a:cs typeface="Calibri"/>
              </a:rPr>
              <a:t> capacità</a:t>
            </a:r>
            <a:endParaRPr sz="2400">
              <a:latin typeface="+mn-lt"/>
              <a:cs typeface="Calibri"/>
            </a:endParaRPr>
          </a:p>
          <a:p>
            <a:pPr marL="12700" marR="122555" algn="just">
              <a:lnSpc>
                <a:spcPct val="100000"/>
              </a:lnSpc>
              <a:spcBef>
                <a:spcPts val="1200"/>
              </a:spcBef>
              <a:spcAft>
                <a:spcPts val="600"/>
              </a:spcAft>
            </a:pPr>
            <a:r>
              <a:rPr sz="2400" spc="-20" dirty="0">
                <a:latin typeface="+mn-lt"/>
                <a:cs typeface="Calibri"/>
              </a:rPr>
              <a:t>Per </a:t>
            </a:r>
            <a:r>
              <a:rPr sz="2400" dirty="0">
                <a:latin typeface="+mn-lt"/>
                <a:cs typeface="Calibri"/>
              </a:rPr>
              <a:t>gli </a:t>
            </a:r>
            <a:r>
              <a:rPr sz="2400" b="1" spc="-5" dirty="0">
                <a:latin typeface="+mn-lt"/>
                <a:cs typeface="Calibri"/>
              </a:rPr>
              <a:t>aiuti agli </a:t>
            </a:r>
            <a:r>
              <a:rPr sz="2400" b="1" spc="-10" dirty="0">
                <a:latin typeface="+mn-lt"/>
                <a:cs typeface="Calibri"/>
              </a:rPr>
              <a:t>investimenti </a:t>
            </a:r>
            <a:r>
              <a:rPr sz="2400" b="1" dirty="0">
                <a:latin typeface="+mn-lt"/>
                <a:cs typeface="Calibri"/>
              </a:rPr>
              <a:t>per </a:t>
            </a:r>
            <a:r>
              <a:rPr sz="2400" dirty="0">
                <a:latin typeface="+mn-lt"/>
                <a:cs typeface="Calibri"/>
              </a:rPr>
              <a:t>il </a:t>
            </a:r>
            <a:r>
              <a:rPr sz="2400" b="1" spc="-5">
                <a:latin typeface="+mn-lt"/>
                <a:cs typeface="Calibri"/>
              </a:rPr>
              <a:t>patrimonio </a:t>
            </a:r>
            <a:r>
              <a:rPr sz="2400" b="1" spc="-10" smtClean="0">
                <a:latin typeface="+mn-lt"/>
                <a:cs typeface="Calibri"/>
              </a:rPr>
              <a:t>culturale</a:t>
            </a:r>
            <a:r>
              <a:rPr lang="it-IT" sz="2400" dirty="0" smtClean="0">
                <a:latin typeface="+mn-lt"/>
                <a:cs typeface="Calibri"/>
              </a:rPr>
              <a:t>,</a:t>
            </a:r>
            <a:r>
              <a:rPr sz="2400" smtClean="0">
                <a:latin typeface="+mn-lt"/>
                <a:cs typeface="Calibri"/>
              </a:rPr>
              <a:t> </a:t>
            </a:r>
            <a:r>
              <a:rPr sz="2400" spc="-10">
                <a:latin typeface="+mn-lt"/>
                <a:cs typeface="Calibri"/>
              </a:rPr>
              <a:t>tutti </a:t>
            </a:r>
            <a:r>
              <a:rPr sz="2400" smtClean="0">
                <a:latin typeface="+mn-lt"/>
                <a:cs typeface="Calibri"/>
              </a:rPr>
              <a:t>i</a:t>
            </a:r>
            <a:r>
              <a:rPr lang="it-IT" sz="2400" dirty="0" smtClean="0">
                <a:latin typeface="+mn-lt"/>
                <a:cs typeface="Calibri"/>
              </a:rPr>
              <a:t> </a:t>
            </a:r>
            <a:r>
              <a:rPr sz="2400" spc="-15" smtClean="0">
                <a:latin typeface="+mn-lt"/>
                <a:cs typeface="Calibri"/>
              </a:rPr>
              <a:t>costi </a:t>
            </a:r>
            <a:r>
              <a:rPr sz="2400" dirty="0">
                <a:latin typeface="+mn-lt"/>
                <a:cs typeface="Calibri"/>
              </a:rPr>
              <a:t>ad esso</a:t>
            </a:r>
            <a:r>
              <a:rPr sz="2400" spc="-20" dirty="0">
                <a:latin typeface="+mn-lt"/>
                <a:cs typeface="Calibri"/>
              </a:rPr>
              <a:t> </a:t>
            </a:r>
            <a:r>
              <a:rPr sz="2400" spc="-10" dirty="0">
                <a:latin typeface="+mn-lt"/>
                <a:cs typeface="Calibri"/>
              </a:rPr>
              <a:t>riconducibili</a:t>
            </a:r>
            <a:endParaRPr sz="2400">
              <a:latin typeface="+mn-lt"/>
              <a:cs typeface="Calibri"/>
            </a:endParaRPr>
          </a:p>
          <a:p>
            <a:pPr marL="12700" algn="just">
              <a:lnSpc>
                <a:spcPct val="100000"/>
              </a:lnSpc>
              <a:spcBef>
                <a:spcPts val="1200"/>
              </a:spcBef>
              <a:spcAft>
                <a:spcPts val="600"/>
              </a:spcAft>
            </a:pPr>
            <a:r>
              <a:rPr sz="2400" b="1" spc="-15" dirty="0">
                <a:latin typeface="+mn-lt"/>
                <a:cs typeface="Calibri"/>
              </a:rPr>
              <a:t>Per </a:t>
            </a:r>
            <a:r>
              <a:rPr sz="2400" b="1" spc="-5" dirty="0">
                <a:latin typeface="+mn-lt"/>
                <a:cs typeface="Calibri"/>
              </a:rPr>
              <a:t>gli aiuti </a:t>
            </a:r>
            <a:r>
              <a:rPr sz="2400" b="1" dirty="0">
                <a:latin typeface="+mn-lt"/>
                <a:cs typeface="Calibri"/>
              </a:rPr>
              <a:t>al </a:t>
            </a:r>
            <a:r>
              <a:rPr sz="2400" b="1" spc="-5" dirty="0">
                <a:latin typeface="+mn-lt"/>
                <a:cs typeface="Calibri"/>
              </a:rPr>
              <a:t>funzionamento: </a:t>
            </a:r>
            <a:r>
              <a:rPr sz="2400" spc="-10" dirty="0">
                <a:latin typeface="+mn-lt"/>
                <a:cs typeface="Calibri"/>
              </a:rPr>
              <a:t>vedere </a:t>
            </a:r>
            <a:r>
              <a:rPr sz="2400" spc="-35" dirty="0">
                <a:latin typeface="+mn-lt"/>
                <a:cs typeface="Calibri"/>
              </a:rPr>
              <a:t>all’Art. </a:t>
            </a:r>
            <a:r>
              <a:rPr sz="2400" dirty="0">
                <a:latin typeface="+mn-lt"/>
                <a:cs typeface="Calibri"/>
              </a:rPr>
              <a:t>53(5</a:t>
            </a:r>
            <a:r>
              <a:rPr sz="2400">
                <a:latin typeface="+mn-lt"/>
                <a:cs typeface="Calibri"/>
              </a:rPr>
              <a:t>)</a:t>
            </a:r>
            <a:r>
              <a:rPr sz="2400" spc="-15">
                <a:latin typeface="+mn-lt"/>
                <a:cs typeface="Calibri"/>
              </a:rPr>
              <a:t> </a:t>
            </a:r>
            <a:r>
              <a:rPr lang="it-IT" sz="2400" spc="-10" dirty="0" smtClean="0">
                <a:latin typeface="+mn-lt"/>
                <a:cs typeface="Calibri"/>
              </a:rPr>
              <a:t>GBER</a:t>
            </a:r>
            <a:endParaRPr sz="2400">
              <a:latin typeface="+mn-lt"/>
              <a:cs typeface="Calibri"/>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2844" y="1214422"/>
            <a:ext cx="8858312" cy="4271041"/>
          </a:xfrm>
          <a:prstGeom prst="rect">
            <a:avLst/>
          </a:prstGeom>
        </p:spPr>
        <p:txBody>
          <a:bodyPr vert="horz" wrap="square" lIns="0" tIns="153035" rIns="0" bIns="0" rtlCol="0">
            <a:spAutoFit/>
          </a:bodyPr>
          <a:lstStyle/>
          <a:p>
            <a:pPr marL="12700" algn="just">
              <a:lnSpc>
                <a:spcPct val="100000"/>
              </a:lnSpc>
              <a:spcBef>
                <a:spcPts val="1205"/>
              </a:spcBef>
            </a:pPr>
            <a:r>
              <a:rPr sz="2400" b="1" u="heavy" spc="-5" dirty="0">
                <a:uFill>
                  <a:solidFill>
                    <a:srgbClr val="000000"/>
                  </a:solidFill>
                </a:uFill>
                <a:latin typeface="+mn-lt"/>
                <a:cs typeface="Calibri"/>
              </a:rPr>
              <a:t>Calcolo </a:t>
            </a:r>
            <a:r>
              <a:rPr sz="2400" b="1" u="heavy" dirty="0">
                <a:uFill>
                  <a:solidFill>
                    <a:srgbClr val="000000"/>
                  </a:solidFill>
                </a:uFill>
                <a:latin typeface="+mn-lt"/>
                <a:cs typeface="Calibri"/>
              </a:rPr>
              <a:t>dei </a:t>
            </a:r>
            <a:r>
              <a:rPr sz="2400" b="1" u="heavy" spc="-10" dirty="0">
                <a:uFill>
                  <a:solidFill>
                    <a:srgbClr val="000000"/>
                  </a:solidFill>
                </a:uFill>
                <a:latin typeface="+mn-lt"/>
                <a:cs typeface="Calibri"/>
              </a:rPr>
              <a:t>costi</a:t>
            </a:r>
            <a:r>
              <a:rPr sz="2400" b="1" u="heavy" spc="-55" dirty="0">
                <a:uFill>
                  <a:solidFill>
                    <a:srgbClr val="000000"/>
                  </a:solidFill>
                </a:uFill>
                <a:latin typeface="+mn-lt"/>
                <a:cs typeface="Calibri"/>
              </a:rPr>
              <a:t> </a:t>
            </a:r>
            <a:r>
              <a:rPr sz="2400" b="1" u="heavy" dirty="0">
                <a:uFill>
                  <a:solidFill>
                    <a:srgbClr val="000000"/>
                  </a:solidFill>
                </a:uFill>
                <a:latin typeface="+mn-lt"/>
                <a:cs typeface="Calibri"/>
              </a:rPr>
              <a:t>ammissibili</a:t>
            </a:r>
            <a:endParaRPr sz="2400">
              <a:latin typeface="+mn-lt"/>
              <a:cs typeface="Calibri"/>
            </a:endParaRPr>
          </a:p>
          <a:p>
            <a:pPr marL="12700" marR="5080" algn="just">
              <a:lnSpc>
                <a:spcPct val="100000"/>
              </a:lnSpc>
              <a:spcBef>
                <a:spcPts val="1105"/>
              </a:spcBef>
            </a:pPr>
            <a:r>
              <a:rPr sz="2400" b="1" spc="-20" dirty="0">
                <a:latin typeface="+mn-lt"/>
                <a:cs typeface="Calibri"/>
              </a:rPr>
              <a:t>Per </a:t>
            </a:r>
            <a:r>
              <a:rPr sz="2400" b="1" spc="-5" dirty="0">
                <a:latin typeface="+mn-lt"/>
                <a:cs typeface="Calibri"/>
              </a:rPr>
              <a:t>gli aiuti </a:t>
            </a:r>
            <a:r>
              <a:rPr sz="2400" b="1" spc="-5">
                <a:latin typeface="+mn-lt"/>
                <a:cs typeface="Calibri"/>
              </a:rPr>
              <a:t>agli </a:t>
            </a:r>
            <a:r>
              <a:rPr sz="2400" b="1" spc="-10" smtClean="0">
                <a:latin typeface="+mn-lt"/>
                <a:cs typeface="Calibri"/>
              </a:rPr>
              <a:t>investimenti</a:t>
            </a:r>
            <a:r>
              <a:rPr lang="it-IT" sz="2400" dirty="0" smtClean="0">
                <a:latin typeface="+mn-lt"/>
                <a:cs typeface="Calibri"/>
              </a:rPr>
              <a:t>,</a:t>
            </a:r>
            <a:r>
              <a:rPr sz="2400" smtClean="0">
                <a:latin typeface="+mn-lt"/>
                <a:cs typeface="Calibri"/>
              </a:rPr>
              <a:t> </a:t>
            </a:r>
            <a:r>
              <a:rPr sz="2400" spc="-20" dirty="0">
                <a:latin typeface="+mn-lt"/>
                <a:cs typeface="Calibri"/>
              </a:rPr>
              <a:t>differenza tra </a:t>
            </a:r>
            <a:r>
              <a:rPr sz="2400" spc="-15" dirty="0">
                <a:latin typeface="+mn-lt"/>
                <a:cs typeface="Calibri"/>
              </a:rPr>
              <a:t>costi </a:t>
            </a:r>
            <a:r>
              <a:rPr sz="2400" dirty="0">
                <a:latin typeface="+mn-lt"/>
                <a:cs typeface="Calibri"/>
              </a:rPr>
              <a:t>ammissibili e  il </a:t>
            </a:r>
            <a:r>
              <a:rPr sz="2400" spc="-10" dirty="0">
                <a:latin typeface="+mn-lt"/>
                <a:cs typeface="Calibri"/>
              </a:rPr>
              <a:t>risultato </a:t>
            </a:r>
            <a:r>
              <a:rPr sz="2400" spc="-15" dirty="0">
                <a:latin typeface="+mn-lt"/>
                <a:cs typeface="Calibri"/>
              </a:rPr>
              <a:t>operativo </a:t>
            </a:r>
            <a:r>
              <a:rPr sz="2400" spc="-5" dirty="0">
                <a:latin typeface="+mn-lt"/>
                <a:cs typeface="Calibri"/>
              </a:rPr>
              <a:t>("</a:t>
            </a:r>
            <a:r>
              <a:rPr sz="2400" i="1" spc="-5" dirty="0">
                <a:latin typeface="+mn-lt"/>
                <a:cs typeface="Calibri"/>
              </a:rPr>
              <a:t>funding gap"</a:t>
            </a:r>
            <a:r>
              <a:rPr sz="2400" spc="-5" dirty="0">
                <a:latin typeface="+mn-lt"/>
                <a:cs typeface="Calibri"/>
              </a:rPr>
              <a:t>) </a:t>
            </a:r>
            <a:r>
              <a:rPr sz="2400" spc="-10" dirty="0">
                <a:latin typeface="+mn-lt"/>
                <a:cs typeface="Calibri"/>
              </a:rPr>
              <a:t>con calcolo </a:t>
            </a:r>
            <a:r>
              <a:rPr sz="2400" i="1" spc="-25" dirty="0">
                <a:latin typeface="+mn-lt"/>
                <a:cs typeface="Calibri"/>
              </a:rPr>
              <a:t>ex </a:t>
            </a:r>
            <a:r>
              <a:rPr sz="2400" i="1" spc="-10" dirty="0">
                <a:latin typeface="+mn-lt"/>
                <a:cs typeface="Calibri"/>
              </a:rPr>
              <a:t>ante</a:t>
            </a:r>
            <a:r>
              <a:rPr sz="2400" spc="-10" dirty="0">
                <a:latin typeface="+mn-lt"/>
                <a:cs typeface="Calibri"/>
              </a:rPr>
              <a:t>, </a:t>
            </a:r>
            <a:r>
              <a:rPr sz="2400">
                <a:latin typeface="+mn-lt"/>
                <a:cs typeface="Calibri"/>
              </a:rPr>
              <a:t>o </a:t>
            </a:r>
            <a:r>
              <a:rPr sz="2400" spc="-5" smtClean="0">
                <a:latin typeface="+mn-lt"/>
                <a:cs typeface="Calibri"/>
              </a:rPr>
              <a:t>clausola </a:t>
            </a:r>
            <a:r>
              <a:rPr sz="2400" spc="-5" dirty="0">
                <a:latin typeface="+mn-lt"/>
                <a:cs typeface="Calibri"/>
              </a:rPr>
              <a:t>di un meccanismo di </a:t>
            </a:r>
            <a:r>
              <a:rPr sz="2400" spc="-10" dirty="0">
                <a:latin typeface="+mn-lt"/>
                <a:cs typeface="Calibri"/>
              </a:rPr>
              <a:t>recupero </a:t>
            </a:r>
            <a:r>
              <a:rPr sz="2400" spc="-5" dirty="0">
                <a:latin typeface="+mn-lt"/>
                <a:cs typeface="Calibri"/>
              </a:rPr>
              <a:t>("</a:t>
            </a:r>
            <a:r>
              <a:rPr sz="2400" i="1" spc="-5" dirty="0">
                <a:latin typeface="+mn-lt"/>
                <a:cs typeface="Calibri"/>
              </a:rPr>
              <a:t>claw-back</a:t>
            </a:r>
            <a:r>
              <a:rPr sz="2400" spc="-5" dirty="0">
                <a:latin typeface="+mn-lt"/>
                <a:cs typeface="Calibri"/>
              </a:rPr>
              <a:t>")</a:t>
            </a:r>
            <a:r>
              <a:rPr sz="2400" i="1" spc="-5" dirty="0">
                <a:latin typeface="+mn-lt"/>
                <a:cs typeface="Calibri"/>
              </a:rPr>
              <a:t>. </a:t>
            </a:r>
            <a:r>
              <a:rPr sz="2400" dirty="0">
                <a:latin typeface="+mn-lt"/>
                <a:cs typeface="Calibri"/>
              </a:rPr>
              <a:t>Il </a:t>
            </a:r>
            <a:r>
              <a:rPr sz="2400" spc="-20" dirty="0">
                <a:latin typeface="+mn-lt"/>
                <a:cs typeface="Calibri"/>
              </a:rPr>
              <a:t>gestore  </a:t>
            </a:r>
            <a:r>
              <a:rPr sz="2400" spc="-5" dirty="0">
                <a:latin typeface="+mn-lt"/>
                <a:cs typeface="Calibri"/>
              </a:rPr>
              <a:t>può </a:t>
            </a:r>
            <a:r>
              <a:rPr sz="2400" spc="-10" dirty="0">
                <a:latin typeface="+mn-lt"/>
                <a:cs typeface="Calibri"/>
              </a:rPr>
              <a:t>mantenere </a:t>
            </a:r>
            <a:r>
              <a:rPr sz="2400" spc="-5" dirty="0">
                <a:latin typeface="+mn-lt"/>
                <a:cs typeface="Calibri"/>
              </a:rPr>
              <a:t>un </a:t>
            </a:r>
            <a:r>
              <a:rPr sz="2400" spc="-5">
                <a:latin typeface="+mn-lt"/>
                <a:cs typeface="Calibri"/>
              </a:rPr>
              <a:t>utile</a:t>
            </a:r>
            <a:r>
              <a:rPr sz="2400" spc="-15">
                <a:latin typeface="+mn-lt"/>
                <a:cs typeface="Calibri"/>
              </a:rPr>
              <a:t> </a:t>
            </a:r>
            <a:r>
              <a:rPr sz="2400" spc="-10" smtClean="0">
                <a:latin typeface="+mn-lt"/>
                <a:cs typeface="Calibri"/>
              </a:rPr>
              <a:t>ragionevole</a:t>
            </a:r>
            <a:endParaRPr lang="it-IT" sz="2400" spc="-10" dirty="0" smtClean="0">
              <a:latin typeface="+mn-lt"/>
              <a:cs typeface="Calibri"/>
            </a:endParaRPr>
          </a:p>
          <a:p>
            <a:pPr marL="12700" marR="5080" algn="just">
              <a:lnSpc>
                <a:spcPct val="100000"/>
              </a:lnSpc>
              <a:spcBef>
                <a:spcPts val="1105"/>
              </a:spcBef>
            </a:pPr>
            <a:r>
              <a:rPr sz="2400" b="1" spc="-15" smtClean="0">
                <a:latin typeface="+mn-lt"/>
                <a:cs typeface="Calibri"/>
              </a:rPr>
              <a:t>Per </a:t>
            </a:r>
            <a:r>
              <a:rPr sz="2400" b="1" spc="-5" dirty="0">
                <a:latin typeface="+mn-lt"/>
                <a:cs typeface="Calibri"/>
              </a:rPr>
              <a:t>gli aiuti </a:t>
            </a:r>
            <a:r>
              <a:rPr sz="2400" b="1" dirty="0">
                <a:latin typeface="+mn-lt"/>
                <a:cs typeface="Calibri"/>
              </a:rPr>
              <a:t>al </a:t>
            </a:r>
            <a:r>
              <a:rPr sz="2400" b="1" spc="-5" dirty="0">
                <a:latin typeface="+mn-lt"/>
                <a:cs typeface="Calibri"/>
              </a:rPr>
              <a:t>funzionamento</a:t>
            </a:r>
            <a:r>
              <a:rPr sz="2400" spc="-5" dirty="0">
                <a:latin typeface="+mn-lt"/>
                <a:cs typeface="Calibri"/>
              </a:rPr>
              <a:t>, </a:t>
            </a:r>
            <a:r>
              <a:rPr sz="2400" spc="-10" dirty="0">
                <a:latin typeface="+mn-lt"/>
                <a:cs typeface="Calibri"/>
              </a:rPr>
              <a:t>copertura </a:t>
            </a:r>
            <a:r>
              <a:rPr sz="2400" spc="-5" dirty="0">
                <a:latin typeface="+mn-lt"/>
                <a:cs typeface="Calibri"/>
              </a:rPr>
              <a:t>delle </a:t>
            </a:r>
            <a:r>
              <a:rPr sz="2400" spc="-10" dirty="0">
                <a:latin typeface="+mn-lt"/>
                <a:cs typeface="Calibri"/>
              </a:rPr>
              <a:t>perdite </a:t>
            </a:r>
            <a:r>
              <a:rPr sz="2400" spc="-5" dirty="0">
                <a:latin typeface="+mn-lt"/>
                <a:cs typeface="Calibri"/>
              </a:rPr>
              <a:t>di esercizio </a:t>
            </a:r>
            <a:r>
              <a:rPr sz="2400" dirty="0">
                <a:latin typeface="+mn-lt"/>
                <a:cs typeface="Calibri"/>
              </a:rPr>
              <a:t>e </a:t>
            </a:r>
            <a:r>
              <a:rPr sz="2400" spc="-5">
                <a:latin typeface="+mn-lt"/>
                <a:cs typeface="Calibri"/>
              </a:rPr>
              <a:t>utile </a:t>
            </a:r>
            <a:r>
              <a:rPr sz="2400" spc="-10" smtClean="0">
                <a:latin typeface="+mn-lt"/>
                <a:cs typeface="Calibri"/>
              </a:rPr>
              <a:t>ragionevole </a:t>
            </a:r>
            <a:r>
              <a:rPr sz="2400" dirty="0">
                <a:latin typeface="+mn-lt"/>
                <a:cs typeface="Calibri"/>
              </a:rPr>
              <a:t>per il </a:t>
            </a:r>
            <a:r>
              <a:rPr sz="2400" spc="-5" dirty="0">
                <a:latin typeface="+mn-lt"/>
                <a:cs typeface="Calibri"/>
              </a:rPr>
              <a:t>periodo. Calcolo </a:t>
            </a:r>
            <a:r>
              <a:rPr sz="2400" i="1" spc="-20" dirty="0">
                <a:latin typeface="+mn-lt"/>
                <a:cs typeface="Calibri"/>
              </a:rPr>
              <a:t>ex </a:t>
            </a:r>
            <a:r>
              <a:rPr sz="2400" i="1" spc="-10" dirty="0">
                <a:latin typeface="+mn-lt"/>
                <a:cs typeface="Calibri"/>
              </a:rPr>
              <a:t>ante</a:t>
            </a:r>
            <a:r>
              <a:rPr sz="2400" spc="-10" dirty="0">
                <a:latin typeface="+mn-lt"/>
                <a:cs typeface="Calibri"/>
              </a:rPr>
              <a:t>, </a:t>
            </a:r>
            <a:r>
              <a:rPr sz="2400" dirty="0">
                <a:latin typeface="+mn-lt"/>
                <a:cs typeface="Calibri"/>
              </a:rPr>
              <a:t>o </a:t>
            </a:r>
            <a:r>
              <a:rPr sz="2400" spc="-5" dirty="0">
                <a:latin typeface="+mn-lt"/>
                <a:cs typeface="Calibri"/>
              </a:rPr>
              <a:t>con </a:t>
            </a:r>
            <a:r>
              <a:rPr sz="2400" dirty="0">
                <a:latin typeface="+mn-lt"/>
                <a:cs typeface="Calibri"/>
              </a:rPr>
              <a:t>meccanismo </a:t>
            </a:r>
            <a:r>
              <a:rPr sz="2400" spc="-5">
                <a:latin typeface="+mn-lt"/>
                <a:cs typeface="Calibri"/>
              </a:rPr>
              <a:t>di</a:t>
            </a:r>
            <a:r>
              <a:rPr sz="2400" spc="-45">
                <a:latin typeface="+mn-lt"/>
                <a:cs typeface="Calibri"/>
              </a:rPr>
              <a:t> </a:t>
            </a:r>
            <a:r>
              <a:rPr sz="2400" spc="-10" smtClean="0">
                <a:latin typeface="+mn-lt"/>
                <a:cs typeface="Calibri"/>
              </a:rPr>
              <a:t>recupero</a:t>
            </a:r>
            <a:endParaRPr lang="it-IT" sz="2400" spc="-10" dirty="0" smtClean="0">
              <a:latin typeface="+mn-lt"/>
              <a:cs typeface="Calibri"/>
            </a:endParaRPr>
          </a:p>
          <a:p>
            <a:pPr marL="12700" marR="5080" algn="just">
              <a:lnSpc>
                <a:spcPct val="100000"/>
              </a:lnSpc>
              <a:spcBef>
                <a:spcPts val="1105"/>
              </a:spcBef>
            </a:pPr>
            <a:r>
              <a:rPr sz="2400" spc="-20" smtClean="0">
                <a:latin typeface="+mn-lt"/>
                <a:cs typeface="Calibri"/>
              </a:rPr>
              <a:t>Per </a:t>
            </a:r>
            <a:r>
              <a:rPr sz="2400" b="1" spc="-5" dirty="0">
                <a:latin typeface="+mn-lt"/>
                <a:cs typeface="Calibri"/>
              </a:rPr>
              <a:t>aiuti </a:t>
            </a:r>
            <a:r>
              <a:rPr sz="2400" b="1" dirty="0">
                <a:latin typeface="+mn-lt"/>
                <a:cs typeface="Calibri"/>
              </a:rPr>
              <a:t>&lt; € 1 </a:t>
            </a:r>
            <a:r>
              <a:rPr sz="2400" b="1" spc="-5" dirty="0">
                <a:latin typeface="+mn-lt"/>
                <a:cs typeface="Calibri"/>
              </a:rPr>
              <a:t>milione</a:t>
            </a:r>
            <a:r>
              <a:rPr sz="2400" spc="-5" dirty="0">
                <a:latin typeface="+mn-lt"/>
                <a:cs typeface="Calibri"/>
              </a:rPr>
              <a:t>, l’importo </a:t>
            </a:r>
            <a:r>
              <a:rPr sz="2400" dirty="0">
                <a:latin typeface="+mn-lt"/>
                <a:cs typeface="Calibri"/>
              </a:rPr>
              <a:t>massimo </a:t>
            </a:r>
            <a:r>
              <a:rPr sz="2400" spc="-5" dirty="0">
                <a:latin typeface="+mn-lt"/>
                <a:cs typeface="Calibri"/>
              </a:rPr>
              <a:t>può </a:t>
            </a:r>
            <a:r>
              <a:rPr sz="2400" spc="-10" dirty="0">
                <a:latin typeface="+mn-lt"/>
                <a:cs typeface="Calibri"/>
              </a:rPr>
              <a:t>essere fissato  </a:t>
            </a:r>
            <a:r>
              <a:rPr sz="2400" spc="-5" dirty="0">
                <a:latin typeface="+mn-lt"/>
                <a:cs typeface="Calibri"/>
              </a:rPr>
              <a:t>all’80% dei </a:t>
            </a:r>
            <a:r>
              <a:rPr sz="2400" spc="-15">
                <a:latin typeface="+mn-lt"/>
                <a:cs typeface="Calibri"/>
              </a:rPr>
              <a:t>costi</a:t>
            </a:r>
            <a:r>
              <a:rPr sz="2400" spc="-30">
                <a:latin typeface="+mn-lt"/>
                <a:cs typeface="Calibri"/>
              </a:rPr>
              <a:t> </a:t>
            </a:r>
            <a:r>
              <a:rPr sz="2400" smtClean="0">
                <a:latin typeface="+mn-lt"/>
                <a:cs typeface="Calibri"/>
              </a:rPr>
              <a:t>ammissibili</a:t>
            </a:r>
            <a:endParaRPr sz="2400">
              <a:latin typeface="+mn-lt"/>
              <a:cs typeface="Calibri"/>
            </a:endParaRPr>
          </a:p>
        </p:txBody>
      </p:sp>
      <p:sp>
        <p:nvSpPr>
          <p:cNvPr id="6" name="object 2"/>
          <p:cNvSpPr txBox="1">
            <a:spLocks noGrp="1"/>
          </p:cNvSpPr>
          <p:nvPr>
            <p:ph type="title"/>
          </p:nvPr>
        </p:nvSpPr>
        <p:spPr>
          <a:xfrm>
            <a:off x="785786" y="357166"/>
            <a:ext cx="7643866"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Aiuti "esenti" a cultura e patrimonio - II</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42910" y="357166"/>
            <a:ext cx="8143932"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Origine statale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357158" y="1071546"/>
            <a:ext cx="8429684" cy="4383251"/>
          </a:xfrm>
          <a:prstGeom prst="rect">
            <a:avLst/>
          </a:prstGeom>
        </p:spPr>
        <p:txBody>
          <a:bodyPr vert="horz" wrap="square" lIns="0" tIns="12700" rIns="0" bIns="0" rtlCol="0">
            <a:spAutoFit/>
          </a:bodyPr>
          <a:lstStyle/>
          <a:p>
            <a:pPr marL="12700" algn="just">
              <a:lnSpc>
                <a:spcPts val="2695"/>
              </a:lnSpc>
              <a:spcBef>
                <a:spcPts val="100"/>
              </a:spcBef>
              <a:spcAft>
                <a:spcPts val="600"/>
              </a:spcAft>
            </a:pPr>
            <a:r>
              <a:rPr sz="2400" spc="-30" dirty="0">
                <a:latin typeface="+mn-lt"/>
                <a:cs typeface="Calibri"/>
              </a:rPr>
              <a:t>Trasferimento </a:t>
            </a:r>
            <a:r>
              <a:rPr sz="2400" spc="-5" dirty="0">
                <a:latin typeface="+mn-lt"/>
                <a:cs typeface="Calibri"/>
              </a:rPr>
              <a:t>di </a:t>
            </a:r>
            <a:r>
              <a:rPr sz="2400" spc="-10" dirty="0">
                <a:latin typeface="+mn-lt"/>
                <a:cs typeface="Calibri"/>
              </a:rPr>
              <a:t>risorse </a:t>
            </a:r>
            <a:r>
              <a:rPr sz="2400" spc="-15" dirty="0">
                <a:latin typeface="+mn-lt"/>
                <a:cs typeface="Calibri"/>
              </a:rPr>
              <a:t>statali </a:t>
            </a:r>
            <a:r>
              <a:rPr sz="2400" dirty="0">
                <a:latin typeface="+mn-lt"/>
                <a:cs typeface="Calibri"/>
              </a:rPr>
              <a:t>e</a:t>
            </a:r>
            <a:r>
              <a:rPr sz="2400" spc="-50" dirty="0">
                <a:latin typeface="+mn-lt"/>
                <a:cs typeface="Calibri"/>
              </a:rPr>
              <a:t> </a:t>
            </a:r>
            <a:r>
              <a:rPr sz="2400" spc="-5" dirty="0">
                <a:latin typeface="+mn-lt"/>
                <a:cs typeface="Calibri"/>
              </a:rPr>
              <a:t>imputabilità</a:t>
            </a:r>
            <a:endParaRPr sz="2400">
              <a:latin typeface="+mn-lt"/>
              <a:cs typeface="Calibri"/>
            </a:endParaRPr>
          </a:p>
          <a:p>
            <a:pPr marL="540000" marR="800100" indent="-178435" algn="just">
              <a:lnSpc>
                <a:spcPts val="2400"/>
              </a:lnSpc>
              <a:spcBef>
                <a:spcPts val="295"/>
              </a:spcBef>
              <a:spcAft>
                <a:spcPts val="600"/>
              </a:spcAft>
              <a:buSzPct val="120000"/>
              <a:buFont typeface="Arial"/>
              <a:buChar char="-"/>
              <a:tabLst>
                <a:tab pos="915035" algn="l"/>
              </a:tabLst>
            </a:pPr>
            <a:r>
              <a:rPr sz="2400" b="1" spc="-5" dirty="0">
                <a:latin typeface="+mn-lt"/>
                <a:cs typeface="Calibri"/>
              </a:rPr>
              <a:t>Imputabilità: </a:t>
            </a:r>
            <a:r>
              <a:rPr sz="2400" spc="-5" dirty="0">
                <a:latin typeface="+mn-lt"/>
                <a:cs typeface="Calibri"/>
              </a:rPr>
              <a:t>se lo </a:t>
            </a:r>
            <a:r>
              <a:rPr sz="2400" spc="-15" dirty="0">
                <a:latin typeface="+mn-lt"/>
                <a:cs typeface="Calibri"/>
              </a:rPr>
              <a:t>Stato </a:t>
            </a:r>
            <a:r>
              <a:rPr sz="2400" spc="-10" dirty="0">
                <a:latin typeface="+mn-lt"/>
                <a:cs typeface="Calibri"/>
              </a:rPr>
              <a:t>esercita </a:t>
            </a:r>
            <a:r>
              <a:rPr sz="2400">
                <a:latin typeface="+mn-lt"/>
                <a:cs typeface="Calibri"/>
              </a:rPr>
              <a:t>un </a:t>
            </a:r>
            <a:r>
              <a:rPr sz="2400" spc="-10" smtClean="0">
                <a:latin typeface="+mn-lt"/>
                <a:cs typeface="Calibri"/>
              </a:rPr>
              <a:t>controllo</a:t>
            </a:r>
            <a:r>
              <a:rPr lang="it-IT" sz="2400" spc="-10" dirty="0" smtClean="0">
                <a:latin typeface="+mn-lt"/>
                <a:cs typeface="Calibri"/>
              </a:rPr>
              <a:t> </a:t>
            </a:r>
            <a:r>
              <a:rPr sz="2400" spc="-5" smtClean="0">
                <a:latin typeface="+mn-lt"/>
                <a:cs typeface="Calibri"/>
              </a:rPr>
              <a:t>sulla </a:t>
            </a:r>
            <a:r>
              <a:rPr sz="2400" spc="-10" dirty="0">
                <a:latin typeface="+mn-lt"/>
                <a:cs typeface="Calibri"/>
              </a:rPr>
              <a:t>misura </a:t>
            </a:r>
            <a:r>
              <a:rPr sz="2400">
                <a:latin typeface="+mn-lt"/>
                <a:cs typeface="Calibri"/>
              </a:rPr>
              <a:t>in </a:t>
            </a:r>
            <a:r>
              <a:rPr sz="2400" spc="-5" smtClean="0">
                <a:latin typeface="+mn-lt"/>
                <a:cs typeface="Calibri"/>
              </a:rPr>
              <a:t>questione</a:t>
            </a:r>
            <a:endParaRPr sz="2400">
              <a:latin typeface="+mn-lt"/>
              <a:cs typeface="Calibri"/>
            </a:endParaRPr>
          </a:p>
          <a:p>
            <a:pPr marL="540000" indent="-178435" algn="just">
              <a:lnSpc>
                <a:spcPts val="2360"/>
              </a:lnSpc>
              <a:spcAft>
                <a:spcPts val="600"/>
              </a:spcAft>
              <a:buSzPct val="120000"/>
              <a:buFont typeface="Arial"/>
              <a:buChar char="-"/>
              <a:tabLst>
                <a:tab pos="915035" algn="l"/>
              </a:tabLst>
            </a:pPr>
            <a:r>
              <a:rPr sz="2400" b="1" spc="-5" dirty="0">
                <a:latin typeface="+mn-lt"/>
                <a:cs typeface="Calibri"/>
              </a:rPr>
              <a:t>Risorse </a:t>
            </a:r>
            <a:r>
              <a:rPr sz="2400" b="1" spc="-15" dirty="0">
                <a:latin typeface="+mn-lt"/>
                <a:cs typeface="Calibri"/>
              </a:rPr>
              <a:t>statali: </a:t>
            </a:r>
            <a:r>
              <a:rPr sz="2400" spc="-5" dirty="0">
                <a:latin typeface="+mn-lt"/>
                <a:cs typeface="Calibri"/>
              </a:rPr>
              <a:t>comprende </a:t>
            </a:r>
            <a:r>
              <a:rPr sz="2400" spc="-10" dirty="0">
                <a:latin typeface="+mn-lt"/>
                <a:cs typeface="Calibri"/>
              </a:rPr>
              <a:t>tutte </a:t>
            </a:r>
            <a:r>
              <a:rPr sz="2400" dirty="0">
                <a:latin typeface="+mn-lt"/>
                <a:cs typeface="Calibri"/>
              </a:rPr>
              <a:t>le </a:t>
            </a:r>
            <a:r>
              <a:rPr sz="2400" spc="-10" dirty="0">
                <a:latin typeface="+mn-lt"/>
                <a:cs typeface="Calibri"/>
              </a:rPr>
              <a:t>risorse </a:t>
            </a:r>
            <a:r>
              <a:rPr sz="2400" dirty="0">
                <a:latin typeface="+mn-lt"/>
                <a:cs typeface="Calibri"/>
              </a:rPr>
              <a:t>che </a:t>
            </a:r>
            <a:r>
              <a:rPr sz="2400" spc="-5" dirty="0">
                <a:latin typeface="+mn-lt"/>
                <a:cs typeface="Calibri"/>
              </a:rPr>
              <a:t>si </a:t>
            </a:r>
            <a:r>
              <a:rPr sz="2400" spc="-15" dirty="0">
                <a:latin typeface="+mn-lt"/>
                <a:cs typeface="Calibri"/>
              </a:rPr>
              <a:t>trovano </a:t>
            </a:r>
            <a:r>
              <a:rPr sz="2400" spc="-15">
                <a:latin typeface="+mn-lt"/>
                <a:cs typeface="Calibri"/>
              </a:rPr>
              <a:t>sotto</a:t>
            </a:r>
            <a:r>
              <a:rPr sz="2400" spc="-20">
                <a:latin typeface="+mn-lt"/>
                <a:cs typeface="Calibri"/>
              </a:rPr>
              <a:t> </a:t>
            </a:r>
            <a:r>
              <a:rPr sz="2400" smtClean="0">
                <a:latin typeface="+mn-lt"/>
                <a:cs typeface="Calibri"/>
              </a:rPr>
              <a:t>il</a:t>
            </a:r>
            <a:r>
              <a:rPr lang="it-IT" sz="2400" dirty="0" smtClean="0">
                <a:latin typeface="+mn-lt"/>
                <a:cs typeface="Calibri"/>
              </a:rPr>
              <a:t> </a:t>
            </a:r>
            <a:r>
              <a:rPr sz="2400" spc="-10" smtClean="0">
                <a:latin typeface="+mn-lt"/>
                <a:cs typeface="Calibri"/>
              </a:rPr>
              <a:t>controllo </a:t>
            </a:r>
            <a:r>
              <a:rPr sz="2400" spc="-5" dirty="0">
                <a:latin typeface="+mn-lt"/>
                <a:cs typeface="Calibri"/>
              </a:rPr>
              <a:t>dello </a:t>
            </a:r>
            <a:r>
              <a:rPr sz="2400" spc="-15" dirty="0">
                <a:latin typeface="+mn-lt"/>
                <a:cs typeface="Calibri"/>
              </a:rPr>
              <a:t>Stato </a:t>
            </a:r>
            <a:r>
              <a:rPr sz="2400" dirty="0">
                <a:latin typeface="+mn-lt"/>
                <a:cs typeface="Calibri"/>
              </a:rPr>
              <a:t>(a </a:t>
            </a:r>
            <a:r>
              <a:rPr sz="2400" spc="-5" dirty="0">
                <a:latin typeface="+mn-lt"/>
                <a:cs typeface="Calibri"/>
              </a:rPr>
              <a:t>prescindere dal </a:t>
            </a:r>
            <a:r>
              <a:rPr sz="2400" spc="-25" dirty="0">
                <a:latin typeface="+mn-lt"/>
                <a:cs typeface="Calibri"/>
              </a:rPr>
              <a:t>fatto </a:t>
            </a:r>
            <a:r>
              <a:rPr sz="2400" dirty="0">
                <a:latin typeface="+mn-lt"/>
                <a:cs typeface="Calibri"/>
              </a:rPr>
              <a:t>che </a:t>
            </a:r>
            <a:r>
              <a:rPr sz="2400" spc="-35" dirty="0">
                <a:latin typeface="+mn-lt"/>
                <a:cs typeface="Calibri"/>
              </a:rPr>
              <a:t>l’ente </a:t>
            </a:r>
            <a:r>
              <a:rPr sz="2400" spc="-20">
                <a:latin typeface="+mn-lt"/>
                <a:cs typeface="Calibri"/>
              </a:rPr>
              <a:t>erogatore</a:t>
            </a:r>
            <a:r>
              <a:rPr sz="2400" spc="65">
                <a:latin typeface="+mn-lt"/>
                <a:cs typeface="Calibri"/>
              </a:rPr>
              <a:t> </a:t>
            </a:r>
            <a:r>
              <a:rPr sz="2400" spc="-5" smtClean="0">
                <a:latin typeface="+mn-lt"/>
                <a:cs typeface="Calibri"/>
              </a:rPr>
              <a:t>sia</a:t>
            </a:r>
            <a:r>
              <a:rPr lang="it-IT" sz="2400" spc="-5" dirty="0" smtClean="0">
                <a:latin typeface="+mn-lt"/>
                <a:cs typeface="Calibri"/>
              </a:rPr>
              <a:t> </a:t>
            </a:r>
            <a:r>
              <a:rPr sz="2400" spc="-5" smtClean="0">
                <a:latin typeface="+mn-lt"/>
                <a:cs typeface="Calibri"/>
              </a:rPr>
              <a:t>autonomo</a:t>
            </a:r>
            <a:r>
              <a:rPr sz="2400" spc="-5" dirty="0">
                <a:latin typeface="+mn-lt"/>
                <a:cs typeface="Calibri"/>
              </a:rPr>
              <a:t>)</a:t>
            </a:r>
            <a:endParaRPr sz="2400">
              <a:latin typeface="+mn-lt"/>
              <a:cs typeface="Calibri"/>
            </a:endParaRPr>
          </a:p>
          <a:p>
            <a:pPr algn="just">
              <a:lnSpc>
                <a:spcPct val="100000"/>
              </a:lnSpc>
              <a:spcBef>
                <a:spcPts val="40"/>
              </a:spcBef>
              <a:spcAft>
                <a:spcPts val="600"/>
              </a:spcAft>
            </a:pPr>
            <a:endParaRPr sz="2400">
              <a:latin typeface="+mn-lt"/>
              <a:cs typeface="Calibri"/>
            </a:endParaRPr>
          </a:p>
          <a:p>
            <a:pPr marL="12700" algn="just">
              <a:lnSpc>
                <a:spcPts val="2695"/>
              </a:lnSpc>
              <a:spcAft>
                <a:spcPts val="600"/>
              </a:spcAft>
            </a:pPr>
            <a:r>
              <a:rPr sz="2400" spc="-5" dirty="0">
                <a:latin typeface="+mn-lt"/>
                <a:cs typeface="Calibri"/>
              </a:rPr>
              <a:t>Chiarimenti </a:t>
            </a:r>
            <a:r>
              <a:rPr sz="2400" dirty="0">
                <a:latin typeface="+mn-lt"/>
                <a:cs typeface="Calibri"/>
              </a:rPr>
              <a:t>in </a:t>
            </a:r>
            <a:r>
              <a:rPr sz="2400" spc="-10" dirty="0">
                <a:latin typeface="+mn-lt"/>
                <a:cs typeface="Calibri"/>
              </a:rPr>
              <a:t>particolare</a:t>
            </a:r>
            <a:r>
              <a:rPr sz="2400" spc="-75" dirty="0">
                <a:latin typeface="+mn-lt"/>
                <a:cs typeface="Calibri"/>
              </a:rPr>
              <a:t> </a:t>
            </a:r>
            <a:r>
              <a:rPr sz="2400" spc="-5" dirty="0">
                <a:latin typeface="+mn-lt"/>
                <a:cs typeface="Calibri"/>
              </a:rPr>
              <a:t>su:</a:t>
            </a:r>
            <a:endParaRPr sz="2400">
              <a:latin typeface="+mn-lt"/>
              <a:cs typeface="Calibri"/>
            </a:endParaRPr>
          </a:p>
          <a:p>
            <a:pPr marL="540000" indent="-178435" algn="just">
              <a:lnSpc>
                <a:spcPts val="2455"/>
              </a:lnSpc>
              <a:spcAft>
                <a:spcPts val="600"/>
              </a:spcAft>
              <a:buSzPct val="120000"/>
              <a:buFont typeface="Arial"/>
              <a:buChar char="-"/>
              <a:tabLst>
                <a:tab pos="915035" algn="l"/>
              </a:tabLst>
            </a:pPr>
            <a:r>
              <a:rPr sz="2400" spc="-5" dirty="0">
                <a:latin typeface="+mn-lt"/>
                <a:cs typeface="Calibri"/>
              </a:rPr>
              <a:t>Imputabilità </a:t>
            </a:r>
            <a:r>
              <a:rPr sz="2400" dirty="0">
                <a:latin typeface="+mn-lt"/>
                <a:cs typeface="Calibri"/>
              </a:rPr>
              <a:t>e </a:t>
            </a:r>
            <a:r>
              <a:rPr sz="2400" spc="-5" dirty="0">
                <a:latin typeface="+mn-lt"/>
                <a:cs typeface="Calibri"/>
              </a:rPr>
              <a:t>obblighi </a:t>
            </a:r>
            <a:r>
              <a:rPr sz="2400" dirty="0">
                <a:latin typeface="+mn-lt"/>
                <a:cs typeface="Calibri"/>
              </a:rPr>
              <a:t>in </a:t>
            </a:r>
            <a:r>
              <a:rPr sz="2400" spc="-5" dirty="0">
                <a:latin typeface="+mn-lt"/>
                <a:cs typeface="Calibri"/>
              </a:rPr>
              <a:t>virtù del </a:t>
            </a:r>
            <a:r>
              <a:rPr sz="2400" spc="-10">
                <a:latin typeface="+mn-lt"/>
                <a:cs typeface="Calibri"/>
              </a:rPr>
              <a:t>Diritto</a:t>
            </a:r>
            <a:r>
              <a:rPr sz="2400" spc="-50">
                <a:latin typeface="+mn-lt"/>
                <a:cs typeface="Calibri"/>
              </a:rPr>
              <a:t> </a:t>
            </a:r>
            <a:r>
              <a:rPr sz="2400" smtClean="0">
                <a:latin typeface="+mn-lt"/>
                <a:cs typeface="Calibri"/>
              </a:rPr>
              <a:t>dell’U</a:t>
            </a:r>
            <a:r>
              <a:rPr lang="it-IT" sz="2400" dirty="0" smtClean="0">
                <a:latin typeface="+mn-lt"/>
                <a:cs typeface="Calibri"/>
              </a:rPr>
              <a:t>E</a:t>
            </a:r>
            <a:endParaRPr sz="2400">
              <a:latin typeface="+mn-lt"/>
              <a:cs typeface="Calibri"/>
            </a:endParaRPr>
          </a:p>
          <a:p>
            <a:pPr marL="540000" marR="83820" indent="-178435" algn="just">
              <a:lnSpc>
                <a:spcPts val="2400"/>
              </a:lnSpc>
              <a:spcBef>
                <a:spcPts val="240"/>
              </a:spcBef>
              <a:spcAft>
                <a:spcPts val="600"/>
              </a:spcAft>
              <a:buSzPct val="120000"/>
              <a:buFont typeface="Arial"/>
              <a:buChar char="-"/>
              <a:tabLst>
                <a:tab pos="915035" algn="l"/>
              </a:tabLst>
            </a:pPr>
            <a:r>
              <a:rPr sz="2400" spc="-10" smtClean="0">
                <a:latin typeface="+mn-lt"/>
                <a:cs typeface="Calibri"/>
              </a:rPr>
              <a:t>Risorse</a:t>
            </a:r>
            <a:r>
              <a:rPr lang="it-IT" sz="2400" spc="-10" dirty="0" smtClean="0">
                <a:latin typeface="+mn-lt"/>
                <a:cs typeface="Calibri"/>
              </a:rPr>
              <a:t> </a:t>
            </a:r>
            <a:r>
              <a:rPr sz="2400" spc="-5" smtClean="0">
                <a:latin typeface="+mn-lt"/>
                <a:cs typeface="Calibri"/>
              </a:rPr>
              <a:t>U</a:t>
            </a:r>
            <a:r>
              <a:rPr lang="it-IT" sz="2400" spc="-5" dirty="0" smtClean="0">
                <a:latin typeface="+mn-lt"/>
                <a:cs typeface="Calibri"/>
              </a:rPr>
              <a:t>E</a:t>
            </a:r>
            <a:r>
              <a:rPr sz="2400" spc="-5" smtClean="0">
                <a:latin typeface="+mn-lt"/>
                <a:cs typeface="Calibri"/>
              </a:rPr>
              <a:t>: </a:t>
            </a:r>
            <a:r>
              <a:rPr sz="2400" dirty="0">
                <a:latin typeface="+mn-lt"/>
                <a:cs typeface="Calibri"/>
              </a:rPr>
              <a:t>lo </a:t>
            </a:r>
            <a:r>
              <a:rPr sz="2400" spc="-15" dirty="0">
                <a:latin typeface="+mn-lt"/>
                <a:cs typeface="Calibri"/>
              </a:rPr>
              <a:t>Stato </a:t>
            </a:r>
            <a:r>
              <a:rPr sz="2400" spc="-10" dirty="0">
                <a:latin typeface="+mn-lt"/>
                <a:cs typeface="Calibri"/>
              </a:rPr>
              <a:t>membro </a:t>
            </a:r>
            <a:r>
              <a:rPr sz="2400" dirty="0">
                <a:latin typeface="+mn-lt"/>
                <a:cs typeface="Calibri"/>
              </a:rPr>
              <a:t>ha </a:t>
            </a:r>
            <a:r>
              <a:rPr sz="2400" b="1" spc="-10">
                <a:latin typeface="+mn-lt"/>
                <a:cs typeface="Calibri"/>
              </a:rPr>
              <a:t>discrezionalità </a:t>
            </a:r>
            <a:r>
              <a:rPr sz="2400" spc="-10" smtClean="0">
                <a:latin typeface="+mn-lt"/>
                <a:cs typeface="Calibri"/>
              </a:rPr>
              <a:t>sull'utilizzo </a:t>
            </a:r>
            <a:r>
              <a:rPr sz="2400" spc="-5" dirty="0">
                <a:latin typeface="+mn-lt"/>
                <a:cs typeface="Calibri"/>
              </a:rPr>
              <a:t>delle </a:t>
            </a:r>
            <a:r>
              <a:rPr sz="2400" spc="-10">
                <a:latin typeface="+mn-lt"/>
                <a:cs typeface="Calibri"/>
              </a:rPr>
              <a:t>risorse </a:t>
            </a:r>
            <a:r>
              <a:rPr sz="2400" smtClean="0">
                <a:latin typeface="+mn-lt"/>
                <a:cs typeface="Calibri"/>
              </a:rPr>
              <a:t>(</a:t>
            </a:r>
            <a:r>
              <a:rPr lang="it-IT" sz="2400" dirty="0" smtClean="0">
                <a:latin typeface="+mn-lt"/>
                <a:cs typeface="Calibri"/>
              </a:rPr>
              <a:t>ad </a:t>
            </a:r>
            <a:r>
              <a:rPr lang="it-IT" sz="2400" dirty="0" err="1" smtClean="0">
                <a:latin typeface="+mn-lt"/>
                <a:cs typeface="Calibri"/>
              </a:rPr>
              <a:t>es</a:t>
            </a:r>
            <a:r>
              <a:rPr sz="2400" smtClean="0">
                <a:latin typeface="+mn-lt"/>
                <a:cs typeface="Calibri"/>
              </a:rPr>
              <a:t>. </a:t>
            </a:r>
            <a:r>
              <a:rPr sz="2400" spc="-5" dirty="0">
                <a:latin typeface="+mn-lt"/>
                <a:cs typeface="Calibri"/>
              </a:rPr>
              <a:t>nel caso dei Fondi </a:t>
            </a:r>
            <a:r>
              <a:rPr sz="2400" spc="-10">
                <a:latin typeface="+mn-lt"/>
                <a:cs typeface="Calibri"/>
              </a:rPr>
              <a:t>Strutturali</a:t>
            </a:r>
            <a:r>
              <a:rPr sz="2400" spc="-30">
                <a:latin typeface="+mn-lt"/>
                <a:cs typeface="Calibri"/>
              </a:rPr>
              <a:t> </a:t>
            </a:r>
            <a:r>
              <a:rPr sz="2400" spc="-5" smtClean="0">
                <a:latin typeface="+mn-lt"/>
                <a:cs typeface="Calibri"/>
              </a:rPr>
              <a:t>dell'U</a:t>
            </a:r>
            <a:r>
              <a:rPr lang="it-IT" sz="2400" spc="-5" dirty="0" smtClean="0">
                <a:latin typeface="+mn-lt"/>
                <a:cs typeface="Calibri"/>
              </a:rPr>
              <a:t>E</a:t>
            </a:r>
            <a:r>
              <a:rPr sz="2400" spc="-5" smtClean="0">
                <a:latin typeface="+mn-lt"/>
                <a:cs typeface="Calibri"/>
              </a:rPr>
              <a:t>)</a:t>
            </a:r>
            <a:endParaRPr sz="2400">
              <a:latin typeface="+mn-lt"/>
              <a:cs typeface="Calibri"/>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14348" y="357166"/>
            <a:ext cx="7858180"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Cultura e conservazione del patrimonio</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p:nvPr/>
        </p:nvSpPr>
        <p:spPr>
          <a:xfrm>
            <a:off x="991895" y="4890515"/>
            <a:ext cx="2557780" cy="0"/>
          </a:xfrm>
          <a:custGeom>
            <a:avLst/>
            <a:gdLst/>
            <a:ahLst/>
            <a:cxnLst/>
            <a:rect l="l" t="t" r="r" b="b"/>
            <a:pathLst>
              <a:path w="2557779">
                <a:moveTo>
                  <a:pt x="0" y="0"/>
                </a:moveTo>
                <a:lnTo>
                  <a:pt x="2557246" y="0"/>
                </a:lnTo>
              </a:path>
            </a:pathLst>
          </a:custGeom>
          <a:ln w="18287">
            <a:solidFill>
              <a:srgbClr val="FFFFFF"/>
            </a:solidFill>
          </a:ln>
        </p:spPr>
        <p:txBody>
          <a:bodyPr wrap="square" lIns="0" tIns="0" rIns="0" bIns="0" rtlCol="0"/>
          <a:lstStyle/>
          <a:p>
            <a:endParaRPr/>
          </a:p>
        </p:txBody>
      </p:sp>
      <p:sp>
        <p:nvSpPr>
          <p:cNvPr id="4" name="object 4"/>
          <p:cNvSpPr txBox="1"/>
          <p:nvPr/>
        </p:nvSpPr>
        <p:spPr>
          <a:xfrm>
            <a:off x="142844" y="1071546"/>
            <a:ext cx="8858312" cy="3814506"/>
          </a:xfrm>
          <a:prstGeom prst="rect">
            <a:avLst/>
          </a:prstGeom>
        </p:spPr>
        <p:txBody>
          <a:bodyPr vert="horz" wrap="square" lIns="0" tIns="153035" rIns="0" bIns="0" rtlCol="0">
            <a:spAutoFit/>
          </a:bodyPr>
          <a:lstStyle/>
          <a:p>
            <a:pPr marL="12700" algn="just">
              <a:lnSpc>
                <a:spcPct val="100000"/>
              </a:lnSpc>
              <a:spcBef>
                <a:spcPts val="1205"/>
              </a:spcBef>
            </a:pPr>
            <a:r>
              <a:rPr sz="2400" dirty="0">
                <a:latin typeface="+mn-lt"/>
                <a:cs typeface="Calibri"/>
              </a:rPr>
              <a:t>Gli </a:t>
            </a:r>
            <a:r>
              <a:rPr sz="2400" spc="-15" dirty="0">
                <a:latin typeface="+mn-lt"/>
                <a:cs typeface="Calibri"/>
              </a:rPr>
              <a:t>Stati </a:t>
            </a:r>
            <a:r>
              <a:rPr sz="2400" spc="-5" dirty="0">
                <a:latin typeface="+mn-lt"/>
                <a:cs typeface="Calibri"/>
              </a:rPr>
              <a:t>Membri </a:t>
            </a:r>
            <a:r>
              <a:rPr sz="2400" spc="-15" dirty="0">
                <a:latin typeface="+mn-lt"/>
                <a:cs typeface="Calibri"/>
              </a:rPr>
              <a:t>possono, </a:t>
            </a:r>
            <a:r>
              <a:rPr sz="2400" spc="-5" dirty="0">
                <a:latin typeface="+mn-lt"/>
                <a:cs typeface="Calibri"/>
              </a:rPr>
              <a:t>se </a:t>
            </a:r>
            <a:r>
              <a:rPr sz="2400" spc="-15" dirty="0">
                <a:latin typeface="+mn-lt"/>
                <a:cs typeface="Calibri"/>
              </a:rPr>
              <a:t>ritengono, </a:t>
            </a:r>
            <a:r>
              <a:rPr sz="2400" spc="-20" dirty="0">
                <a:latin typeface="+mn-lt"/>
                <a:cs typeface="Calibri"/>
              </a:rPr>
              <a:t>invocare </a:t>
            </a:r>
            <a:r>
              <a:rPr sz="2400" spc="-5">
                <a:latin typeface="+mn-lt"/>
                <a:cs typeface="Calibri"/>
              </a:rPr>
              <a:t>un</a:t>
            </a:r>
            <a:r>
              <a:rPr sz="2400" spc="70">
                <a:latin typeface="+mn-lt"/>
                <a:cs typeface="Calibri"/>
              </a:rPr>
              <a:t> </a:t>
            </a:r>
            <a:r>
              <a:rPr sz="2400" b="1" spc="-10" smtClean="0">
                <a:latin typeface="+mn-lt"/>
                <a:cs typeface="Calibri"/>
              </a:rPr>
              <a:t>SIEG</a:t>
            </a:r>
            <a:r>
              <a:rPr lang="it-IT" sz="2400" dirty="0" smtClean="0">
                <a:latin typeface="+mn-lt"/>
                <a:cs typeface="Calibri"/>
              </a:rPr>
              <a:t>: </a:t>
            </a:r>
            <a:r>
              <a:rPr lang="it-IT" sz="2400" dirty="0" err="1" smtClean="0">
                <a:latin typeface="+mn-lt"/>
                <a:cs typeface="Calibri"/>
              </a:rPr>
              <a:t>i</a:t>
            </a:r>
            <a:r>
              <a:rPr sz="2400" smtClean="0">
                <a:latin typeface="+mn-lt"/>
                <a:cs typeface="Calibri"/>
              </a:rPr>
              <a:t>n </a:t>
            </a:r>
            <a:r>
              <a:rPr sz="2400" spc="-15" dirty="0">
                <a:latin typeface="+mn-lt"/>
                <a:cs typeface="Calibri"/>
              </a:rPr>
              <a:t>tal </a:t>
            </a:r>
            <a:r>
              <a:rPr sz="2400" spc="-5" dirty="0">
                <a:latin typeface="+mn-lt"/>
                <a:cs typeface="Calibri"/>
              </a:rPr>
              <a:t>caso si applicherebbero </a:t>
            </a:r>
            <a:r>
              <a:rPr sz="2400" dirty="0">
                <a:latin typeface="+mn-lt"/>
                <a:cs typeface="Calibri"/>
              </a:rPr>
              <a:t>i </a:t>
            </a:r>
            <a:r>
              <a:rPr sz="2400" spc="-5" dirty="0">
                <a:latin typeface="+mn-lt"/>
                <a:cs typeface="Calibri"/>
              </a:rPr>
              <a:t>principi della </a:t>
            </a:r>
            <a:r>
              <a:rPr sz="2400" spc="-10" dirty="0">
                <a:latin typeface="+mn-lt"/>
                <a:cs typeface="Calibri"/>
              </a:rPr>
              <a:t>comunicazione  SIEG </a:t>
            </a:r>
            <a:r>
              <a:rPr sz="2400" dirty="0">
                <a:latin typeface="+mn-lt"/>
                <a:cs typeface="Calibri"/>
              </a:rPr>
              <a:t>(</a:t>
            </a:r>
            <a:r>
              <a:rPr sz="2400" i="1" dirty="0">
                <a:latin typeface="+mn-lt"/>
                <a:cs typeface="Calibri"/>
              </a:rPr>
              <a:t>Altmark</a:t>
            </a:r>
            <a:r>
              <a:rPr sz="2400" dirty="0">
                <a:latin typeface="+mn-lt"/>
                <a:cs typeface="Calibri"/>
              </a:rPr>
              <a:t>, </a:t>
            </a:r>
            <a:r>
              <a:rPr sz="2400" i="1" spc="-5" dirty="0">
                <a:latin typeface="+mn-lt"/>
                <a:cs typeface="Calibri"/>
              </a:rPr>
              <a:t>de </a:t>
            </a:r>
            <a:r>
              <a:rPr sz="2400" i="1" dirty="0">
                <a:latin typeface="+mn-lt"/>
                <a:cs typeface="Calibri"/>
              </a:rPr>
              <a:t>minimis</a:t>
            </a:r>
            <a:r>
              <a:rPr sz="2400" dirty="0">
                <a:latin typeface="+mn-lt"/>
                <a:cs typeface="Calibri"/>
              </a:rPr>
              <a:t>, </a:t>
            </a:r>
            <a:r>
              <a:rPr sz="2400" spc="-5">
                <a:latin typeface="+mn-lt"/>
                <a:cs typeface="Calibri"/>
              </a:rPr>
              <a:t>Decisione</a:t>
            </a:r>
            <a:r>
              <a:rPr sz="2400" spc="-90">
                <a:latin typeface="+mn-lt"/>
                <a:cs typeface="Calibri"/>
              </a:rPr>
              <a:t> </a:t>
            </a:r>
            <a:r>
              <a:rPr sz="2400" spc="-5" smtClean="0">
                <a:latin typeface="+mn-lt"/>
                <a:cs typeface="Calibri"/>
              </a:rPr>
              <a:t>21/2012)</a:t>
            </a:r>
            <a:endParaRPr lang="it-IT" sz="2400" spc="-5" dirty="0" smtClean="0">
              <a:latin typeface="+mn-lt"/>
              <a:cs typeface="Calibri"/>
            </a:endParaRPr>
          </a:p>
          <a:p>
            <a:pPr marL="12700" marR="5080" algn="just">
              <a:lnSpc>
                <a:spcPct val="100000"/>
              </a:lnSpc>
              <a:spcBef>
                <a:spcPts val="1105"/>
              </a:spcBef>
            </a:pPr>
            <a:endParaRPr lang="it-IT" sz="2400" b="1" spc="-5" dirty="0" smtClean="0">
              <a:latin typeface="+mn-lt"/>
              <a:cs typeface="Calibri"/>
            </a:endParaRPr>
          </a:p>
          <a:p>
            <a:pPr marL="12700" marR="5080" algn="just">
              <a:lnSpc>
                <a:spcPct val="100000"/>
              </a:lnSpc>
              <a:spcBef>
                <a:spcPts val="1105"/>
              </a:spcBef>
            </a:pPr>
            <a:r>
              <a:rPr sz="2400" b="1" smtClean="0">
                <a:latin typeface="+mn-lt"/>
                <a:cs typeface="Calibri"/>
              </a:rPr>
              <a:t>In </a:t>
            </a:r>
            <a:r>
              <a:rPr sz="2400" b="1" spc="-5" dirty="0">
                <a:latin typeface="+mn-lt"/>
                <a:cs typeface="Calibri"/>
              </a:rPr>
              <a:t>caso </a:t>
            </a:r>
            <a:r>
              <a:rPr sz="2400" b="1">
                <a:latin typeface="+mn-lt"/>
                <a:cs typeface="Calibri"/>
              </a:rPr>
              <a:t>di </a:t>
            </a:r>
            <a:r>
              <a:rPr sz="2400" b="1" spc="-5" smtClean="0">
                <a:latin typeface="+mn-lt"/>
                <a:cs typeface="Calibri"/>
              </a:rPr>
              <a:t>notifica</a:t>
            </a:r>
            <a:r>
              <a:rPr lang="it-IT" sz="2400" dirty="0" smtClean="0">
                <a:latin typeface="+mn-lt"/>
                <a:cs typeface="Calibri"/>
              </a:rPr>
              <a:t>,</a:t>
            </a:r>
            <a:r>
              <a:rPr sz="2400" smtClean="0">
                <a:latin typeface="+mn-lt"/>
                <a:cs typeface="Calibri"/>
              </a:rPr>
              <a:t> </a:t>
            </a:r>
            <a:r>
              <a:rPr sz="2400" spc="-10" dirty="0">
                <a:latin typeface="+mn-lt"/>
                <a:cs typeface="Calibri"/>
              </a:rPr>
              <a:t>valutazione </a:t>
            </a:r>
            <a:r>
              <a:rPr sz="2400" spc="-5" dirty="0">
                <a:latin typeface="+mn-lt"/>
                <a:cs typeface="Calibri"/>
              </a:rPr>
              <a:t>della </a:t>
            </a:r>
            <a:r>
              <a:rPr sz="2400" u="heavy" spc="-10" dirty="0">
                <a:uFill>
                  <a:solidFill>
                    <a:srgbClr val="000000"/>
                  </a:solidFill>
                </a:uFill>
                <a:latin typeface="+mn-lt"/>
                <a:cs typeface="Calibri"/>
              </a:rPr>
              <a:t>compatibilità</a:t>
            </a:r>
            <a:r>
              <a:rPr sz="2400" spc="-10" dirty="0">
                <a:latin typeface="+mn-lt"/>
                <a:cs typeface="Calibri"/>
              </a:rPr>
              <a:t> con </a:t>
            </a:r>
            <a:r>
              <a:rPr sz="2400" dirty="0">
                <a:latin typeface="+mn-lt"/>
                <a:cs typeface="Calibri"/>
              </a:rPr>
              <a:t>il  </a:t>
            </a:r>
            <a:r>
              <a:rPr sz="2400" spc="-15" dirty="0">
                <a:latin typeface="+mn-lt"/>
                <a:cs typeface="Calibri"/>
              </a:rPr>
              <a:t>mercato </a:t>
            </a:r>
            <a:r>
              <a:rPr sz="2400" spc="-10" dirty="0">
                <a:latin typeface="+mn-lt"/>
                <a:cs typeface="Calibri"/>
              </a:rPr>
              <a:t>interno </a:t>
            </a:r>
            <a:r>
              <a:rPr sz="2400" spc="-5" dirty="0">
                <a:latin typeface="+mn-lt"/>
                <a:cs typeface="Calibri"/>
              </a:rPr>
              <a:t>sulla base</a:t>
            </a:r>
            <a:r>
              <a:rPr sz="2400" spc="-50" dirty="0">
                <a:latin typeface="+mn-lt"/>
                <a:cs typeface="Calibri"/>
              </a:rPr>
              <a:t> </a:t>
            </a:r>
            <a:r>
              <a:rPr sz="2400" spc="-5" dirty="0">
                <a:latin typeface="+mn-lt"/>
                <a:cs typeface="Calibri"/>
              </a:rPr>
              <a:t>di:</a:t>
            </a:r>
            <a:endParaRPr sz="2400">
              <a:latin typeface="+mn-lt"/>
              <a:cs typeface="Calibri"/>
            </a:endParaRPr>
          </a:p>
          <a:p>
            <a:pPr marL="355600" indent="-342900" algn="just">
              <a:lnSpc>
                <a:spcPct val="100000"/>
              </a:lnSpc>
              <a:spcBef>
                <a:spcPts val="1095"/>
              </a:spcBef>
              <a:buSzPct val="43750"/>
              <a:buFont typeface="Wingdings"/>
              <a:buChar char=""/>
              <a:tabLst>
                <a:tab pos="354965" algn="l"/>
                <a:tab pos="355600" algn="l"/>
              </a:tabLst>
            </a:pPr>
            <a:r>
              <a:rPr sz="2400" b="1" spc="-5" dirty="0">
                <a:latin typeface="+mn-lt"/>
                <a:cs typeface="Calibri"/>
              </a:rPr>
              <a:t>Comunicazione</a:t>
            </a:r>
            <a:r>
              <a:rPr sz="2400" b="1" spc="-45" dirty="0">
                <a:latin typeface="+mn-lt"/>
                <a:cs typeface="Calibri"/>
              </a:rPr>
              <a:t> </a:t>
            </a:r>
            <a:r>
              <a:rPr sz="2400" b="1" spc="-10" dirty="0">
                <a:latin typeface="+mn-lt"/>
                <a:cs typeface="Calibri"/>
              </a:rPr>
              <a:t>SIEG</a:t>
            </a:r>
            <a:endParaRPr sz="2400">
              <a:latin typeface="+mn-lt"/>
              <a:cs typeface="Calibri"/>
            </a:endParaRPr>
          </a:p>
          <a:p>
            <a:pPr marL="355600" indent="-342900" algn="just">
              <a:lnSpc>
                <a:spcPct val="100000"/>
              </a:lnSpc>
              <a:spcBef>
                <a:spcPts val="1105"/>
              </a:spcBef>
              <a:buSzPct val="43750"/>
              <a:buFont typeface="Wingdings"/>
              <a:buChar char=""/>
              <a:tabLst>
                <a:tab pos="354965" algn="l"/>
                <a:tab pos="355600" algn="l"/>
              </a:tabLst>
            </a:pPr>
            <a:r>
              <a:rPr sz="2400" b="1" spc="-5" dirty="0">
                <a:latin typeface="+mn-lt"/>
                <a:cs typeface="Calibri"/>
              </a:rPr>
              <a:t>Articolo 107(3)(d)</a:t>
            </a:r>
            <a:r>
              <a:rPr sz="2400" b="1" spc="-20" dirty="0">
                <a:latin typeface="+mn-lt"/>
                <a:cs typeface="Calibri"/>
              </a:rPr>
              <a:t> </a:t>
            </a:r>
            <a:r>
              <a:rPr sz="2400" b="1" spc="-5" dirty="0">
                <a:latin typeface="+mn-lt"/>
                <a:cs typeface="Calibri"/>
              </a:rPr>
              <a:t>TFUE</a:t>
            </a:r>
            <a:endParaRPr sz="2400">
              <a:latin typeface="+mn-lt"/>
              <a:cs typeface="Calibri"/>
            </a:endParaRPr>
          </a:p>
        </p:txBody>
      </p:sp>
      <p:sp>
        <p:nvSpPr>
          <p:cNvPr id="5" name="object 5"/>
          <p:cNvSpPr/>
          <p:nvPr/>
        </p:nvSpPr>
        <p:spPr>
          <a:xfrm>
            <a:off x="991895" y="5396484"/>
            <a:ext cx="2935605" cy="0"/>
          </a:xfrm>
          <a:custGeom>
            <a:avLst/>
            <a:gdLst/>
            <a:ahLst/>
            <a:cxnLst/>
            <a:rect l="l" t="t" r="r" b="b"/>
            <a:pathLst>
              <a:path w="2935604">
                <a:moveTo>
                  <a:pt x="0" y="0"/>
                </a:moveTo>
                <a:lnTo>
                  <a:pt x="2935198" y="0"/>
                </a:lnTo>
              </a:path>
            </a:pathLst>
          </a:custGeom>
          <a:ln w="18287">
            <a:solidFill>
              <a:srgbClr val="FFFFFF"/>
            </a:solidFill>
          </a:ln>
        </p:spPr>
        <p:txBody>
          <a:bodyPr wrap="square" lIns="0" tIns="0" rIns="0" bIns="0" rtlCol="0"/>
          <a:lstStyle/>
          <a:p>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71604" y="285728"/>
            <a:ext cx="6112510"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err="1" smtClean="0">
                <a:solidFill>
                  <a:schemeClr val="tx1"/>
                </a:solidFill>
                <a:latin typeface="Arial" panose="020B0604020202020204" pitchFamily="34" charset="0"/>
                <a:ea typeface="MS PGothic" panose="020B0600070205080204" pitchFamily="34" charset="-128"/>
                <a:cs typeface="+mn-cs"/>
              </a:rPr>
              <a:t>Funding</a:t>
            </a:r>
            <a:r>
              <a:rPr lang="it-IT" altLang="it-IT" sz="2400" kern="1200" dirty="0" smtClean="0">
                <a:solidFill>
                  <a:schemeClr val="tx1"/>
                </a:solidFill>
                <a:latin typeface="Arial" panose="020B0604020202020204" pitchFamily="34" charset="0"/>
                <a:ea typeface="MS PGothic" panose="020B0600070205080204" pitchFamily="34" charset="-128"/>
                <a:cs typeface="+mn-cs"/>
              </a:rPr>
              <a:t> gap</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14282" y="1071546"/>
            <a:ext cx="8715436" cy="4383251"/>
          </a:xfrm>
          <a:prstGeom prst="rect">
            <a:avLst/>
          </a:prstGeom>
        </p:spPr>
        <p:txBody>
          <a:bodyPr vert="horz" wrap="square" lIns="0" tIns="12700" rIns="0" bIns="0" rtlCol="0">
            <a:spAutoFit/>
          </a:bodyPr>
          <a:lstStyle/>
          <a:p>
            <a:pPr algn="just">
              <a:lnSpc>
                <a:spcPct val="100000"/>
              </a:lnSpc>
              <a:spcBef>
                <a:spcPts val="575"/>
              </a:spcBef>
              <a:spcAft>
                <a:spcPts val="600"/>
              </a:spcAft>
              <a:buClr>
                <a:srgbClr val="000066"/>
              </a:buClr>
              <a:buSzPct val="104166"/>
              <a:tabLst>
                <a:tab pos="372110" algn="l"/>
                <a:tab pos="372745" algn="l"/>
              </a:tabLst>
            </a:pPr>
            <a:r>
              <a:rPr lang="it-IT" sz="2400" spc="-15" dirty="0" smtClean="0">
                <a:latin typeface="+mn-lt"/>
                <a:cs typeface="Calibri"/>
              </a:rPr>
              <a:t>C</a:t>
            </a:r>
            <a:r>
              <a:rPr sz="2400" spc="-15" smtClean="0">
                <a:latin typeface="+mn-lt"/>
                <a:cs typeface="Calibri"/>
              </a:rPr>
              <a:t>ontrollo </a:t>
            </a:r>
            <a:r>
              <a:rPr sz="2400" spc="-5" dirty="0">
                <a:latin typeface="+mn-lt"/>
                <a:cs typeface="Calibri"/>
              </a:rPr>
              <a:t>di </a:t>
            </a:r>
            <a:r>
              <a:rPr sz="2400" spc="-10" dirty="0">
                <a:latin typeface="+mn-lt"/>
                <a:cs typeface="Calibri"/>
              </a:rPr>
              <a:t>compatibilità </a:t>
            </a:r>
            <a:r>
              <a:rPr sz="2400" dirty="0">
                <a:latin typeface="+mn-lt"/>
                <a:cs typeface="Calibri"/>
              </a:rPr>
              <a:t>in </a:t>
            </a:r>
            <a:r>
              <a:rPr sz="2400" spc="-5" dirty="0">
                <a:latin typeface="+mn-lt"/>
                <a:cs typeface="Calibri"/>
              </a:rPr>
              <a:t>base </a:t>
            </a:r>
            <a:r>
              <a:rPr sz="2400">
                <a:latin typeface="+mn-lt"/>
                <a:cs typeface="Calibri"/>
              </a:rPr>
              <a:t>all'analisi</a:t>
            </a:r>
            <a:r>
              <a:rPr sz="2400" spc="-125">
                <a:latin typeface="+mn-lt"/>
                <a:cs typeface="Calibri"/>
              </a:rPr>
              <a:t> </a:t>
            </a:r>
            <a:r>
              <a:rPr sz="2400" spc="-5" smtClean="0">
                <a:latin typeface="+mn-lt"/>
                <a:cs typeface="Calibri"/>
              </a:rPr>
              <a:t>del</a:t>
            </a:r>
            <a:r>
              <a:rPr lang="it-IT" sz="2400" spc="-5" dirty="0" smtClean="0">
                <a:latin typeface="+mn-lt"/>
                <a:cs typeface="Calibri"/>
              </a:rPr>
              <a:t> </a:t>
            </a:r>
            <a:r>
              <a:rPr sz="2400" spc="-10" smtClean="0">
                <a:latin typeface="+mn-lt"/>
                <a:cs typeface="Calibri"/>
              </a:rPr>
              <a:t>«deficit </a:t>
            </a:r>
            <a:r>
              <a:rPr sz="2400" spc="-5" dirty="0">
                <a:latin typeface="+mn-lt"/>
                <a:cs typeface="Calibri"/>
              </a:rPr>
              <a:t>di </a:t>
            </a:r>
            <a:r>
              <a:rPr sz="2400" spc="-10" dirty="0">
                <a:latin typeface="+mn-lt"/>
                <a:cs typeface="Calibri"/>
              </a:rPr>
              <a:t>finanziamento» </a:t>
            </a:r>
            <a:r>
              <a:rPr sz="2400" dirty="0">
                <a:latin typeface="+mn-lt"/>
                <a:cs typeface="Calibri"/>
              </a:rPr>
              <a:t>("</a:t>
            </a:r>
            <a:r>
              <a:rPr sz="2400" i="1" dirty="0">
                <a:latin typeface="+mn-lt"/>
                <a:cs typeface="Calibri"/>
              </a:rPr>
              <a:t>funding</a:t>
            </a:r>
            <a:r>
              <a:rPr sz="2400" i="1" spc="-45" dirty="0">
                <a:latin typeface="+mn-lt"/>
                <a:cs typeface="Calibri"/>
              </a:rPr>
              <a:t> </a:t>
            </a:r>
            <a:r>
              <a:rPr sz="2400" i="1" spc="-5">
                <a:latin typeface="+mn-lt"/>
                <a:cs typeface="Calibri"/>
              </a:rPr>
              <a:t>gap</a:t>
            </a:r>
            <a:r>
              <a:rPr sz="2400" spc="-5" smtClean="0">
                <a:latin typeface="+mn-lt"/>
                <a:cs typeface="Calibri"/>
              </a:rPr>
              <a:t>")</a:t>
            </a:r>
            <a:endParaRPr lang="it-IT" sz="2400" spc="-5" dirty="0" smtClean="0">
              <a:latin typeface="+mn-lt"/>
              <a:cs typeface="Calibri"/>
            </a:endParaRPr>
          </a:p>
          <a:p>
            <a:pPr algn="just">
              <a:lnSpc>
                <a:spcPct val="100000"/>
              </a:lnSpc>
              <a:spcAft>
                <a:spcPts val="600"/>
              </a:spcAft>
            </a:pPr>
            <a:endParaRPr lang="it-IT" sz="2400" dirty="0" smtClean="0"/>
          </a:p>
          <a:p>
            <a:pPr algn="just">
              <a:lnSpc>
                <a:spcPct val="100000"/>
              </a:lnSpc>
              <a:spcAft>
                <a:spcPts val="600"/>
              </a:spcAft>
            </a:pPr>
            <a:r>
              <a:rPr lang="it-IT" sz="2400" dirty="0" smtClean="0"/>
              <a:t>La metodologia del </a:t>
            </a:r>
            <a:r>
              <a:rPr lang="it-IT" sz="2400" dirty="0" err="1" smtClean="0"/>
              <a:t>funding</a:t>
            </a:r>
            <a:r>
              <a:rPr lang="it-IT" sz="2400" dirty="0" smtClean="0"/>
              <a:t> gap consiste nel valore attuale netto della differenza tra i flussi di cassa positivi e negativi, inclusi i costi di investimento, nel corso della durata dell’investimento in capitale </a:t>
            </a:r>
            <a:r>
              <a:rPr lang="it-IT" sz="2400" dirty="0" smtClean="0"/>
              <a:t>fisso</a:t>
            </a:r>
          </a:p>
          <a:p>
            <a:pPr algn="just">
              <a:lnSpc>
                <a:spcPct val="100000"/>
              </a:lnSpc>
              <a:spcAft>
                <a:spcPts val="600"/>
              </a:spcAft>
            </a:pPr>
            <a:endParaRPr lang="it-IT" sz="2400" dirty="0" smtClean="0"/>
          </a:p>
          <a:p>
            <a:pPr algn="just">
              <a:lnSpc>
                <a:spcPct val="100000"/>
              </a:lnSpc>
              <a:spcAft>
                <a:spcPts val="600"/>
              </a:spcAft>
            </a:pPr>
            <a:r>
              <a:rPr lang="it-IT" sz="2400" dirty="0" smtClean="0"/>
              <a:t>I flussi di cassa sono pertanto quelli dello scenario di progetto, confrontati con quelli derivanti dal mantenimento dello status quo – business </a:t>
            </a:r>
            <a:r>
              <a:rPr lang="it-IT" sz="2400" dirty="0" err="1" smtClean="0"/>
              <a:t>as</a:t>
            </a:r>
            <a:r>
              <a:rPr lang="it-IT" sz="2400" dirty="0" smtClean="0"/>
              <a:t> </a:t>
            </a:r>
            <a:r>
              <a:rPr lang="it-IT" sz="2400" dirty="0" err="1" smtClean="0"/>
              <a:t>usual</a:t>
            </a:r>
            <a:r>
              <a:rPr lang="it-IT" sz="2400" dirty="0" smtClean="0"/>
              <a:t> – o eventuali ipotesi alternative</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71604" y="214290"/>
            <a:ext cx="6112510" cy="382797"/>
          </a:xfrm>
          <a:prstGeom prst="rect">
            <a:avLst/>
          </a:prstGeom>
        </p:spPr>
        <p:txBody>
          <a:bodyPr vert="horz" wrap="square" lIns="0" tIns="13335" rIns="0" bIns="0" rtlCol="0">
            <a:spAutoFit/>
          </a:bodyPr>
          <a:lstStyle/>
          <a:p>
            <a:pPr marL="12700">
              <a:lnSpc>
                <a:spcPct val="100000"/>
              </a:lnSpc>
              <a:spcBef>
                <a:spcPts val="105"/>
              </a:spcBef>
            </a:pPr>
            <a:r>
              <a:rPr lang="it-IT" altLang="it-IT" sz="2400" kern="1200" dirty="0" err="1" smtClean="0">
                <a:solidFill>
                  <a:schemeClr val="tx1"/>
                </a:solidFill>
                <a:latin typeface="Arial" panose="020B0604020202020204" pitchFamily="34" charset="0"/>
                <a:ea typeface="MS PGothic" panose="020B0600070205080204" pitchFamily="34" charset="-128"/>
                <a:cs typeface="+mn-cs"/>
              </a:rPr>
              <a:t>Funding</a:t>
            </a:r>
            <a:r>
              <a:rPr lang="it-IT" altLang="it-IT" sz="2400" kern="1200" dirty="0" smtClean="0">
                <a:solidFill>
                  <a:schemeClr val="tx1"/>
                </a:solidFill>
                <a:latin typeface="Arial" panose="020B0604020202020204" pitchFamily="34" charset="0"/>
                <a:ea typeface="MS PGothic" panose="020B0600070205080204" pitchFamily="34" charset="-128"/>
                <a:cs typeface="+mn-cs"/>
              </a:rPr>
              <a:t> gap</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142844" y="857232"/>
            <a:ext cx="8858312" cy="5121915"/>
          </a:xfrm>
          <a:prstGeom prst="rect">
            <a:avLst/>
          </a:prstGeom>
        </p:spPr>
        <p:txBody>
          <a:bodyPr vert="horz" wrap="square" lIns="0" tIns="12700" rIns="0" bIns="0" rtlCol="0">
            <a:spAutoFit/>
          </a:bodyPr>
          <a:lstStyle/>
          <a:p>
            <a:pPr algn="just">
              <a:lnSpc>
                <a:spcPct val="100000"/>
              </a:lnSpc>
              <a:spcBef>
                <a:spcPts val="600"/>
              </a:spcBef>
              <a:spcAft>
                <a:spcPts val="600"/>
              </a:spcAft>
            </a:pPr>
            <a:r>
              <a:rPr lang="it-IT" sz="2400" dirty="0" smtClean="0"/>
              <a:t>Tutti questi valori, ricavi e costi, devono essere scontati al valore attuale netto utilizzando il costo del capitale, vale a dire in base ai normali tassi di rendimento applicati dal beneficiario in altri progetti di investimento di tipo simile o, se questi non sono disponibili, il costo del capitale del beneficiario nel suo complesso, o i rendimenti attesi comunemente osservati nel settore</a:t>
            </a:r>
          </a:p>
          <a:p>
            <a:pPr algn="just">
              <a:lnSpc>
                <a:spcPct val="100000"/>
              </a:lnSpc>
              <a:spcBef>
                <a:spcPts val="600"/>
              </a:spcBef>
              <a:spcAft>
                <a:spcPts val="600"/>
              </a:spcAft>
            </a:pPr>
            <a:r>
              <a:rPr lang="it-IT" sz="2400" dirty="0" smtClean="0"/>
              <a:t>Il focus è sul </a:t>
            </a:r>
            <a:r>
              <a:rPr lang="it-IT" sz="2400" dirty="0" smtClean="0"/>
              <a:t>calcolo e la stima dei futuri ricavi generati dall’infrastruttura, ad esempio calcolando il livello di tariffe e canoni che potrebbero essere applicati per finanziare l‘investimento senza compromettere </a:t>
            </a:r>
            <a:r>
              <a:rPr lang="it-IT" sz="2400" dirty="0" smtClean="0"/>
              <a:t>l‘</a:t>
            </a:r>
            <a:r>
              <a:rPr lang="it-IT" sz="2400" dirty="0" err="1" smtClean="0"/>
              <a:t>attrattività</a:t>
            </a:r>
            <a:r>
              <a:rPr lang="it-IT" sz="2400" dirty="0" smtClean="0"/>
              <a:t> </a:t>
            </a:r>
            <a:r>
              <a:rPr lang="it-IT" sz="2400" dirty="0" smtClean="0"/>
              <a:t>dell’infrastruttura</a:t>
            </a:r>
          </a:p>
          <a:p>
            <a:pPr algn="just">
              <a:lnSpc>
                <a:spcPct val="100000"/>
              </a:lnSpc>
              <a:spcBef>
                <a:spcPts val="600"/>
              </a:spcBef>
              <a:spcAft>
                <a:spcPts val="600"/>
              </a:spcAft>
            </a:pPr>
            <a:r>
              <a:rPr lang="it-IT" sz="2400" dirty="0" smtClean="0"/>
              <a:t>Ciò </a:t>
            </a:r>
            <a:r>
              <a:rPr lang="it-IT" sz="2400" dirty="0" smtClean="0"/>
              <a:t>consente </a:t>
            </a:r>
            <a:r>
              <a:rPr lang="it-IT" sz="2400" dirty="0" smtClean="0"/>
              <a:t>di </a:t>
            </a:r>
            <a:r>
              <a:rPr lang="it-IT" sz="2400" dirty="0" smtClean="0"/>
              <a:t>ridurre il contributo pubblico al minimo indispensabile (requisito della proporzionalità dell’aiuto)</a:t>
            </a:r>
            <a:endParaRPr lang="it-IT" sz="2400" spc="-5" dirty="0" smtClean="0">
              <a:latin typeface="+mn-lt"/>
              <a:cs typeface="Calibri"/>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ext Box 4"/>
          <p:cNvSpPr txBox="1">
            <a:spLocks noChangeArrowheads="1"/>
          </p:cNvSpPr>
          <p:nvPr/>
        </p:nvSpPr>
        <p:spPr bwMode="auto">
          <a:xfrm>
            <a:off x="539750" y="4962525"/>
            <a:ext cx="6911975"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i="1">
                <a:solidFill>
                  <a:schemeClr val="tx1"/>
                </a:solidFill>
                <a:latin typeface="Arial" panose="020B0604020202020204" pitchFamily="34" charset="0"/>
                <a:ea typeface="ＭＳ Ｐゴシック" panose="020B0600070205080204" pitchFamily="34" charset="-128"/>
              </a:defRPr>
            </a:lvl1pPr>
            <a:lvl2pPr marL="742950" indent="-285750">
              <a:defRPr sz="2400" b="1" i="1">
                <a:solidFill>
                  <a:schemeClr val="tx1"/>
                </a:solidFill>
                <a:latin typeface="Arial" panose="020B0604020202020204" pitchFamily="34" charset="0"/>
                <a:ea typeface="ＭＳ Ｐゴシック" panose="020B0600070205080204" pitchFamily="34" charset="-128"/>
              </a:defRPr>
            </a:lvl2pPr>
            <a:lvl3pPr marL="1143000" indent="-228600">
              <a:defRPr sz="2400" b="1" i="1">
                <a:solidFill>
                  <a:schemeClr val="tx1"/>
                </a:solidFill>
                <a:latin typeface="Arial" panose="020B0604020202020204" pitchFamily="34" charset="0"/>
                <a:ea typeface="ＭＳ Ｐゴシック" panose="020B0600070205080204" pitchFamily="34" charset="-128"/>
              </a:defRPr>
            </a:lvl3pPr>
            <a:lvl4pPr marL="1600200" indent="-228600">
              <a:defRPr sz="2400" b="1" i="1">
                <a:solidFill>
                  <a:schemeClr val="tx1"/>
                </a:solidFill>
                <a:latin typeface="Arial" panose="020B0604020202020204" pitchFamily="34" charset="0"/>
                <a:ea typeface="ＭＳ Ｐゴシック" panose="020B0600070205080204" pitchFamily="34" charset="-128"/>
              </a:defRPr>
            </a:lvl4pPr>
            <a:lvl5pPr marL="2057400" indent="-228600">
              <a:defRPr sz="2400" b="1" 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9pPr>
          </a:lstStyle>
          <a:p>
            <a:pPr defTabSz="914400" eaLnBrk="1" hangingPunct="1"/>
            <a:r>
              <a:rPr lang="it-IT" altLang="it-IT" sz="2000" b="0" i="0">
                <a:latin typeface="Georgia" panose="02040502050405020303" pitchFamily="18" charset="0"/>
              </a:rPr>
              <a:t>Sergio Vasarri</a:t>
            </a:r>
            <a:r>
              <a:rPr lang="it-IT" altLang="it-IT" b="0" i="0"/>
              <a:t> </a:t>
            </a:r>
            <a:r>
              <a:rPr lang="it-IT" altLang="it-IT" sz="2000" b="0" i="0">
                <a:latin typeface="Georgia" panose="02040502050405020303" pitchFamily="18" charset="0"/>
              </a:rPr>
              <a:t>(</a:t>
            </a:r>
            <a:r>
              <a:rPr lang="it-IT" altLang="it-IT" sz="2000" b="0" i="0">
                <a:latin typeface="Georgia" panose="02040502050405020303" pitchFamily="18" charset="0"/>
                <a:hlinkClick r:id="rId3"/>
              </a:rPr>
              <a:t>sergiovasarri@hotmail.com</a:t>
            </a:r>
            <a:r>
              <a:rPr lang="it-IT" altLang="it-IT" sz="2000" b="0" i="0">
                <a:latin typeface="Georgia" panose="02040502050405020303" pitchFamily="18" charset="0"/>
              </a:rPr>
              <a:t>)</a:t>
            </a:r>
          </a:p>
        </p:txBody>
      </p:sp>
      <p:sp>
        <p:nvSpPr>
          <p:cNvPr id="86019" name="Text Box 4"/>
          <p:cNvSpPr txBox="1">
            <a:spLocks noChangeArrowheads="1"/>
          </p:cNvSpPr>
          <p:nvPr/>
        </p:nvSpPr>
        <p:spPr bwMode="auto">
          <a:xfrm>
            <a:off x="8077200" y="6356350"/>
            <a:ext cx="2133600" cy="365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9pPr>
          </a:lstStyle>
          <a:p>
            <a:pPr algn="r" defTabSz="914400" eaLnBrk="1" hangingPunct="1"/>
            <a:fld id="{123AA08F-672D-422C-975D-865386859405}" type="slidenum">
              <a:rPr lang="it-IT" altLang="it-IT" sz="1200" b="0" i="0">
                <a:solidFill>
                  <a:srgbClr val="898989"/>
                </a:solidFill>
                <a:latin typeface="Calibri" panose="020F0502020204030204" pitchFamily="34" charset="0"/>
                <a:cs typeface="Arial" panose="020B0604020202020204" pitchFamily="34" charset="0"/>
              </a:rPr>
              <a:pPr algn="r" defTabSz="914400" eaLnBrk="1" hangingPunct="1"/>
              <a:t>83</a:t>
            </a:fld>
            <a:endParaRPr lang="it-IT" altLang="it-IT" sz="1200" b="0" i="0">
              <a:solidFill>
                <a:srgbClr val="898989"/>
              </a:solidFill>
              <a:latin typeface="Calibri" panose="020F0502020204030204" pitchFamily="34" charset="0"/>
              <a:cs typeface="Arial" panose="020B0604020202020204" pitchFamily="34" charset="0"/>
            </a:endParaRPr>
          </a:p>
        </p:txBody>
      </p:sp>
      <p:sp>
        <p:nvSpPr>
          <p:cNvPr id="86020" name="Text Box 3"/>
          <p:cNvSpPr txBox="1">
            <a:spLocks noChangeArrowheads="1"/>
          </p:cNvSpPr>
          <p:nvPr/>
        </p:nvSpPr>
        <p:spPr bwMode="auto">
          <a:xfrm>
            <a:off x="419100" y="1223963"/>
            <a:ext cx="5135563"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i="1">
                <a:solidFill>
                  <a:schemeClr val="tx1"/>
                </a:solidFill>
                <a:latin typeface="Arial" panose="020B0604020202020204" pitchFamily="34" charset="0"/>
                <a:ea typeface="ＭＳ Ｐゴシック" panose="020B0600070205080204" pitchFamily="34" charset="-128"/>
              </a:defRPr>
            </a:lvl1pPr>
            <a:lvl2pPr marL="742950" indent="-285750">
              <a:defRPr sz="2400" b="1" i="1">
                <a:solidFill>
                  <a:schemeClr val="tx1"/>
                </a:solidFill>
                <a:latin typeface="Arial" panose="020B0604020202020204" pitchFamily="34" charset="0"/>
                <a:ea typeface="ＭＳ Ｐゴシック" panose="020B0600070205080204" pitchFamily="34" charset="-128"/>
              </a:defRPr>
            </a:lvl2pPr>
            <a:lvl3pPr marL="1143000" indent="-228600">
              <a:defRPr sz="2400" b="1" i="1">
                <a:solidFill>
                  <a:schemeClr val="tx1"/>
                </a:solidFill>
                <a:latin typeface="Arial" panose="020B0604020202020204" pitchFamily="34" charset="0"/>
                <a:ea typeface="ＭＳ Ｐゴシック" panose="020B0600070205080204" pitchFamily="34" charset="-128"/>
              </a:defRPr>
            </a:lvl3pPr>
            <a:lvl4pPr marL="1600200" indent="-228600">
              <a:defRPr sz="2400" b="1" i="1">
                <a:solidFill>
                  <a:schemeClr val="tx1"/>
                </a:solidFill>
                <a:latin typeface="Arial" panose="020B0604020202020204" pitchFamily="34" charset="0"/>
                <a:ea typeface="ＭＳ Ｐゴシック" panose="020B0600070205080204" pitchFamily="34" charset="-128"/>
              </a:defRPr>
            </a:lvl4pPr>
            <a:lvl5pPr marL="2057400" indent="-228600">
              <a:defRPr sz="2400" b="1" 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9pPr>
          </a:lstStyle>
          <a:p>
            <a:pPr defTabSz="914400" eaLnBrk="1" hangingPunct="1">
              <a:lnSpc>
                <a:spcPct val="90000"/>
              </a:lnSpc>
            </a:pPr>
            <a:r>
              <a:rPr lang="it-IT" altLang="it-IT" sz="2800" b="0" i="0" dirty="0">
                <a:latin typeface="Georgia" panose="02040502050405020303" pitchFamily="18" charset="0"/>
                <a:cs typeface="Arial" panose="020B0604020202020204" pitchFamily="34" charset="0"/>
              </a:rPr>
              <a:t>molte grazie per l’attenzione …</a:t>
            </a:r>
          </a:p>
        </p:txBody>
      </p:sp>
      <p:pic>
        <p:nvPicPr>
          <p:cNvPr id="86021" name="Immagine 3" descr="uomo-che-dorme-alla-tabella-di-lavoro-sopra-il-computer-portatile"/>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987675" y="1700213"/>
            <a:ext cx="3813175" cy="2701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5198948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14348" y="428604"/>
            <a:ext cx="7929618"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Vantaggio: Gara d’appalto</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p:nvPr/>
        </p:nvSpPr>
        <p:spPr>
          <a:xfrm>
            <a:off x="1270761" y="4863591"/>
            <a:ext cx="7139940" cy="0"/>
          </a:xfrm>
          <a:custGeom>
            <a:avLst/>
            <a:gdLst/>
            <a:ahLst/>
            <a:cxnLst/>
            <a:rect l="l" t="t" r="r" b="b"/>
            <a:pathLst>
              <a:path w="7139940">
                <a:moveTo>
                  <a:pt x="0" y="0"/>
                </a:moveTo>
                <a:lnTo>
                  <a:pt x="7139940" y="0"/>
                </a:lnTo>
              </a:path>
            </a:pathLst>
          </a:custGeom>
          <a:ln w="18287">
            <a:solidFill>
              <a:srgbClr val="FFFFFF"/>
            </a:solidFill>
          </a:ln>
        </p:spPr>
        <p:txBody>
          <a:bodyPr wrap="square" lIns="0" tIns="0" rIns="0" bIns="0" rtlCol="0"/>
          <a:lstStyle/>
          <a:p>
            <a:endParaRPr/>
          </a:p>
        </p:txBody>
      </p:sp>
      <p:sp>
        <p:nvSpPr>
          <p:cNvPr id="4" name="object 4"/>
          <p:cNvSpPr txBox="1"/>
          <p:nvPr/>
        </p:nvSpPr>
        <p:spPr>
          <a:xfrm>
            <a:off x="357158" y="1142984"/>
            <a:ext cx="8429684" cy="4968027"/>
          </a:xfrm>
          <a:prstGeom prst="rect">
            <a:avLst/>
          </a:prstGeom>
        </p:spPr>
        <p:txBody>
          <a:bodyPr vert="horz" wrap="square" lIns="0" tIns="12700" rIns="0" bIns="0" rtlCol="0">
            <a:spAutoFit/>
          </a:bodyPr>
          <a:lstStyle/>
          <a:p>
            <a:pPr marL="548640" marR="118745" indent="-536575" algn="just">
              <a:lnSpc>
                <a:spcPct val="100000"/>
              </a:lnSpc>
              <a:spcBef>
                <a:spcPts val="100"/>
              </a:spcBef>
              <a:spcAft>
                <a:spcPts val="600"/>
              </a:spcAft>
              <a:buClr>
                <a:srgbClr val="000066"/>
              </a:buClr>
              <a:buSzPct val="104166"/>
              <a:buFont typeface="Arial"/>
              <a:buChar char="●"/>
              <a:tabLst>
                <a:tab pos="548640" algn="l"/>
                <a:tab pos="549275" algn="l"/>
              </a:tabLst>
            </a:pPr>
            <a:r>
              <a:rPr sz="2400" spc="-5">
                <a:latin typeface="+mn-lt"/>
                <a:cs typeface="Calibri"/>
              </a:rPr>
              <a:t>Se </a:t>
            </a:r>
            <a:r>
              <a:rPr sz="2400" spc="-15" smtClean="0">
                <a:latin typeface="+mn-lt"/>
                <a:cs typeface="Calibri"/>
              </a:rPr>
              <a:t>un’infrastruttura </a:t>
            </a:r>
            <a:r>
              <a:rPr sz="2400" spc="-5" dirty="0">
                <a:latin typeface="+mn-lt"/>
                <a:cs typeface="Calibri"/>
              </a:rPr>
              <a:t>(parzialmente) </a:t>
            </a:r>
            <a:r>
              <a:rPr sz="2400" spc="-10" dirty="0">
                <a:latin typeface="+mn-lt"/>
                <a:cs typeface="Calibri"/>
              </a:rPr>
              <a:t>finanziata con </a:t>
            </a:r>
            <a:r>
              <a:rPr sz="2400" dirty="0">
                <a:latin typeface="+mn-lt"/>
                <a:cs typeface="Calibri"/>
              </a:rPr>
              <a:t>aiuti </a:t>
            </a:r>
            <a:r>
              <a:rPr sz="2400" spc="-5">
                <a:latin typeface="+mn-lt"/>
                <a:cs typeface="Calibri"/>
              </a:rPr>
              <a:t>di  </a:t>
            </a:r>
            <a:r>
              <a:rPr sz="2400" spc="-25" smtClean="0">
                <a:latin typeface="+mn-lt"/>
                <a:cs typeface="Calibri"/>
              </a:rPr>
              <a:t>Stato </a:t>
            </a:r>
            <a:r>
              <a:rPr sz="2400" spc="-5" dirty="0">
                <a:latin typeface="+mn-lt"/>
                <a:cs typeface="Calibri"/>
              </a:rPr>
              <a:t>non </a:t>
            </a:r>
            <a:r>
              <a:rPr sz="2400" dirty="0">
                <a:latin typeface="+mn-lt"/>
                <a:cs typeface="Calibri"/>
              </a:rPr>
              <a:t>è </a:t>
            </a:r>
            <a:r>
              <a:rPr sz="2400" spc="-15" dirty="0">
                <a:latin typeface="+mn-lt"/>
                <a:cs typeface="Calibri"/>
              </a:rPr>
              <a:t>gestita </a:t>
            </a:r>
            <a:r>
              <a:rPr sz="2400" spc="-5" dirty="0">
                <a:latin typeface="+mn-lt"/>
                <a:cs typeface="Calibri"/>
              </a:rPr>
              <a:t>dal </a:t>
            </a:r>
            <a:r>
              <a:rPr sz="2400" spc="-15" dirty="0">
                <a:latin typeface="+mn-lt"/>
                <a:cs typeface="Calibri"/>
              </a:rPr>
              <a:t>proprietario, </a:t>
            </a:r>
            <a:r>
              <a:rPr sz="2400" dirty="0">
                <a:latin typeface="+mn-lt"/>
                <a:cs typeface="Calibri"/>
              </a:rPr>
              <a:t>ma </a:t>
            </a:r>
            <a:r>
              <a:rPr sz="2400" spc="-5" dirty="0">
                <a:latin typeface="+mn-lt"/>
                <a:cs typeface="Calibri"/>
              </a:rPr>
              <a:t>da un </a:t>
            </a:r>
            <a:r>
              <a:rPr sz="2400" spc="-20" dirty="0">
                <a:latin typeface="+mn-lt"/>
                <a:cs typeface="Calibri"/>
              </a:rPr>
              <a:t>operatore  terzo, </a:t>
            </a:r>
            <a:r>
              <a:rPr sz="2400" spc="-5" dirty="0">
                <a:latin typeface="+mn-lt"/>
                <a:cs typeface="Calibri"/>
              </a:rPr>
              <a:t>si </a:t>
            </a:r>
            <a:r>
              <a:rPr sz="2400" spc="-15" dirty="0">
                <a:latin typeface="+mn-lt"/>
                <a:cs typeface="Calibri"/>
              </a:rPr>
              <a:t>deve </a:t>
            </a:r>
            <a:r>
              <a:rPr sz="2400" b="1" spc="-20" dirty="0">
                <a:latin typeface="+mn-lt"/>
                <a:cs typeface="Calibri"/>
              </a:rPr>
              <a:t>garantire </a:t>
            </a:r>
            <a:r>
              <a:rPr sz="2400" b="1" spc="-5" dirty="0">
                <a:latin typeface="+mn-lt"/>
                <a:cs typeface="Calibri"/>
              </a:rPr>
              <a:t>che </a:t>
            </a:r>
            <a:r>
              <a:rPr sz="2400" b="1" dirty="0">
                <a:latin typeface="+mn-lt"/>
                <a:cs typeface="Calibri"/>
              </a:rPr>
              <a:t>nessun </a:t>
            </a:r>
            <a:r>
              <a:rPr sz="2400" b="1" spc="-10" dirty="0">
                <a:latin typeface="+mn-lt"/>
                <a:cs typeface="Calibri"/>
              </a:rPr>
              <a:t>aiuto </a:t>
            </a:r>
            <a:r>
              <a:rPr sz="2400" b="1" spc="-15" dirty="0">
                <a:latin typeface="+mn-lt"/>
                <a:cs typeface="Calibri"/>
              </a:rPr>
              <a:t>venga</a:t>
            </a:r>
            <a:r>
              <a:rPr sz="2400" b="1" spc="10" dirty="0">
                <a:latin typeface="+mn-lt"/>
                <a:cs typeface="Calibri"/>
              </a:rPr>
              <a:t> </a:t>
            </a:r>
            <a:r>
              <a:rPr sz="2400" b="1" spc="-20" dirty="0">
                <a:latin typeface="+mn-lt"/>
                <a:cs typeface="Calibri"/>
              </a:rPr>
              <a:t>trasferito</a:t>
            </a:r>
            <a:endParaRPr sz="2400">
              <a:latin typeface="+mn-lt"/>
              <a:cs typeface="Calibri"/>
            </a:endParaRPr>
          </a:p>
          <a:p>
            <a:pPr marL="548640" indent="-536575" algn="just">
              <a:lnSpc>
                <a:spcPct val="100000"/>
              </a:lnSpc>
              <a:spcAft>
                <a:spcPts val="600"/>
              </a:spcAft>
              <a:buClr>
                <a:srgbClr val="000066"/>
              </a:buClr>
              <a:buSzPct val="104166"/>
              <a:buFont typeface="Arial"/>
              <a:buChar char="●"/>
              <a:tabLst>
                <a:tab pos="548640" algn="l"/>
                <a:tab pos="549275" algn="l"/>
              </a:tabLst>
            </a:pPr>
            <a:r>
              <a:rPr sz="2400" spc="-20" smtClean="0">
                <a:latin typeface="+mn-lt"/>
                <a:cs typeface="Calibri"/>
              </a:rPr>
              <a:t>Pertanto </a:t>
            </a:r>
            <a:r>
              <a:rPr sz="2400" spc="-30" dirty="0">
                <a:latin typeface="+mn-lt"/>
                <a:cs typeface="Calibri"/>
              </a:rPr>
              <a:t>l’operatore </a:t>
            </a:r>
            <a:r>
              <a:rPr sz="2400" spc="-15" dirty="0">
                <a:latin typeface="+mn-lt"/>
                <a:cs typeface="Calibri"/>
              </a:rPr>
              <a:t>deve </a:t>
            </a:r>
            <a:r>
              <a:rPr sz="2400" spc="-20" dirty="0">
                <a:latin typeface="+mn-lt"/>
                <a:cs typeface="Calibri"/>
              </a:rPr>
              <a:t>pagare </a:t>
            </a:r>
            <a:r>
              <a:rPr sz="2400" spc="-5" dirty="0">
                <a:latin typeface="+mn-lt"/>
                <a:cs typeface="Calibri"/>
              </a:rPr>
              <a:t>un </a:t>
            </a:r>
            <a:r>
              <a:rPr sz="2400" spc="-20" dirty="0">
                <a:latin typeface="+mn-lt"/>
                <a:cs typeface="Calibri"/>
              </a:rPr>
              <a:t>prezzo </a:t>
            </a:r>
            <a:r>
              <a:rPr sz="2400" spc="-5">
                <a:latin typeface="+mn-lt"/>
                <a:cs typeface="Calibri"/>
              </a:rPr>
              <a:t>di</a:t>
            </a:r>
            <a:r>
              <a:rPr sz="2400" spc="15">
                <a:latin typeface="+mn-lt"/>
                <a:cs typeface="Calibri"/>
              </a:rPr>
              <a:t> </a:t>
            </a:r>
            <a:r>
              <a:rPr sz="2400" spc="-20" smtClean="0">
                <a:latin typeface="+mn-lt"/>
                <a:cs typeface="Calibri"/>
              </a:rPr>
              <a:t>mercato,</a:t>
            </a:r>
            <a:r>
              <a:rPr lang="it-IT" sz="2400" spc="-20" dirty="0" smtClean="0">
                <a:latin typeface="+mn-lt"/>
                <a:cs typeface="Calibri"/>
              </a:rPr>
              <a:t> </a:t>
            </a:r>
            <a:r>
              <a:rPr lang="it-IT" sz="2400" spc="5" dirty="0" smtClean="0">
                <a:latin typeface="+mn-lt"/>
                <a:cs typeface="Calibri"/>
              </a:rPr>
              <a:t>ad </a:t>
            </a:r>
            <a:r>
              <a:rPr lang="it-IT" sz="2400" spc="5" dirty="0" err="1" smtClean="0">
                <a:latin typeface="+mn-lt"/>
                <a:cs typeface="Calibri"/>
              </a:rPr>
              <a:t>es</a:t>
            </a:r>
            <a:r>
              <a:rPr sz="2400" spc="5" smtClean="0">
                <a:latin typeface="+mn-lt"/>
                <a:cs typeface="Calibri"/>
              </a:rPr>
              <a:t>. </a:t>
            </a:r>
            <a:r>
              <a:rPr sz="2400" spc="-10" dirty="0">
                <a:latin typeface="+mn-lt"/>
                <a:cs typeface="Calibri"/>
              </a:rPr>
              <a:t>stabilito con </a:t>
            </a:r>
            <a:r>
              <a:rPr sz="2400" b="1" spc="-15" dirty="0">
                <a:latin typeface="+mn-lt"/>
                <a:cs typeface="Calibri"/>
              </a:rPr>
              <a:t>procedura </a:t>
            </a:r>
            <a:r>
              <a:rPr sz="2400" b="1" dirty="0">
                <a:latin typeface="+mn-lt"/>
                <a:cs typeface="Calibri"/>
              </a:rPr>
              <a:t>di </a:t>
            </a:r>
            <a:r>
              <a:rPr sz="2400" b="1" spc="-5" dirty="0">
                <a:latin typeface="+mn-lt"/>
                <a:cs typeface="Calibri"/>
              </a:rPr>
              <a:t>selezione</a:t>
            </a:r>
            <a:r>
              <a:rPr sz="2400" b="1" spc="-130" dirty="0">
                <a:latin typeface="+mn-lt"/>
                <a:cs typeface="Calibri"/>
              </a:rPr>
              <a:t> </a:t>
            </a:r>
            <a:r>
              <a:rPr sz="2400" b="1" spc="-5" dirty="0">
                <a:latin typeface="+mn-lt"/>
                <a:cs typeface="Calibri"/>
              </a:rPr>
              <a:t>concorrenziale</a:t>
            </a:r>
            <a:r>
              <a:rPr sz="2400" spc="-5" dirty="0">
                <a:latin typeface="+mn-lt"/>
                <a:cs typeface="Calibri"/>
              </a:rPr>
              <a:t>,  </a:t>
            </a:r>
            <a:r>
              <a:rPr sz="2400" b="1" spc="-15" dirty="0">
                <a:latin typeface="+mn-lt"/>
                <a:cs typeface="Calibri"/>
              </a:rPr>
              <a:t>trasparente, </a:t>
            </a:r>
            <a:r>
              <a:rPr sz="2400" b="1" spc="-5" dirty="0">
                <a:latin typeface="+mn-lt"/>
                <a:cs typeface="Calibri"/>
              </a:rPr>
              <a:t>non discriminatoria </a:t>
            </a:r>
            <a:r>
              <a:rPr sz="2400" b="1" dirty="0">
                <a:latin typeface="+mn-lt"/>
                <a:cs typeface="Calibri"/>
              </a:rPr>
              <a:t>e</a:t>
            </a:r>
            <a:r>
              <a:rPr sz="2400" b="1" spc="-10" dirty="0">
                <a:latin typeface="+mn-lt"/>
                <a:cs typeface="Calibri"/>
              </a:rPr>
              <a:t> incondizionata</a:t>
            </a:r>
            <a:endParaRPr sz="2400">
              <a:latin typeface="+mn-lt"/>
              <a:cs typeface="Calibri"/>
            </a:endParaRPr>
          </a:p>
          <a:p>
            <a:pPr marL="548640" indent="-536575" algn="just">
              <a:lnSpc>
                <a:spcPct val="100000"/>
              </a:lnSpc>
              <a:spcBef>
                <a:spcPts val="30"/>
              </a:spcBef>
              <a:spcAft>
                <a:spcPts val="600"/>
              </a:spcAft>
              <a:buClr>
                <a:srgbClr val="000066"/>
              </a:buClr>
              <a:buSzPct val="105000"/>
              <a:buFont typeface="Arial"/>
              <a:buChar char="●"/>
              <a:tabLst>
                <a:tab pos="548640" algn="l"/>
                <a:tab pos="549275" algn="l"/>
              </a:tabLst>
            </a:pPr>
            <a:r>
              <a:rPr sz="2400" dirty="0">
                <a:latin typeface="+mn-lt"/>
                <a:cs typeface="Calibri"/>
              </a:rPr>
              <a:t>In </a:t>
            </a:r>
            <a:r>
              <a:rPr sz="2400" spc="-10" dirty="0">
                <a:latin typeface="+mn-lt"/>
                <a:cs typeface="Calibri"/>
              </a:rPr>
              <a:t>passato </a:t>
            </a:r>
            <a:r>
              <a:rPr sz="2400" spc="-5" dirty="0">
                <a:latin typeface="+mn-lt"/>
                <a:cs typeface="Calibri"/>
              </a:rPr>
              <a:t>(comunicazione SIEG </a:t>
            </a:r>
            <a:r>
              <a:rPr sz="2400" dirty="0">
                <a:latin typeface="+mn-lt"/>
                <a:cs typeface="Calibri"/>
              </a:rPr>
              <a:t>2011) </a:t>
            </a:r>
            <a:r>
              <a:rPr sz="2400" spc="-5" dirty="0">
                <a:latin typeface="+mn-lt"/>
                <a:cs typeface="Calibri"/>
              </a:rPr>
              <a:t>si </a:t>
            </a:r>
            <a:r>
              <a:rPr sz="2400" spc="-5">
                <a:latin typeface="+mn-lt"/>
                <a:cs typeface="Calibri"/>
              </a:rPr>
              <a:t>richiedevano</a:t>
            </a:r>
            <a:r>
              <a:rPr sz="2400" spc="-105">
                <a:latin typeface="+mn-lt"/>
                <a:cs typeface="Calibri"/>
              </a:rPr>
              <a:t> </a:t>
            </a:r>
            <a:r>
              <a:rPr sz="2400" spc="-5" smtClean="0">
                <a:latin typeface="+mn-lt"/>
                <a:cs typeface="Calibri"/>
              </a:rPr>
              <a:t>esclusivamente</a:t>
            </a:r>
            <a:r>
              <a:rPr lang="it-IT" sz="2400" spc="-5" dirty="0" smtClean="0">
                <a:latin typeface="+mn-lt"/>
                <a:cs typeface="Calibri"/>
              </a:rPr>
              <a:t> </a:t>
            </a:r>
            <a:r>
              <a:rPr sz="2400" spc="-10" smtClean="0">
                <a:latin typeface="+mn-lt"/>
                <a:cs typeface="Calibri"/>
              </a:rPr>
              <a:t>«procedure </a:t>
            </a:r>
            <a:r>
              <a:rPr sz="2400" spc="-5" dirty="0">
                <a:latin typeface="+mn-lt"/>
                <a:cs typeface="Calibri"/>
              </a:rPr>
              <a:t>aperte» </a:t>
            </a:r>
            <a:r>
              <a:rPr sz="2400" dirty="0">
                <a:latin typeface="+mn-lt"/>
                <a:cs typeface="Calibri"/>
              </a:rPr>
              <a:t>e </a:t>
            </a:r>
            <a:r>
              <a:rPr sz="2400" spc="-10" dirty="0">
                <a:latin typeface="+mn-lt"/>
                <a:cs typeface="Calibri"/>
              </a:rPr>
              <a:t>«procedure </a:t>
            </a:r>
            <a:r>
              <a:rPr sz="2400" spc="-15" dirty="0">
                <a:latin typeface="+mn-lt"/>
                <a:cs typeface="Calibri"/>
              </a:rPr>
              <a:t>ristrette» </a:t>
            </a:r>
            <a:r>
              <a:rPr sz="2400" spc="-5" dirty="0">
                <a:latin typeface="+mn-lt"/>
                <a:cs typeface="Calibri"/>
              </a:rPr>
              <a:t>per escludere </a:t>
            </a:r>
            <a:r>
              <a:rPr sz="2400" dirty="0">
                <a:latin typeface="+mn-lt"/>
                <a:cs typeface="Calibri"/>
              </a:rPr>
              <a:t>la </a:t>
            </a:r>
            <a:r>
              <a:rPr sz="2400" spc="-10" dirty="0">
                <a:latin typeface="+mn-lt"/>
                <a:cs typeface="Calibri"/>
              </a:rPr>
              <a:t>presenza  </a:t>
            </a:r>
            <a:r>
              <a:rPr sz="2400" spc="-5" dirty="0">
                <a:latin typeface="+mn-lt"/>
                <a:cs typeface="Calibri"/>
              </a:rPr>
              <a:t>di </a:t>
            </a:r>
            <a:r>
              <a:rPr sz="2400" dirty="0">
                <a:latin typeface="+mn-lt"/>
                <a:cs typeface="Calibri"/>
              </a:rPr>
              <a:t>aiuti </a:t>
            </a:r>
            <a:r>
              <a:rPr sz="2400" spc="-5" dirty="0">
                <a:latin typeface="+mn-lt"/>
                <a:cs typeface="Calibri"/>
              </a:rPr>
              <a:t>di </a:t>
            </a:r>
            <a:r>
              <a:rPr sz="2400" spc="-15" dirty="0">
                <a:latin typeface="+mn-lt"/>
                <a:cs typeface="Calibri"/>
              </a:rPr>
              <a:t>Stato </a:t>
            </a:r>
            <a:r>
              <a:rPr sz="2400" dirty="0">
                <a:latin typeface="+mn-lt"/>
                <a:cs typeface="Calibri"/>
              </a:rPr>
              <a:t>agli </a:t>
            </a:r>
            <a:r>
              <a:rPr sz="2400" spc="-5" dirty="0">
                <a:latin typeface="+mn-lt"/>
                <a:cs typeface="Calibri"/>
              </a:rPr>
              <a:t>aggiudicatari; </a:t>
            </a:r>
            <a:r>
              <a:rPr sz="2400" dirty="0">
                <a:latin typeface="+mn-lt"/>
                <a:cs typeface="Calibri"/>
              </a:rPr>
              <a:t>una </a:t>
            </a:r>
            <a:r>
              <a:rPr sz="2400" spc="-10" dirty="0">
                <a:latin typeface="+mn-lt"/>
                <a:cs typeface="Calibri"/>
              </a:rPr>
              <a:t>«procedura negoziata </a:t>
            </a:r>
            <a:r>
              <a:rPr sz="2400" spc="-5" dirty="0">
                <a:latin typeface="+mn-lt"/>
                <a:cs typeface="Calibri"/>
              </a:rPr>
              <a:t>con  </a:t>
            </a:r>
            <a:r>
              <a:rPr sz="2400" dirty="0">
                <a:latin typeface="+mn-lt"/>
                <a:cs typeface="Calibri"/>
              </a:rPr>
              <a:t>pubblicazione </a:t>
            </a:r>
            <a:r>
              <a:rPr sz="2400" spc="-5" dirty="0">
                <a:latin typeface="+mn-lt"/>
                <a:cs typeface="Calibri"/>
              </a:rPr>
              <a:t>di </a:t>
            </a:r>
            <a:r>
              <a:rPr sz="2400" dirty="0">
                <a:latin typeface="+mn-lt"/>
                <a:cs typeface="Calibri"/>
              </a:rPr>
              <a:t>bando </a:t>
            </a:r>
            <a:r>
              <a:rPr sz="2400" spc="-5" dirty="0">
                <a:latin typeface="+mn-lt"/>
                <a:cs typeface="Calibri"/>
              </a:rPr>
              <a:t>di </a:t>
            </a:r>
            <a:r>
              <a:rPr sz="2400" spc="-15" dirty="0">
                <a:latin typeface="+mn-lt"/>
                <a:cs typeface="Calibri"/>
              </a:rPr>
              <a:t>gara», </a:t>
            </a:r>
            <a:r>
              <a:rPr sz="2400" spc="-5" dirty="0">
                <a:latin typeface="+mn-lt"/>
                <a:cs typeface="Calibri"/>
              </a:rPr>
              <a:t>non </a:t>
            </a:r>
            <a:r>
              <a:rPr sz="2400" spc="-15" dirty="0">
                <a:latin typeface="+mn-lt"/>
                <a:cs typeface="Calibri"/>
              </a:rPr>
              <a:t>era </a:t>
            </a:r>
            <a:r>
              <a:rPr sz="2400" spc="-10">
                <a:latin typeface="+mn-lt"/>
                <a:cs typeface="Calibri"/>
              </a:rPr>
              <a:t>considerata </a:t>
            </a:r>
            <a:r>
              <a:rPr sz="2400" spc="-10" smtClean="0">
                <a:latin typeface="+mn-lt"/>
                <a:cs typeface="Calibri"/>
              </a:rPr>
              <a:t>sufficiente</a:t>
            </a:r>
            <a:r>
              <a:rPr lang="it-IT" sz="2400" spc="-10" dirty="0" smtClean="0">
                <a:latin typeface="+mn-lt"/>
                <a:cs typeface="Calibri"/>
              </a:rPr>
              <a:t>,</a:t>
            </a:r>
            <a:r>
              <a:rPr sz="2400" spc="-10" smtClean="0">
                <a:latin typeface="+mn-lt"/>
                <a:cs typeface="Calibri"/>
              </a:rPr>
              <a:t> </a:t>
            </a:r>
            <a:r>
              <a:rPr sz="2400" smtClean="0">
                <a:latin typeface="+mn-lt"/>
                <a:cs typeface="Calibri"/>
              </a:rPr>
              <a:t>ma </a:t>
            </a:r>
            <a:r>
              <a:rPr sz="2400" spc="-15" dirty="0">
                <a:latin typeface="+mn-lt"/>
                <a:cs typeface="Calibri"/>
              </a:rPr>
              <a:t>ora </a:t>
            </a:r>
            <a:r>
              <a:rPr sz="2400" dirty="0">
                <a:latin typeface="+mn-lt"/>
                <a:cs typeface="Calibri"/>
              </a:rPr>
              <a:t>la </a:t>
            </a:r>
            <a:r>
              <a:rPr sz="2400" spc="-5" dirty="0">
                <a:latin typeface="+mn-lt"/>
                <a:cs typeface="Calibri"/>
              </a:rPr>
              <a:t>NOA precisa</a:t>
            </a:r>
            <a:r>
              <a:rPr sz="2400" spc="-20" dirty="0">
                <a:latin typeface="+mn-lt"/>
                <a:cs typeface="Calibri"/>
              </a:rPr>
              <a:t> </a:t>
            </a:r>
            <a:r>
              <a:rPr sz="2400" dirty="0">
                <a:latin typeface="+mn-lt"/>
                <a:cs typeface="Calibri"/>
              </a:rPr>
              <a:t>che:</a:t>
            </a:r>
            <a:endParaRPr sz="2400">
              <a:latin typeface="+mn-lt"/>
              <a:cs typeface="Calibri"/>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12929</TotalTime>
  <Words>6267</Words>
  <Application>Microsoft Office PowerPoint</Application>
  <PresentationFormat>Presentazione su schermo (4:3)</PresentationFormat>
  <Paragraphs>551</Paragraphs>
  <Slides>83</Slides>
  <Notes>3</Notes>
  <HiddenSlides>0</HiddenSlides>
  <MMClips>0</MMClips>
  <ScaleCrop>false</ScaleCrop>
  <HeadingPairs>
    <vt:vector size="4" baseType="variant">
      <vt:variant>
        <vt:lpstr>Tema</vt:lpstr>
      </vt:variant>
      <vt:variant>
        <vt:i4>1</vt:i4>
      </vt:variant>
      <vt:variant>
        <vt:lpstr>Titoli diapositive</vt:lpstr>
      </vt:variant>
      <vt:variant>
        <vt:i4>83</vt:i4>
      </vt:variant>
    </vt:vector>
  </HeadingPairs>
  <TitlesOfParts>
    <vt:vector size="84" baseType="lpstr">
      <vt:lpstr>Struttura predefinita</vt:lpstr>
      <vt:lpstr>Diapositiva 1</vt:lpstr>
      <vt:lpstr>Diapositiva 2</vt:lpstr>
      <vt:lpstr>Diapositiva 3</vt:lpstr>
      <vt:lpstr>Comunicazione NOA</vt:lpstr>
      <vt:lpstr>Struttura della Comunicazione NOA</vt:lpstr>
      <vt:lpstr>Il focus sulle infrastrutture</vt:lpstr>
      <vt:lpstr>Impresa e attività economica</vt:lpstr>
      <vt:lpstr>Origine statale</vt:lpstr>
      <vt:lpstr>Vantaggio: Gara d’appalto</vt:lpstr>
      <vt:lpstr>Gara d’appalto: allineamento con norme UE in materia di appalti</vt:lpstr>
      <vt:lpstr>Vantaggio: conformità al MEOP</vt:lpstr>
      <vt:lpstr>Vantaggio: Applicazione del MEOP  (NOA §§ 83-114)</vt:lpstr>
      <vt:lpstr>Effetti sugli scambi tra Stati membri e distorsione della concorrenza</vt:lpstr>
      <vt:lpstr>Nessuna distorsione della concorrenza - condizioni per monopolio legale</vt:lpstr>
      <vt:lpstr>Sovvenzioni incrociate</vt:lpstr>
      <vt:lpstr>Nessun effetto su scambi intra-UE servizi locali</vt:lpstr>
      <vt:lpstr>Comunicazione NOA, Capitolo 7 - Infrastrutture</vt:lpstr>
      <vt:lpstr>Comunicazione NOA, Capitolo 7 - Infrastrutture</vt:lpstr>
      <vt:lpstr>Comunicazione NOA, Capitolo 7 - Infrastrutture</vt:lpstr>
      <vt:lpstr>Comunicazione NOA, Capitolo 7 - Infrastrutture</vt:lpstr>
      <vt:lpstr>Infrastrutture — Attività economica</vt:lpstr>
      <vt:lpstr>Infrastrutture, distorsione della concorrenza e incidenza sugli scambi</vt:lpstr>
      <vt:lpstr>Infrastrutture - sovvenzioni incrociate</vt:lpstr>
      <vt:lpstr>Aiuti di Stato: a quale livello?</vt:lpstr>
      <vt:lpstr>Infrastrutture – applicazioni settoriali</vt:lpstr>
      <vt:lpstr>Infrastrutture: operatori e utenti</vt:lpstr>
      <vt:lpstr>Ulteriori indicazioni</vt:lpstr>
      <vt:lpstr>Impatto della sentenza Aeroporto di Lipsia-Halle</vt:lpstr>
      <vt:lpstr>Le griglie analitiche</vt:lpstr>
      <vt:lpstr>Struttura delle griglie analitiche</vt:lpstr>
      <vt:lpstr>I quattro criteri "Altmark"</vt:lpstr>
      <vt:lpstr>Il quadro analitico</vt:lpstr>
      <vt:lpstr>Diapositiva 33</vt:lpstr>
      <vt:lpstr>Le griglie analitiche del 2015</vt:lpstr>
      <vt:lpstr>Le griglie analitiche</vt:lpstr>
      <vt:lpstr>Utilizzo corretto delle griglie in caso di notifica</vt:lpstr>
      <vt:lpstr>Diapositiva 37</vt:lpstr>
      <vt:lpstr>Principi per il finanziamento pubblico delle infrastrutture aeroportuali e portuali</vt:lpstr>
      <vt:lpstr>Nozione di aiuto – principio generale</vt:lpstr>
      <vt:lpstr>Specificità settoriale</vt:lpstr>
      <vt:lpstr>Principi fondamentali - aeroportuale</vt:lpstr>
      <vt:lpstr>Principi fondamentali - portuale</vt:lpstr>
      <vt:lpstr>Esistenza di aiuto di Stato è esclusa - 1</vt:lpstr>
      <vt:lpstr>Esistenza di aiuto di Stato è esclusa - 2</vt:lpstr>
      <vt:lpstr>Esistenza di aiuto di Stato è esclusa - 3</vt:lpstr>
      <vt:lpstr>Esistenza di aiuto di Stato è esclusa - 4</vt:lpstr>
      <vt:lpstr>Esistenza di aiuto di Stato è esclusa - 4</vt:lpstr>
      <vt:lpstr>Aiuto di Stato compatibile - aeroportuale</vt:lpstr>
      <vt:lpstr>Aiuto di Stato compatibile - portuale</vt:lpstr>
      <vt:lpstr>Diapositiva 50</vt:lpstr>
      <vt:lpstr>Definizione</vt:lpstr>
      <vt:lpstr>Principi fondamentali</vt:lpstr>
      <vt:lpstr>Esistenza di aiuto di Stato è esclusa - 1</vt:lpstr>
      <vt:lpstr>Esistenza di aiuto di Stato è esclusa - 2</vt:lpstr>
      <vt:lpstr>Esistenza di aiuto di Stato è esclusa - 3</vt:lpstr>
      <vt:lpstr>Esistenza di aiuto di Stato è esclusa - 4</vt:lpstr>
      <vt:lpstr>Esistenza di aiuto di Stato è esclusa - 5</vt:lpstr>
      <vt:lpstr>Esistenza di aiuto di Stato è esclusa - 6</vt:lpstr>
      <vt:lpstr>Aiuto di Stato compatibile - ferrovia</vt:lpstr>
      <vt:lpstr>Aiuto di Stato compatibile - strade</vt:lpstr>
      <vt:lpstr>Aiuto di Stato compatibile - idrico</vt:lpstr>
      <vt:lpstr>Principi per il finanziamento pubblico delle infrastrutture energetiche</vt:lpstr>
      <vt:lpstr>Principi fondamentali - energia</vt:lpstr>
      <vt:lpstr>Definizione – infrastruttura energetica</vt:lpstr>
      <vt:lpstr>Esistenza di aiuto di Stato è esclusa</vt:lpstr>
      <vt:lpstr>Aiuto di Stato compatibile - energia</vt:lpstr>
      <vt:lpstr>Aiuto di Stato da notificare - energia</vt:lpstr>
      <vt:lpstr>Principi per il finanziamento pubblico delle infrastrutture nel settore della cultura</vt:lpstr>
      <vt:lpstr>Cultura e conservazione del patrimonio - Nozione di aiuto</vt:lpstr>
      <vt:lpstr>Cultura e conservazione del patrimonio   Assenza di attività economica - I</vt:lpstr>
      <vt:lpstr>Cultura e conservazione del patrimonio   Assenza di attività economica - II</vt:lpstr>
      <vt:lpstr>Cultura e conservazione del patrimonio   Presenza di attività economica</vt:lpstr>
      <vt:lpstr>Cultura e conservazione del patrimonio  Assenza di incidenza sugli scambi</vt:lpstr>
      <vt:lpstr>Cultura e conservazione del patrimonio "Customary amenities" / ancillarity - 1</vt:lpstr>
      <vt:lpstr>Cultura e conservazione del patrimonio Customary amenities / "ancillarity" - 2</vt:lpstr>
      <vt:lpstr>Cultura e conservazione del patrimonio Analisi dei livelli di aiuto</vt:lpstr>
      <vt:lpstr>Aiuti "esenti" alla cultura e conservazione del  patrimonio – "GBER"</vt:lpstr>
      <vt:lpstr>Aiuti "esenti" a cultura e patrimonio - II</vt:lpstr>
      <vt:lpstr>Aiuti "esenti" a cultura e patrimonio - II</vt:lpstr>
      <vt:lpstr>Cultura e conservazione del patrimonio</vt:lpstr>
      <vt:lpstr>Funding gap</vt:lpstr>
      <vt:lpstr>Funding gap</vt:lpstr>
      <vt:lpstr>Diapositiva 83</vt:lpstr>
    </vt:vector>
  </TitlesOfParts>
  <Company>CLES S.r.l.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Sviluppo locale di tipo partecipativo</dc:title>
  <dc:creator>****</dc:creator>
  <cp:lastModifiedBy>utente</cp:lastModifiedBy>
  <cp:revision>1780</cp:revision>
  <cp:lastPrinted>2013-09-18T14:10:13Z</cp:lastPrinted>
  <dcterms:created xsi:type="dcterms:W3CDTF">2012-03-01T17:56:19Z</dcterms:created>
  <dcterms:modified xsi:type="dcterms:W3CDTF">2020-06-08T09:11:19Z</dcterms:modified>
</cp:coreProperties>
</file>