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0" r:id="rId4"/>
    <p:sldId id="284" r:id="rId5"/>
    <p:sldId id="281" r:id="rId6"/>
    <p:sldId id="283" r:id="rId7"/>
    <p:sldId id="286" r:id="rId8"/>
    <p:sldId id="285" r:id="rId9"/>
    <p:sldId id="279" r:id="rId1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D20EE-3FB7-44FB-B591-8E19C11CA554}" type="datetimeFigureOut">
              <a:rPr lang="it-IT" smtClean="0"/>
              <a:pPr/>
              <a:t>16/04/2020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55F5-E714-41BC-A7F7-EF55DF9039F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48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6EEFBAB-1E4D-41F2-AA96-AB699FDFD1C2}" type="slidenum">
              <a:rPr lang="it-IT" sz="1400" b="0" strike="noStrike" spc="-1">
                <a:latin typeface="Times New Roman"/>
              </a:rPr>
              <a:pPr algn="r"/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63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0" strike="noStrike" spc="-1">
                <a:solidFill>
                  <a:srgbClr val="000000"/>
                </a:solidFill>
                <a:latin typeface="Calibri"/>
              </a:rPr>
              <a:t>Fare clic per modificare lo stile del titolo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76C7EB3-930A-473E-8C35-F4433F53C464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16/04/2020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10C25A2-618D-4128-8D27-4E17119A7A08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24D61A2-9DB3-4F8B-8A83-B5B18B630FA0}" type="datetime">
              <a:rPr lang="it-IT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16/04/2020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it-IT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FB1484E-E482-4D61-B4FE-A2A17D3CD2A3}" type="slidenum">
              <a:rPr lang="it-IT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‹N›</a:t>
            </a:fld>
            <a:endParaRPr lang="it-IT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ettinfanzia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spprogettopersona.i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ssareggiana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irettore@bassareggiana.i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Line 1"/>
          <p:cNvSpPr/>
          <p:nvPr/>
        </p:nvSpPr>
        <p:spPr>
          <a:xfrm>
            <a:off x="610920" y="3717720"/>
            <a:ext cx="7201080" cy="360"/>
          </a:xfrm>
          <a:prstGeom prst="line">
            <a:avLst/>
          </a:prstGeom>
          <a:ln w="5724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7956720" y="3645000"/>
            <a:ext cx="144000" cy="14400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8172360" y="3645000"/>
            <a:ext cx="144000" cy="14400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>
            <a:off x="8388360" y="3645000"/>
            <a:ext cx="144000" cy="14400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8604360" y="3645000"/>
            <a:ext cx="144000" cy="144000"/>
          </a:xfrm>
          <a:prstGeom prst="rect">
            <a:avLst/>
          </a:prstGeom>
          <a:solidFill>
            <a:srgbClr val="0070C0"/>
          </a:solidFill>
          <a:ln w="9360">
            <a:solidFill>
              <a:srgbClr val="0070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538920" y="1845000"/>
            <a:ext cx="8137080" cy="444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2060"/>
                </a:solidFill>
                <a:latin typeface="Calibri"/>
              </a:rPr>
              <a:t>CARTOLINE DALL’UNIONE BASSA REGGIANA </a:t>
            </a: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2060"/>
                </a:solidFill>
                <a:latin typeface="Calibri"/>
              </a:rPr>
              <a:t>AI TEMPI DEL COVID-2019. </a:t>
            </a: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it-IT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4139952" y="1772816"/>
            <a:ext cx="4536048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2060"/>
                </a:solidFill>
                <a:latin typeface="Calibri"/>
              </a:rPr>
              <a:t>PRIMA CARTOLINA</a:t>
            </a: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2060"/>
                </a:solidFill>
                <a:latin typeface="Calibri"/>
              </a:rPr>
              <a:t>AREA EDUCATIVA </a:t>
            </a:r>
          </a:p>
          <a:p>
            <a:pPr algn="ctr">
              <a:lnSpc>
                <a:spcPct val="100000"/>
              </a:lnSpc>
            </a:pPr>
            <a:r>
              <a:rPr lang="it-IT" sz="3200" b="0" strike="noStrike" spc="-1" dirty="0" smtClean="0">
                <a:solidFill>
                  <a:srgbClr val="002060"/>
                </a:solidFill>
                <a:latin typeface="Calibri"/>
              </a:rPr>
              <a:t>E SOCIO-SANITARIA </a:t>
            </a: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it-IT" sz="1800" b="0" strike="noStrike" spc="-1" dirty="0">
              <a:latin typeface="Arial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3312368" cy="46859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293096"/>
            <a:ext cx="4192367" cy="1905974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7092280" y="45091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13361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538920" y="1628800"/>
            <a:ext cx="8137080" cy="1079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PRIMA </a:t>
            </a:r>
            <a:r>
              <a:rPr lang="it-IT" sz="3200" spc="-1" dirty="0">
                <a:solidFill>
                  <a:srgbClr val="002060"/>
                </a:solidFill>
                <a:latin typeface="Calibri"/>
              </a:rPr>
              <a:t>CARTOLINA</a:t>
            </a: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PROGETTI AREA EDUCATIVA E SOCIO SANITARIA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dirty="0" smtClean="0"/>
              <a:t>Il nostro iter – Cose che andavano fatte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Disposizioni al personale dipendente ai sensi ordinanze e decreti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Dotazione DPI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Sospensione e/o chiusure di servizi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Aggiornamenti settimanali nelle Giunte Unione – anche in modalità a distanza – con informazioni a cura del direttore di distretto sanitario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Buoni spesa alimentare – condivisione sindaci/assessori/funzionari dei criteri-destinatari-modalità buoni-ammissibilità spese-rendicontazioni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Sezione del sito Unione </a:t>
            </a:r>
            <a:r>
              <a:rPr lang="it-IT" sz="1200" spc="-1" dirty="0" err="1" smtClean="0">
                <a:latin typeface="Arial"/>
              </a:rPr>
              <a:t>Covid</a:t>
            </a:r>
            <a:endParaRPr lang="it-IT" sz="1200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dirty="0" smtClean="0"/>
              <a:t>Cartolina dalle sperimentazioni Bassa Reggiana– </a:t>
            </a:r>
            <a:r>
              <a:rPr lang="it-IT" dirty="0"/>
              <a:t>Cose che </a:t>
            </a:r>
            <a:r>
              <a:rPr lang="it-IT" dirty="0" smtClean="0"/>
              <a:t>ci piaceva fare</a:t>
            </a:r>
            <a:endParaRPr lang="it-IT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Decalogo COVID a misura di bambini 0-6 anni in dieci lingue </a:t>
            </a:r>
            <a:r>
              <a:rPr lang="it-IT" sz="1200" dirty="0" smtClean="0">
                <a:hlinkClick r:id="rId3"/>
              </a:rPr>
              <a:t>www.progettinfanzia.it</a:t>
            </a:r>
            <a:r>
              <a:rPr lang="it-IT" sz="1200" dirty="0" smtClean="0"/>
              <a:t>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La notte dei racconti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Cartoline Pedagogiche per l’infanzia – a supporto uno a tanti pedagogiste/educatrici/famiglie -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/>
              <a:t>#</a:t>
            </a:r>
            <a:r>
              <a:rPr lang="it-IT" sz="1200" spc="-1" dirty="0" err="1" smtClean="0"/>
              <a:t>ContinuiamoAVederci</a:t>
            </a:r>
            <a:r>
              <a:rPr lang="it-IT" sz="1200" spc="-1" dirty="0" smtClean="0"/>
              <a:t> - Video Chiamate ospiti strutture residenziali anziani e familiari – </a:t>
            </a:r>
            <a:r>
              <a:rPr lang="it-IT" sz="1200" spc="-1" dirty="0" smtClean="0">
                <a:hlinkClick r:id="rId4"/>
              </a:rPr>
              <a:t>www.aspprogettopersona.it</a:t>
            </a:r>
            <a:endParaRPr lang="it-IT" sz="1200" spc="-1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/>
              <a:t>Progetti individuali per disabili (autismo) per brevi uscite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/>
              <a:t>Area Famiglia e tutela minori: udienze in videoconferenza – video chiamate per colloqui – triage telefonici per supporto alle famiglie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pc="-1" dirty="0"/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4644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84200"/>
            <a:ext cx="2880320" cy="5373216"/>
          </a:xfrm>
          <a:prstGeom prst="rect">
            <a:avLst/>
          </a:prstGeom>
        </p:spPr>
      </p:pic>
      <p:sp>
        <p:nvSpPr>
          <p:cNvPr id="93" name="CustomShape 6"/>
          <p:cNvSpPr/>
          <p:nvPr/>
        </p:nvSpPr>
        <p:spPr>
          <a:xfrm>
            <a:off x="3419872" y="1628800"/>
            <a:ext cx="5256128" cy="1079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chemeClr val="tx2"/>
                </a:solidFill>
                <a:latin typeface="Calibri"/>
              </a:rPr>
              <a:t>SECONDA CARTOLINA</a:t>
            </a: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ATTIVAZIONE DELLO </a:t>
            </a: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SMART WORKING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17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538920" y="1628800"/>
            <a:ext cx="8137080" cy="1079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SECONDA </a:t>
            </a:r>
            <a:r>
              <a:rPr lang="it-IT" sz="3200" spc="-1" dirty="0">
                <a:solidFill>
                  <a:srgbClr val="002060"/>
                </a:solidFill>
                <a:latin typeface="Calibri"/>
              </a:rPr>
              <a:t>CARTOLINA</a:t>
            </a: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ATTIVAZIONE DELLO SMART WORKING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dirty="0" smtClean="0"/>
              <a:t>Il nostro iter – Cose che andavano fatte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Gennaio 2019: Ente sperimentatore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b="0" strike="noStrike" spc="-1" dirty="0" smtClean="0">
                <a:latin typeface="Arial"/>
              </a:rPr>
              <a:t>Febbraio 2019: </a:t>
            </a:r>
            <a:r>
              <a:rPr lang="it-IT" sz="1200" b="0" strike="noStrike" spc="-1" dirty="0" err="1" smtClean="0">
                <a:latin typeface="Arial"/>
              </a:rPr>
              <a:t>Covid</a:t>
            </a:r>
            <a:endParaRPr lang="it-IT" sz="1200" spc="-1" dirty="0" smtClean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>
                <a:latin typeface="Arial"/>
              </a:rPr>
              <a:t>Marzo 2019: Attivazione n. 150 postazioni di SWS (38% del personale)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b="0" strike="noStrike" spc="-1" dirty="0" smtClean="0">
                <a:latin typeface="Arial"/>
              </a:rPr>
              <a:t>Aprile 2019: Bando regionale SW per il consolidamento dello SW (a tendere 15% del </a:t>
            </a:r>
            <a:r>
              <a:rPr lang="it-IT" sz="1200" spc="-1" dirty="0">
                <a:latin typeface="Arial"/>
              </a:rPr>
              <a:t>personale)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dirty="0" smtClean="0"/>
              <a:t>Cartolina dallo SW Bassa Reggiana – </a:t>
            </a:r>
            <a:r>
              <a:rPr lang="it-IT" dirty="0"/>
              <a:t>Cose che </a:t>
            </a:r>
            <a:r>
              <a:rPr lang="it-IT" dirty="0" smtClean="0"/>
              <a:t>ci piaceva fare</a:t>
            </a:r>
            <a:endParaRPr lang="it-IT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Kit dello Smart </a:t>
            </a:r>
            <a:r>
              <a:rPr lang="it-IT" sz="1200" dirty="0" err="1" smtClean="0"/>
              <a:t>Worker</a:t>
            </a:r>
            <a:r>
              <a:rPr lang="it-IT" sz="1200" dirty="0" smtClean="0"/>
              <a:t> – sezione sul sito </a:t>
            </a:r>
            <a:r>
              <a:rPr lang="it-IT" sz="1200" dirty="0" smtClean="0">
                <a:hlinkClick r:id="rId3"/>
              </a:rPr>
              <a:t>www.bassareggiana.it</a:t>
            </a:r>
            <a:endParaRPr lang="it-IT" sz="12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Richiesta di SW su </a:t>
            </a:r>
            <a:r>
              <a:rPr lang="it-IT" sz="1200" dirty="0" err="1" smtClean="0"/>
              <a:t>form</a:t>
            </a:r>
            <a:r>
              <a:rPr lang="it-IT" sz="1200" dirty="0" smtClean="0"/>
              <a:t> </a:t>
            </a:r>
            <a:r>
              <a:rPr lang="it-IT" sz="1200" dirty="0" err="1" smtClean="0"/>
              <a:t>Elixform</a:t>
            </a:r>
            <a:r>
              <a:rPr lang="it-IT" sz="1200" dirty="0" smtClean="0"/>
              <a:t> on line (protocollo automatico, destinate ai responsabili) e Progetto di SW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Formazione obbligatoria su Privacy e su fasi dello SW – test e attestato dello Smart </a:t>
            </a:r>
            <a:r>
              <a:rPr lang="it-IT" sz="1200" dirty="0" err="1" smtClean="0"/>
              <a:t>Worker</a:t>
            </a:r>
            <a:r>
              <a:rPr lang="it-IT" sz="1200" dirty="0" smtClean="0"/>
              <a:t> (regione ER)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dirty="0" smtClean="0"/>
              <a:t>Diario di Bordo dello Smart </a:t>
            </a:r>
            <a:r>
              <a:rPr lang="it-IT" sz="1200" dirty="0" err="1" smtClean="0"/>
              <a:t>Worker</a:t>
            </a:r>
            <a:r>
              <a:rPr lang="it-IT" sz="1200" dirty="0" smtClean="0"/>
              <a:t> (4 colonne: 1-attività; 2- aspetti tecnologici; 3-aspetti organizzativi e proposte per il servizio; 4- aspetti relazionali)</a:t>
            </a:r>
            <a:endParaRPr lang="it-IT" sz="12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/>
              <a:t>#</a:t>
            </a:r>
            <a:r>
              <a:rPr lang="it-IT" sz="1200" spc="-1" dirty="0" err="1" smtClean="0"/>
              <a:t>CameraCaffe</a:t>
            </a:r>
            <a:r>
              <a:rPr lang="it-IT" sz="1200" spc="-1" dirty="0" smtClean="0"/>
              <a:t> – Videoconferenza settimanale di staff (venerdì mattina)– apicali + sindaco delegato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spc="-1" dirty="0" smtClean="0"/>
              <a:t>#</a:t>
            </a:r>
            <a:r>
              <a:rPr lang="it-IT" sz="1200" spc="-1" dirty="0" err="1" smtClean="0"/>
              <a:t>LineaLavoro</a:t>
            </a:r>
            <a:r>
              <a:rPr lang="it-IT" sz="1200" spc="-1" dirty="0" smtClean="0"/>
              <a:t> Bassa Reggiana – Videoconferenza settimanale con OOSS e RSU (martedì mattina)</a:t>
            </a:r>
            <a:endParaRPr lang="it-IT" spc="-1" dirty="0"/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0079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3852376" y="1628800"/>
            <a:ext cx="5256128" cy="1079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chemeClr val="tx2"/>
                </a:solidFill>
                <a:latin typeface="Calibri"/>
              </a:rPr>
              <a:t>TERZA CARTOLINA</a:t>
            </a: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SALUTI DALLA GIUNTA DEI SINDACI</a:t>
            </a: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38562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30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Immagine 10"/>
          <p:cNvPicPr/>
          <p:nvPr/>
        </p:nvPicPr>
        <p:blipFill>
          <a:blip r:embed="rId2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6"/>
          <p:cNvSpPr/>
          <p:nvPr/>
        </p:nvSpPr>
        <p:spPr>
          <a:xfrm>
            <a:off x="4572000" y="1628800"/>
            <a:ext cx="4104000" cy="10799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TERZA </a:t>
            </a:r>
            <a:r>
              <a:rPr lang="it-IT" sz="3200" spc="-1" dirty="0">
                <a:solidFill>
                  <a:srgbClr val="002060"/>
                </a:solidFill>
                <a:latin typeface="Calibri"/>
              </a:rPr>
              <a:t>CARTOLINA</a:t>
            </a:r>
          </a:p>
          <a:p>
            <a:pPr algn="ctr">
              <a:lnSpc>
                <a:spcPct val="100000"/>
              </a:lnSpc>
            </a:pPr>
            <a:r>
              <a:rPr lang="it-IT" sz="3200" spc="-1" dirty="0" smtClean="0">
                <a:solidFill>
                  <a:srgbClr val="002060"/>
                </a:solidFill>
                <a:latin typeface="Calibri"/>
              </a:rPr>
              <a:t>SALUTI DALLA GIUNTA DEI SINDACI</a:t>
            </a:r>
          </a:p>
          <a:p>
            <a:pPr algn="ctr">
              <a:lnSpc>
                <a:spcPct val="100000"/>
              </a:lnSpc>
            </a:pPr>
            <a:endParaRPr lang="it-IT" sz="3200" spc="-1" dirty="0">
              <a:solidFill>
                <a:srgbClr val="00206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6672"/>
            <a:ext cx="4392488" cy="623731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649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67544" y="4581128"/>
            <a:ext cx="36331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b="0" strike="noStrike" spc="-1" dirty="0">
                <a:solidFill>
                  <a:srgbClr val="000000"/>
                </a:solidFill>
                <a:latin typeface="Verdana"/>
              </a:rPr>
              <a:t>Grazie per </a:t>
            </a:r>
            <a:r>
              <a:rPr lang="it-IT" b="0" strike="noStrike" spc="-1" dirty="0" smtClean="0">
                <a:solidFill>
                  <a:srgbClr val="000000"/>
                </a:solidFill>
                <a:latin typeface="Verdana"/>
              </a:rPr>
              <a:t>l’attenzione</a:t>
            </a:r>
          </a:p>
          <a:p>
            <a:pPr>
              <a:lnSpc>
                <a:spcPct val="100000"/>
              </a:lnSpc>
            </a:pPr>
            <a:r>
              <a:rPr lang="it-IT" spc="-1" dirty="0" smtClean="0">
                <a:solidFill>
                  <a:srgbClr val="000000"/>
                </a:solidFill>
                <a:latin typeface="Verdana"/>
              </a:rPr>
              <a:t>Elena Gamberini</a:t>
            </a:r>
          </a:p>
          <a:p>
            <a:pPr>
              <a:lnSpc>
                <a:spcPct val="100000"/>
              </a:lnSpc>
            </a:pPr>
            <a:r>
              <a:rPr lang="it-IT" b="0" strike="noStrike" spc="-1" dirty="0" smtClean="0">
                <a:solidFill>
                  <a:srgbClr val="000000"/>
                </a:solidFill>
                <a:latin typeface="Verdana"/>
                <a:hlinkClick r:id="rId2"/>
              </a:rPr>
              <a:t>direttore@bassareggiana.it</a:t>
            </a:r>
            <a:endParaRPr lang="it-IT" b="0" strike="noStrike" spc="-1" dirty="0" smtClean="0">
              <a:solidFill>
                <a:srgbClr val="000000"/>
              </a:solidFill>
              <a:latin typeface="Verdana"/>
            </a:endParaRPr>
          </a:p>
          <a:p>
            <a:pPr>
              <a:lnSpc>
                <a:spcPct val="100000"/>
              </a:lnSpc>
            </a:pPr>
            <a:r>
              <a:rPr lang="it-IT" spc="-1" dirty="0" smtClean="0">
                <a:solidFill>
                  <a:srgbClr val="000000"/>
                </a:solidFill>
                <a:latin typeface="Verdana"/>
              </a:rPr>
              <a:t>334/69.71.639</a:t>
            </a:r>
            <a:endParaRPr lang="it-IT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400" b="0" strike="noStrike" spc="-1" dirty="0">
              <a:latin typeface="Arial"/>
            </a:endParaRPr>
          </a:p>
        </p:txBody>
      </p:sp>
      <p:sp>
        <p:nvSpPr>
          <p:cNvPr id="274" name="Line 2"/>
          <p:cNvSpPr/>
          <p:nvPr/>
        </p:nvSpPr>
        <p:spPr>
          <a:xfrm>
            <a:off x="322200" y="4508760"/>
            <a:ext cx="7200720" cy="360"/>
          </a:xfrm>
          <a:prstGeom prst="line">
            <a:avLst/>
          </a:prstGeom>
          <a:ln w="5724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7668368" y="4436760"/>
            <a:ext cx="144000" cy="144000"/>
          </a:xfrm>
          <a:prstGeom prst="rect">
            <a:avLst/>
          </a:prstGeom>
          <a:solidFill>
            <a:srgbClr val="002060"/>
          </a:solidFill>
          <a:ln w="93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7884368" y="4436760"/>
            <a:ext cx="144000" cy="144000"/>
          </a:xfrm>
          <a:prstGeom prst="rect">
            <a:avLst/>
          </a:prstGeom>
          <a:solidFill>
            <a:srgbClr val="002060"/>
          </a:solidFill>
          <a:ln w="93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5"/>
          <p:cNvSpPr/>
          <p:nvPr/>
        </p:nvSpPr>
        <p:spPr>
          <a:xfrm>
            <a:off x="8100008" y="4436760"/>
            <a:ext cx="144000" cy="144000"/>
          </a:xfrm>
          <a:prstGeom prst="rect">
            <a:avLst/>
          </a:prstGeom>
          <a:solidFill>
            <a:srgbClr val="002060"/>
          </a:solidFill>
          <a:ln w="93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8316008" y="4436760"/>
            <a:ext cx="144000" cy="144000"/>
          </a:xfrm>
          <a:prstGeom prst="rect">
            <a:avLst/>
          </a:prstGeom>
          <a:solidFill>
            <a:srgbClr val="002060"/>
          </a:solidFill>
          <a:ln w="93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9" name="Immagine 14"/>
          <p:cNvPicPr/>
          <p:nvPr/>
        </p:nvPicPr>
        <p:blipFill>
          <a:blip r:embed="rId3"/>
          <a:stretch/>
        </p:blipFill>
        <p:spPr>
          <a:xfrm>
            <a:off x="1322640" y="260640"/>
            <a:ext cx="6467040" cy="1123560"/>
          </a:xfrm>
          <a:prstGeom prst="rect">
            <a:avLst/>
          </a:prstGeom>
          <a:ln w="9360">
            <a:noFill/>
          </a:ln>
        </p:spPr>
      </p:pic>
      <p:sp>
        <p:nvSpPr>
          <p:cNvPr id="2" name="Rettangolo 1"/>
          <p:cNvSpPr/>
          <p:nvPr/>
        </p:nvSpPr>
        <p:spPr>
          <a:xfrm>
            <a:off x="467544" y="170080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3200" spc="-1" dirty="0">
                <a:solidFill>
                  <a:srgbClr val="002060"/>
                </a:solidFill>
                <a:latin typeface="Calibri"/>
              </a:rPr>
              <a:t>Lavoriamo in RETE. </a:t>
            </a:r>
          </a:p>
          <a:p>
            <a:pPr algn="ctr">
              <a:lnSpc>
                <a:spcPct val="100000"/>
              </a:lnSpc>
            </a:pPr>
            <a:r>
              <a:rPr lang="it-IT" sz="3200" spc="-1" dirty="0">
                <a:solidFill>
                  <a:srgbClr val="002060"/>
                </a:solidFill>
                <a:latin typeface="Calibri"/>
              </a:rPr>
              <a:t>Perché se è vero che questo virus non ha confini, neppure le RETI professionali e amministrative li hanno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392</Words>
  <Application>Microsoft Office PowerPoint</Application>
  <PresentationFormat>Presentazione su schermo (4:3)</PresentationFormat>
  <Paragraphs>65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Rendiconto gestione associate</dc:title>
  <dc:creator>Germani Sara</dc:creator>
  <cp:lastModifiedBy>Fabio</cp:lastModifiedBy>
  <cp:revision>221</cp:revision>
  <cp:lastPrinted>2019-07-11T10:50:22Z</cp:lastPrinted>
  <dcterms:created xsi:type="dcterms:W3CDTF">2014-02-10T16:27:15Z</dcterms:created>
  <dcterms:modified xsi:type="dcterms:W3CDTF">2020-04-16T07:58:23Z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