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16"/>
  </p:notesMasterIdLst>
  <p:sldIdLst>
    <p:sldId id="256" r:id="rId2"/>
    <p:sldId id="257" r:id="rId3"/>
    <p:sldId id="267" r:id="rId4"/>
    <p:sldId id="268" r:id="rId5"/>
    <p:sldId id="270" r:id="rId6"/>
    <p:sldId id="271" r:id="rId7"/>
    <p:sldId id="272" r:id="rId8"/>
    <p:sldId id="273" r:id="rId9"/>
    <p:sldId id="274" r:id="rId10"/>
    <p:sldId id="279" r:id="rId11"/>
    <p:sldId id="276" r:id="rId12"/>
    <p:sldId id="277" r:id="rId13"/>
    <p:sldId id="278" r:id="rId14"/>
    <p:sldId id="266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99766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6042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71549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701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40744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3787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62754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03624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6774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05601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6109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4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ctrTitle"/>
          </p:nvPr>
        </p:nvSpPr>
        <p:spPr>
          <a:xfrm>
            <a:off x="685800" y="1348034"/>
            <a:ext cx="7772400" cy="2705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3200"/>
              <a:buFont typeface="Calibri"/>
              <a:buNone/>
            </a:pPr>
            <a:r>
              <a:rPr lang="it-IT" b="0" i="0" dirty="0">
                <a:solidFill>
                  <a:srgbClr val="464642"/>
                </a:solidFill>
                <a:effectLst/>
                <a:latin typeface="Droid Sans"/>
              </a:rPr>
              <a:t> </a:t>
            </a:r>
            <a:r>
              <a:rPr lang="it-IT" sz="3200" b="1" cap="all" dirty="0">
                <a:solidFill>
                  <a:srgbClr val="0066FF"/>
                </a:solidFill>
                <a:latin typeface="Calibri"/>
                <a:cs typeface="Calibri"/>
              </a:rPr>
              <a:t>L’implementazione del piano unico di conservazione degli atti della Provincia autonoma di Trento nel sistema di gestione documentale</a:t>
            </a:r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15887"/>
            <a:ext cx="16192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175" y="3925887"/>
            <a:ext cx="9140825" cy="2935287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/>
          <p:nvPr/>
        </p:nvSpPr>
        <p:spPr>
          <a:xfrm>
            <a:off x="2551350" y="4390323"/>
            <a:ext cx="4041300" cy="101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300" i="1" dirty="0">
                <a:solidFill>
                  <a:srgbClr val="0066FF"/>
                </a:solidFill>
              </a:rPr>
              <a:t>Annamaria Lazzeri</a:t>
            </a:r>
            <a:endParaRPr sz="700" i="1" dirty="0">
              <a:solidFill>
                <a:srgbClr val="0066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i="1" dirty="0">
                <a:solidFill>
                  <a:srgbClr val="0066FF"/>
                </a:solidFill>
              </a:rPr>
              <a:t>31 gennaio 2024</a:t>
            </a:r>
            <a:endParaRPr sz="2300" i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674703" y="201625"/>
            <a:ext cx="697784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CARATTERISTICHE DELLA EVOLUTIVA SVILUPPATA/5</a:t>
            </a:r>
            <a:endParaRPr sz="3200" dirty="0"/>
          </a:p>
        </p:txBody>
      </p:sp>
      <p:sp>
        <p:nvSpPr>
          <p:cNvPr id="13" name="Google Shape;34;p4">
            <a:extLst>
              <a:ext uri="{FF2B5EF4-FFF2-40B4-BE49-F238E27FC236}">
                <a16:creationId xmlns:a16="http://schemas.microsoft.com/office/drawing/2014/main" id="{DCFF904B-A11B-4511-83C4-4BF5A711D7BA}"/>
              </a:ext>
            </a:extLst>
          </p:cNvPr>
          <p:cNvSpPr txBox="1"/>
          <p:nvPr/>
        </p:nvSpPr>
        <p:spPr>
          <a:xfrm>
            <a:off x="497149" y="1700212"/>
            <a:ext cx="8149701" cy="2899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it-IT" sz="2400" b="0" dirty="0">
                <a:effectLst/>
              </a:rPr>
              <a:t>Il piano di conservazione può essere modificato e ricaricato in </a:t>
            </a:r>
            <a:r>
              <a:rPr lang="it-IT" sz="2400" b="0" dirty="0" err="1">
                <a:effectLst/>
              </a:rPr>
              <a:t>P.I.Tre</a:t>
            </a:r>
            <a:r>
              <a:rPr lang="it-IT" sz="2400" b="0" dirty="0">
                <a:effectLst/>
              </a:rPr>
              <a:t>. mediante intervento dell’amministratore di sistema (le modifiche non saranno retroattive).</a:t>
            </a:r>
            <a:endParaRPr lang="it-IT" altLang="it-IT" sz="2000" dirty="0">
              <a:solidFill>
                <a:schemeClr val="tx1"/>
              </a:solidFill>
            </a:endParaRPr>
          </a:p>
          <a:p>
            <a:pPr defTabSz="843900">
              <a:buClrTx/>
              <a:buSzTx/>
            </a:pPr>
            <a:endParaRPr lang="it-IT" sz="2000" dirty="0"/>
          </a:p>
          <a:p>
            <a:pPr marL="4445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Tx/>
              <a:buChar char="-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7534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666900" y="1012273"/>
            <a:ext cx="7810199" cy="483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 percorso</a:t>
            </a:r>
            <a:r>
              <a:rPr lang="it-IT" sz="2000" dirty="0"/>
              <a:t> </a:t>
            </a:r>
            <a:r>
              <a:rPr lang="it-IT" sz="2000" dirty="0">
                <a:solidFill>
                  <a:schemeClr val="tx1"/>
                </a:solidFill>
              </a:rPr>
              <a:t>formativo erogato nella modalità della formazione a distanza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obbligatorio per tutti gli utenti del sistema di gestione documentale (PAT)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 un po’ meno di 4000 utenti  (PAT) coinvolti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contenuti: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- parte teorica (concetto di classificazione e fascicolazione, 	piano di fascicolazione e scarto, …)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- parte pratica a sistema aperto per mostrare le nuove 	funzionalità di creazione dei fascicoli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il percorso formativo sarà a disposizione sulla piattaforma di e-learning per tutti gli enti federati </a:t>
            </a:r>
            <a:r>
              <a:rPr lang="it-IT" sz="2000" dirty="0" err="1">
                <a:solidFill>
                  <a:schemeClr val="tx1"/>
                </a:solidFill>
              </a:rPr>
              <a:t>P.I.Tre</a:t>
            </a:r>
            <a:r>
              <a:rPr lang="it-IT" sz="2000" dirty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33" name="Google Shape;33;p4"/>
          <p:cNvSpPr txBox="1"/>
          <p:nvPr/>
        </p:nvSpPr>
        <p:spPr>
          <a:xfrm>
            <a:off x="2854171" y="305789"/>
            <a:ext cx="245911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FORMAZIONE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478401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810018" y="2037564"/>
            <a:ext cx="7523964" cy="1877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Obbligatorietà della fascicolazione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Individuazione di una modalità alternativa alla chiusura manuale dei fascicoli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</a:pPr>
            <a:endParaRPr lang="it-IT" sz="1800" dirty="0">
              <a:solidFill>
                <a:schemeClr val="tx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1800" dirty="0">
              <a:solidFill>
                <a:schemeClr val="tx1"/>
              </a:solidFill>
            </a:endParaRPr>
          </a:p>
        </p:txBody>
      </p:sp>
      <p:sp>
        <p:nvSpPr>
          <p:cNvPr id="33" name="Google Shape;33;p4"/>
          <p:cNvSpPr txBox="1"/>
          <p:nvPr/>
        </p:nvSpPr>
        <p:spPr>
          <a:xfrm>
            <a:off x="1855433" y="297747"/>
            <a:ext cx="394612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NODI ANCORA APERTI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467842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652370" y="1478271"/>
            <a:ext cx="7523964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Implementazione dell’invio di conservazione delle aggregazioni documentali (fascicoli)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</a:rPr>
              <a:t>Scarto digitale e adeguamento del sistema di gestione documentale per gestire il ritorno dell’informazione relativa allo scarto dal sistema di conservazione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endParaRPr lang="it-IT" sz="2000" dirty="0">
              <a:solidFill>
                <a:schemeClr val="tx1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>
                <a:solidFill>
                  <a:schemeClr val="tx1"/>
                </a:solidFill>
              </a:rPr>
              <a:t>Implementazione </a:t>
            </a:r>
            <a:r>
              <a:rPr lang="it-IT" sz="2000" dirty="0">
                <a:solidFill>
                  <a:schemeClr val="tx1"/>
                </a:solidFill>
              </a:rPr>
              <a:t>dell’Archivio di deposito digitale</a:t>
            </a:r>
            <a:endParaRPr sz="2000" dirty="0">
              <a:solidFill>
                <a:schemeClr val="tx1"/>
              </a:solidFill>
            </a:endParaRPr>
          </a:p>
        </p:txBody>
      </p:sp>
      <p:sp>
        <p:nvSpPr>
          <p:cNvPr id="33" name="Google Shape;33;p4"/>
          <p:cNvSpPr txBox="1"/>
          <p:nvPr/>
        </p:nvSpPr>
        <p:spPr>
          <a:xfrm>
            <a:off x="1855433" y="297747"/>
            <a:ext cx="394612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SVILUPPI FUTURI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365297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3200"/>
              <a:buFont typeface="Calibri"/>
              <a:buNone/>
            </a:pPr>
            <a:r>
              <a:rPr lang="en-US" sz="3200" b="1" i="0" u="none">
                <a:solidFill>
                  <a:srgbClr val="0066FF"/>
                </a:solidFill>
                <a:latin typeface="Calibri"/>
                <a:ea typeface="Calibri"/>
                <a:cs typeface="Calibri"/>
                <a:sym typeface="Calibri"/>
              </a:rPr>
              <a:t>GRAZIE PER L’ATTENZIONE </a:t>
            </a:r>
            <a:endParaRPr/>
          </a:p>
        </p:txBody>
      </p:sp>
      <p:pic>
        <p:nvPicPr>
          <p:cNvPr id="114" name="Google Shape;11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115887"/>
            <a:ext cx="1619250" cy="895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175" y="3925887"/>
            <a:ext cx="9140825" cy="2935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2831975" y="201625"/>
            <a:ext cx="40566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PREMESSE</a:t>
            </a:r>
            <a:endParaRPr sz="3200" dirty="0"/>
          </a:p>
        </p:txBody>
      </p:sp>
      <p:sp>
        <p:nvSpPr>
          <p:cNvPr id="34" name="Google Shape;34;p4"/>
          <p:cNvSpPr txBox="1"/>
          <p:nvPr/>
        </p:nvSpPr>
        <p:spPr>
          <a:xfrm>
            <a:off x="275208" y="1700200"/>
            <a:ext cx="8450292" cy="3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>
                <a:solidFill>
                  <a:schemeClr val="dk1"/>
                </a:solidFill>
              </a:rPr>
              <a:t>Lo scarto in ambiente digitale: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questione da affrontare precocemente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essenziale per adempiere al GDPR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cruciale per costruire un archivio digitale dell’ente sostenibile</a:t>
            </a:r>
          </a:p>
          <a:p>
            <a:pPr marL="342900" lvl="0" indent="-3429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necessario per adempiere ai compiti del Responsabile della gestione documentale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418500" y="201625"/>
            <a:ext cx="7322150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METODO DI LAVORO E FASI DEL PROCESSO DI DEFINIZIONE DELL’EVOLUTIVA</a:t>
            </a:r>
            <a:endParaRPr sz="3200" dirty="0"/>
          </a:p>
        </p:txBody>
      </p:sp>
      <p:sp>
        <p:nvSpPr>
          <p:cNvPr id="34" name="Google Shape;34;p4"/>
          <p:cNvSpPr txBox="1"/>
          <p:nvPr/>
        </p:nvSpPr>
        <p:spPr>
          <a:xfrm>
            <a:off x="221941" y="1443361"/>
            <a:ext cx="8450292" cy="4252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572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Definizione dei requisiti archivistici</a:t>
            </a:r>
          </a:p>
          <a:p>
            <a:pPr marL="457200" lvl="0" indent="-4572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Confronto multidisciplinare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0" lang="it-IT" sz="2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Valutazione della priorità dell’intervento e dell’impatto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kumimoji="0" lang="it-IT" sz="2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Analisi tecnica dei requisiti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000" dirty="0"/>
              <a:t>Revisione della progettazione  a seguito dell’emanazione delle Linee guida AGID (attività di scarto nel sistema di conservazione/metadato «tempo di conservazione» elemento obbligatorio al momento della chiusura dell’aggregazione documentale)</a:t>
            </a:r>
          </a:p>
          <a:p>
            <a:pPr marL="4572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000" dirty="0"/>
              <a:t>Progettazione di un’ulteriore miglioria evolutiva relativa all’invio in conservazione dell’oggetto «aggregazione documentale»</a:t>
            </a:r>
          </a:p>
          <a:p>
            <a:pPr marL="457200" indent="-457200">
              <a:spcBef>
                <a:spcPts val="1200"/>
              </a:spcBef>
              <a:buFont typeface="Arial"/>
              <a:buAutoNum type="arabicPeriod"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indent="-457200">
              <a:spcBef>
                <a:spcPts val="1200"/>
              </a:spcBef>
              <a:buFont typeface="Arial"/>
              <a:buAutoNum type="arabicPeriod"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457200" lvl="0" indent="-457200" algn="l" rtl="0">
              <a:spcBef>
                <a:spcPts val="1200"/>
              </a:spcBef>
              <a:spcAft>
                <a:spcPts val="0"/>
              </a:spcAft>
              <a:buAutoNum type="arabicPeriod"/>
            </a:pPr>
            <a:endParaRPr lang="it-IT" sz="2000" dirty="0">
              <a:solidFill>
                <a:schemeClr val="dk1"/>
              </a:solidFill>
            </a:endParaRPr>
          </a:p>
          <a:p>
            <a:pPr marL="457200" lvl="0" indent="-457200" algn="l" rtl="0">
              <a:spcBef>
                <a:spcPts val="1200"/>
              </a:spcBef>
              <a:spcAft>
                <a:spcPts val="0"/>
              </a:spcAft>
              <a:buAutoNum type="arabicPeriod"/>
            </a:pPr>
            <a:endParaRPr lang="it-IT" sz="2000" dirty="0">
              <a:solidFill>
                <a:schemeClr val="dk1"/>
              </a:solidFill>
            </a:endParaRPr>
          </a:p>
          <a:p>
            <a:pPr marL="457200" lvl="0" indent="-457200" algn="l" rtl="0">
              <a:spcBef>
                <a:spcPts val="1200"/>
              </a:spcBef>
              <a:spcAft>
                <a:spcPts val="0"/>
              </a:spcAft>
              <a:buAutoNum type="arabicPeriod"/>
            </a:pPr>
            <a:endParaRPr sz="20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44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771525" y="269630"/>
            <a:ext cx="696912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REQUISITI e PRESUPPOSTI ARCHIVISTICI</a:t>
            </a:r>
            <a:endParaRPr sz="3200" dirty="0"/>
          </a:p>
        </p:txBody>
      </p:sp>
      <p:sp>
        <p:nvSpPr>
          <p:cNvPr id="34" name="Google Shape;34;p4"/>
          <p:cNvSpPr txBox="1"/>
          <p:nvPr/>
        </p:nvSpPr>
        <p:spPr>
          <a:xfrm>
            <a:off x="195309" y="864995"/>
            <a:ext cx="5223298" cy="4933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L’unità di base per la selezione e lo scarto è l’aggregazione documentale 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L’informazione relativa al tempo di conservazione deve accompagnare l’aggregazione documentale fin dal momento della registrazione nel sistema di gestione documentale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Il conteggio del tempo di conservazione deve partire dal momento della chiusura del fascicolo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Dovranno essere coinvolti anche i documenti prodotti e/o ricevuto dagli applicativi verticali</a:t>
            </a:r>
          </a:p>
        </p:txBody>
      </p:sp>
      <p:sp>
        <p:nvSpPr>
          <p:cNvPr id="7" name="Google Shape;34;p4">
            <a:extLst>
              <a:ext uri="{FF2B5EF4-FFF2-40B4-BE49-F238E27FC236}">
                <a16:creationId xmlns:a16="http://schemas.microsoft.com/office/drawing/2014/main" id="{01A789D8-CFA6-4947-9F04-AD0A668FBA99}"/>
              </a:ext>
            </a:extLst>
          </p:cNvPr>
          <p:cNvSpPr txBox="1"/>
          <p:nvPr/>
        </p:nvSpPr>
        <p:spPr>
          <a:xfrm>
            <a:off x="5542894" y="1053860"/>
            <a:ext cx="3224074" cy="4559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l" rtl="0">
              <a:spcBef>
                <a:spcPts val="1200"/>
              </a:spcBef>
              <a:spcAft>
                <a:spcPts val="0"/>
              </a:spcAft>
            </a:pPr>
            <a:endParaRPr lang="it-IT" sz="2000" dirty="0">
              <a:solidFill>
                <a:schemeClr val="dk1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Esistenza del piano di conservazione da caricare nel sistema di gestione documentale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Corretta prassi di fascicolazione</a:t>
            </a:r>
          </a:p>
        </p:txBody>
      </p:sp>
    </p:spTree>
    <p:extLst>
      <p:ext uri="{BB962C8B-B14F-4D97-AF65-F5344CB8AC3E}">
        <p14:creationId xmlns:p14="http://schemas.microsoft.com/office/powerpoint/2010/main" val="59907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2050742" y="201625"/>
            <a:ext cx="4837833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ALTRI REQUISITI</a:t>
            </a:r>
            <a:endParaRPr sz="3200" dirty="0"/>
          </a:p>
        </p:txBody>
      </p:sp>
      <p:sp>
        <p:nvSpPr>
          <p:cNvPr id="34" name="Google Shape;34;p4"/>
          <p:cNvSpPr txBox="1"/>
          <p:nvPr/>
        </p:nvSpPr>
        <p:spPr>
          <a:xfrm>
            <a:off x="292714" y="677862"/>
            <a:ext cx="8353887" cy="5018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al momento dell’inserimento in un aggregazione documentale, il documento ne eredita l’attributo relativo al tempo di conservazione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possibilità di selezionare solo i tipi fascicolo presenti nel piano di conservazione legati al codice di classificazione scelto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al momento dell’apertura del fascicolo dovrà essere obbligatorio selezionare una “tipologia fascicolo” desunta dal piano di conservazione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la gestione da parte del sistema delle versioni di aggiornamento del piano di conservazione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la non retroattività della miglioria (non verrà applicata alle aggregazioni documentali già presenti in </a:t>
            </a:r>
            <a:r>
              <a:rPr lang="it-IT" sz="2000" dirty="0" err="1">
                <a:solidFill>
                  <a:schemeClr val="dk1"/>
                </a:solidFill>
              </a:rPr>
              <a:t>P.I.Tre</a:t>
            </a:r>
            <a:r>
              <a:rPr lang="it-IT" sz="2000" dirty="0">
                <a:solidFill>
                  <a:schemeClr val="dk1"/>
                </a:solidFill>
              </a:rPr>
              <a:t>.)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1"/>
                </a:solidFill>
              </a:rPr>
              <a:t>come gestire i documenti inseriti in più fascicoli e/o repertoriati e fascicolati</a:t>
            </a:r>
          </a:p>
          <a:p>
            <a:pPr marL="342900" indent="-342900">
              <a:spcBef>
                <a:spcPts val="1200"/>
              </a:spcBef>
              <a:buFontTx/>
              <a:buChar char="-"/>
            </a:pPr>
            <a:endParaRPr lang="it-IT" sz="2000" dirty="0">
              <a:solidFill>
                <a:schemeClr val="dk1"/>
              </a:solidFill>
            </a:endParaRPr>
          </a:p>
          <a:p>
            <a:pPr marL="342900" indent="-342900">
              <a:spcBef>
                <a:spcPts val="1200"/>
              </a:spcBef>
              <a:buFontTx/>
              <a:buChar char="-"/>
            </a:pPr>
            <a:endParaRPr lang="it-IT" sz="2000" dirty="0">
              <a:solidFill>
                <a:schemeClr val="dk1"/>
              </a:solidFill>
            </a:endParaRPr>
          </a:p>
          <a:p>
            <a:pPr algn="l" rtl="0"/>
            <a:r>
              <a:rPr lang="it-IT" sz="1800" dirty="0">
                <a:solidFill>
                  <a:srgbClr val="000000"/>
                </a:solidFill>
                <a:effectLst/>
                <a:latin typeface="Times New Roman, serif"/>
              </a:rPr>
              <a:t>- -</a:t>
            </a:r>
            <a:endParaRPr lang="it-IT" sz="1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342900" indent="-342900">
              <a:spcBef>
                <a:spcPts val="1200"/>
              </a:spcBef>
              <a:buFontTx/>
              <a:buChar char="-"/>
            </a:pPr>
            <a:endParaRPr lang="it-IT" sz="2000" dirty="0">
              <a:solidFill>
                <a:schemeClr val="dk1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Tx/>
              <a:buChar char="-"/>
            </a:pPr>
            <a:endParaRPr lang="it-IT" sz="20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80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674703" y="201625"/>
            <a:ext cx="697784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CARATTERISTICHE DELL’EVOLUTIVA SVILUPPATA/1</a:t>
            </a:r>
            <a:endParaRPr sz="3200" dirty="0"/>
          </a:p>
        </p:txBody>
      </p:sp>
      <p:sp>
        <p:nvSpPr>
          <p:cNvPr id="34" name="Google Shape;34;p4"/>
          <p:cNvSpPr txBox="1"/>
          <p:nvPr/>
        </p:nvSpPr>
        <p:spPr>
          <a:xfrm>
            <a:off x="470515" y="1700200"/>
            <a:ext cx="8348561" cy="3995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t-IT" altLang="it-IT" sz="2000" dirty="0">
                <a:solidFill>
                  <a:schemeClr val="tx1"/>
                </a:solidFill>
              </a:rPr>
              <a:t>Il piano di conservazione è strutturato sulla base di un </a:t>
            </a:r>
            <a:r>
              <a:rPr lang="it-IT" altLang="it-IT" sz="2000" i="1" dirty="0">
                <a:solidFill>
                  <a:schemeClr val="tx1"/>
                </a:solidFill>
              </a:rPr>
              <a:t>template</a:t>
            </a:r>
            <a:r>
              <a:rPr lang="it-IT" altLang="it-IT" sz="2000" dirty="0">
                <a:solidFill>
                  <a:schemeClr val="tx1"/>
                </a:solidFill>
              </a:rPr>
              <a:t> che viene fornito dall’amministratore di sistema e che permette il caricamento automatico dei dati in </a:t>
            </a:r>
            <a:r>
              <a:rPr lang="it-IT" altLang="it-IT" sz="2000" dirty="0" err="1">
                <a:solidFill>
                  <a:schemeClr val="tx1"/>
                </a:solidFill>
              </a:rPr>
              <a:t>P.I.Tre</a:t>
            </a:r>
            <a:r>
              <a:rPr lang="it-IT" altLang="it-IT" sz="2000" dirty="0">
                <a:solidFill>
                  <a:schemeClr val="tx1"/>
                </a:solidFill>
              </a:rPr>
              <a:t>. (da parte dell’amministratore di sistema).</a:t>
            </a:r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4445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Tx/>
              <a:buChar char="-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C2F739A-D887-4197-925B-67C092A93F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697" y="3941896"/>
            <a:ext cx="8278380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087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674703" y="201625"/>
            <a:ext cx="697784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CARATTERISTICHE DELLA EVOLUTIVA SVILUPPATA/2</a:t>
            </a:r>
            <a:endParaRPr sz="3200" dirty="0"/>
          </a:p>
        </p:txBody>
      </p:sp>
      <p:sp>
        <p:nvSpPr>
          <p:cNvPr id="34" name="Google Shape;34;p4"/>
          <p:cNvSpPr txBox="1"/>
          <p:nvPr/>
        </p:nvSpPr>
        <p:spPr>
          <a:xfrm>
            <a:off x="497149" y="1700212"/>
            <a:ext cx="8149701" cy="3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843900">
              <a:buClrTx/>
              <a:buSzTx/>
            </a:pPr>
            <a:r>
              <a:rPr lang="it-IT" altLang="it-IT" sz="2000" dirty="0">
                <a:solidFill>
                  <a:schemeClr val="tx1"/>
                </a:solidFill>
              </a:rPr>
              <a:t>Le tipologie di fascicolo/serie previste dal piano di conservazione saranno collegate ai codici del titolario di classificazione</a:t>
            </a:r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4445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Tx/>
              <a:buChar char="-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25A38FDD-20E2-4972-872B-B84388AE1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738" y="2695690"/>
            <a:ext cx="7018813" cy="276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B432E0EF-8103-44FF-ABCB-BD4D5C32164A}"/>
              </a:ext>
            </a:extLst>
          </p:cNvPr>
          <p:cNvSpPr/>
          <p:nvPr/>
        </p:nvSpPr>
        <p:spPr bwMode="auto">
          <a:xfrm>
            <a:off x="674703" y="4143680"/>
            <a:ext cx="6640497" cy="42832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3064" tIns="43193" rIns="83064" bIns="43193" anchor="ctr">
            <a:spAutoFit/>
          </a:bodyPr>
          <a:lstStyle/>
          <a:p>
            <a:pPr>
              <a:buSzPct val="100000"/>
              <a:tabLst>
                <a:tab pos="0" algn="l"/>
                <a:tab pos="843900" algn="l"/>
                <a:tab pos="1687800" algn="l"/>
                <a:tab pos="2531699" algn="l"/>
                <a:tab pos="3375599" algn="l"/>
                <a:tab pos="4219499" algn="l"/>
                <a:tab pos="5063399" algn="l"/>
                <a:tab pos="5907298" algn="l"/>
                <a:tab pos="6751198" algn="l"/>
                <a:tab pos="7595098" algn="l"/>
                <a:tab pos="8438998" algn="l"/>
                <a:tab pos="9282897" algn="l"/>
              </a:tabLst>
              <a:defRPr/>
            </a:pPr>
            <a:endParaRPr lang="it-IT" sz="1292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6A607A39-64A4-42B7-BA86-30909032D8E7}"/>
              </a:ext>
            </a:extLst>
          </p:cNvPr>
          <p:cNvSpPr/>
          <p:nvPr/>
        </p:nvSpPr>
        <p:spPr bwMode="auto">
          <a:xfrm>
            <a:off x="674703" y="3672669"/>
            <a:ext cx="2024108" cy="428320"/>
          </a:xfrm>
          <a:prstGeom prst="round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83064" tIns="43193" rIns="83064" bIns="43193" anchor="ctr">
            <a:spAutoFit/>
          </a:bodyPr>
          <a:lstStyle/>
          <a:p>
            <a:pPr>
              <a:buSzPct val="100000"/>
              <a:tabLst>
                <a:tab pos="0" algn="l"/>
                <a:tab pos="843900" algn="l"/>
                <a:tab pos="1687800" algn="l"/>
                <a:tab pos="2531699" algn="l"/>
                <a:tab pos="3375599" algn="l"/>
                <a:tab pos="4219499" algn="l"/>
                <a:tab pos="5063399" algn="l"/>
                <a:tab pos="5907298" algn="l"/>
                <a:tab pos="6751198" algn="l"/>
                <a:tab pos="7595098" algn="l"/>
                <a:tab pos="8438998" algn="l"/>
                <a:tab pos="9282897" algn="l"/>
              </a:tabLst>
              <a:defRPr/>
            </a:pPr>
            <a:endParaRPr lang="it-IT" sz="1292">
              <a:ln w="28575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44093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674703" y="201625"/>
            <a:ext cx="697784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CARATTERISTICHE DELLA EVOLUTIVA SVILUPPATA/3</a:t>
            </a:r>
            <a:endParaRPr sz="3200" dirty="0"/>
          </a:p>
        </p:txBody>
      </p:sp>
      <p:sp>
        <p:nvSpPr>
          <p:cNvPr id="13" name="Google Shape;34;p4">
            <a:extLst>
              <a:ext uri="{FF2B5EF4-FFF2-40B4-BE49-F238E27FC236}">
                <a16:creationId xmlns:a16="http://schemas.microsoft.com/office/drawing/2014/main" id="{DCFF904B-A11B-4511-83C4-4BF5A711D7BA}"/>
              </a:ext>
            </a:extLst>
          </p:cNvPr>
          <p:cNvSpPr txBox="1"/>
          <p:nvPr/>
        </p:nvSpPr>
        <p:spPr>
          <a:xfrm>
            <a:off x="497149" y="1397665"/>
            <a:ext cx="8149701" cy="3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defTabSz="843900">
              <a:buClrTx/>
              <a:buSzTx/>
            </a:pPr>
            <a:r>
              <a:rPr lang="it-IT" altLang="it-IT" sz="1800" dirty="0">
                <a:solidFill>
                  <a:schemeClr val="tx1"/>
                </a:solidFill>
              </a:rPr>
              <a:t>All’apertura di un nuovo fascicolo è obbligatorio scegliere un codice di classificazione e una tipologia fascicolo.</a:t>
            </a:r>
          </a:p>
          <a:p>
            <a:pPr defTabSz="843900">
              <a:buClrTx/>
            </a:pPr>
            <a:r>
              <a:rPr lang="it-IT" altLang="it-IT" sz="1800" dirty="0">
                <a:solidFill>
                  <a:schemeClr val="tx1"/>
                </a:solidFill>
              </a:rPr>
              <a:t>E’ questo collegamento che permette l’assegnazione dei tempi di conservazione ai fascicoli.</a:t>
            </a:r>
          </a:p>
          <a:p>
            <a:pPr defTabSz="843900">
              <a:buClrTx/>
            </a:pPr>
            <a:r>
              <a:rPr lang="it-IT" altLang="it-IT" sz="1800" dirty="0">
                <a:solidFill>
                  <a:schemeClr val="tx1"/>
                </a:solidFill>
              </a:rPr>
              <a:t>Quando si registra un documento in un repertorio, il tempo di conservazione è associato automaticamente</a:t>
            </a:r>
          </a:p>
          <a:p>
            <a:pPr defTabSz="843900">
              <a:buClrTx/>
            </a:pPr>
            <a:endParaRPr lang="it-IT" altLang="it-IT" sz="2000" dirty="0">
              <a:solidFill>
                <a:schemeClr val="tx1"/>
              </a:solidFill>
            </a:endParaRPr>
          </a:p>
          <a:p>
            <a:pPr defTabSz="843900">
              <a:buClrTx/>
              <a:buSzTx/>
            </a:pPr>
            <a:endParaRPr lang="it-IT" sz="2000" dirty="0"/>
          </a:p>
          <a:p>
            <a:pPr marL="4445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Tx/>
              <a:buChar char="-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4" name="Immagine 13">
            <a:extLst>
              <a:ext uri="{FF2B5EF4-FFF2-40B4-BE49-F238E27FC236}">
                <a16:creationId xmlns:a16="http://schemas.microsoft.com/office/drawing/2014/main" id="{CCD1469F-9A9A-45B9-AAAF-31AB808123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03" y="3280015"/>
            <a:ext cx="4165421" cy="28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4B6D4EE2-0DDE-41A6-80EC-2BFDE1483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2956" y="3486908"/>
            <a:ext cx="3038721" cy="216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621C5674-256A-46F7-A227-399226723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476" y="4671312"/>
            <a:ext cx="520128" cy="737536"/>
          </a:xfrm>
          <a:prstGeom prst="rightArrow">
            <a:avLst>
              <a:gd name="adj1" fmla="val 50000"/>
              <a:gd name="adj2" fmla="val 50006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064" tIns="43193" rIns="83064" bIns="43193" anchor="ctr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399"/>
                </a:solidFill>
                <a:latin typeface="Corbel" panose="020B0503020204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buSzPct val="100000"/>
            </a:pPr>
            <a:endParaRPr lang="it-IT" altLang="it-IT" sz="1846"/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514619D4-DD99-4669-B486-A534AEAF15CA}"/>
              </a:ext>
            </a:extLst>
          </p:cNvPr>
          <p:cNvSpPr/>
          <p:nvPr/>
        </p:nvSpPr>
        <p:spPr bwMode="auto">
          <a:xfrm>
            <a:off x="5802453" y="4810858"/>
            <a:ext cx="2054285" cy="316499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txBody>
          <a:bodyPr wrap="square" lIns="83064" tIns="43193" rIns="83064" bIns="43193" anchor="ctr">
            <a:spAutoFit/>
          </a:bodyPr>
          <a:lstStyle/>
          <a:p>
            <a:pPr>
              <a:buSzPct val="100000"/>
              <a:tabLst>
                <a:tab pos="0" algn="l"/>
                <a:tab pos="843900" algn="l"/>
                <a:tab pos="1687800" algn="l"/>
                <a:tab pos="2531699" algn="l"/>
                <a:tab pos="3375599" algn="l"/>
                <a:tab pos="4219499" algn="l"/>
                <a:tab pos="5063399" algn="l"/>
                <a:tab pos="5907298" algn="l"/>
                <a:tab pos="6751198" algn="l"/>
                <a:tab pos="7595098" algn="l"/>
                <a:tab pos="8438998" algn="l"/>
                <a:tab pos="9282897" algn="l"/>
              </a:tabLst>
              <a:defRPr/>
            </a:pPr>
            <a:endParaRPr lang="it-IT" sz="1292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A6AF91B3-5644-4D32-A52C-3AD340E776A2}"/>
              </a:ext>
            </a:extLst>
          </p:cNvPr>
          <p:cNvSpPr/>
          <p:nvPr/>
        </p:nvSpPr>
        <p:spPr bwMode="auto">
          <a:xfrm>
            <a:off x="766806" y="4886486"/>
            <a:ext cx="3707540" cy="316499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txBody>
          <a:bodyPr wrap="square" lIns="83064" tIns="43193" rIns="83064" bIns="43193" anchor="ctr">
            <a:spAutoFit/>
          </a:bodyPr>
          <a:lstStyle/>
          <a:p>
            <a:pPr>
              <a:buSzPct val="100000"/>
              <a:tabLst>
                <a:tab pos="0" algn="l"/>
                <a:tab pos="843900" algn="l"/>
                <a:tab pos="1687800" algn="l"/>
                <a:tab pos="2531699" algn="l"/>
                <a:tab pos="3375599" algn="l"/>
                <a:tab pos="4219499" algn="l"/>
                <a:tab pos="5063399" algn="l"/>
                <a:tab pos="5907298" algn="l"/>
                <a:tab pos="6751198" algn="l"/>
                <a:tab pos="7595098" algn="l"/>
                <a:tab pos="8438998" algn="l"/>
                <a:tab pos="9282897" algn="l"/>
              </a:tabLst>
              <a:defRPr/>
            </a:pPr>
            <a:endParaRPr lang="it-IT" sz="1292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1DF53E6E-BF51-47DD-8839-8EC4DBFC219B}"/>
              </a:ext>
            </a:extLst>
          </p:cNvPr>
          <p:cNvSpPr/>
          <p:nvPr/>
        </p:nvSpPr>
        <p:spPr>
          <a:xfrm>
            <a:off x="723391" y="3693712"/>
            <a:ext cx="639192" cy="316498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313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0650" y="142875"/>
            <a:ext cx="1263650" cy="534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-4762" y="5695950"/>
            <a:ext cx="9156700" cy="116681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/>
          <p:nvPr/>
        </p:nvSpPr>
        <p:spPr>
          <a:xfrm>
            <a:off x="1042987" y="1700212"/>
            <a:ext cx="7273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  <p:sp>
        <p:nvSpPr>
          <p:cNvPr id="33" name="Google Shape;33;p4"/>
          <p:cNvSpPr txBox="1"/>
          <p:nvPr/>
        </p:nvSpPr>
        <p:spPr>
          <a:xfrm>
            <a:off x="674703" y="201625"/>
            <a:ext cx="6977848" cy="984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FF"/>
              </a:buClr>
              <a:buSzPts val="1800"/>
              <a:buFont typeface="Calibri"/>
              <a:buNone/>
            </a:pPr>
            <a:r>
              <a:rPr lang="en-US" sz="3200" b="1" dirty="0">
                <a:solidFill>
                  <a:srgbClr val="0066FF"/>
                </a:solidFill>
                <a:latin typeface="Calibri"/>
                <a:cs typeface="Calibri"/>
                <a:sym typeface="Calibri"/>
              </a:rPr>
              <a:t>CARATTERISTICHE DELLA EVOLUTIVA SVILUPPATA/4</a:t>
            </a:r>
            <a:endParaRPr sz="3200" dirty="0"/>
          </a:p>
        </p:txBody>
      </p:sp>
      <p:sp>
        <p:nvSpPr>
          <p:cNvPr id="13" name="Google Shape;34;p4">
            <a:extLst>
              <a:ext uri="{FF2B5EF4-FFF2-40B4-BE49-F238E27FC236}">
                <a16:creationId xmlns:a16="http://schemas.microsoft.com/office/drawing/2014/main" id="{DCFF904B-A11B-4511-83C4-4BF5A711D7BA}"/>
              </a:ext>
            </a:extLst>
          </p:cNvPr>
          <p:cNvSpPr txBox="1"/>
          <p:nvPr/>
        </p:nvSpPr>
        <p:spPr>
          <a:xfrm>
            <a:off x="497149" y="1397665"/>
            <a:ext cx="8149701" cy="376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it-IT" altLang="it-IT" sz="1800" dirty="0">
                <a:solidFill>
                  <a:schemeClr val="tx1"/>
                </a:solidFill>
              </a:rPr>
              <a:t>E' possibile inserire un documento in più fascicoli, o inserire un documento repertoriato in un fascicolo, poiché il sistema </a:t>
            </a:r>
            <a:r>
              <a:rPr lang="it-IT" altLang="it-IT" sz="1800" dirty="0" err="1">
                <a:solidFill>
                  <a:schemeClr val="tx1"/>
                </a:solidFill>
              </a:rPr>
              <a:t>P.I.Tre</a:t>
            </a:r>
            <a:r>
              <a:rPr lang="it-IT" altLang="it-IT" sz="1800" dirty="0">
                <a:solidFill>
                  <a:schemeClr val="tx1"/>
                </a:solidFill>
              </a:rPr>
              <a:t>. è in grado di gestire tempi di conservazione differenziati.</a:t>
            </a:r>
          </a:p>
          <a:p>
            <a:pPr defTabSz="843900">
              <a:buClrTx/>
            </a:pPr>
            <a:endParaRPr lang="it-IT" altLang="it-IT" sz="2000" dirty="0">
              <a:solidFill>
                <a:schemeClr val="tx1"/>
              </a:solidFill>
            </a:endParaRPr>
          </a:p>
          <a:p>
            <a:pPr defTabSz="843900">
              <a:buClrTx/>
              <a:buSzTx/>
            </a:pPr>
            <a:endParaRPr lang="it-IT" sz="2000" dirty="0"/>
          </a:p>
          <a:p>
            <a:pPr marL="4445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Tx/>
              <a:buChar char="-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lang="it-IT" sz="2000" dirty="0"/>
          </a:p>
          <a:p>
            <a:pPr marL="101600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tabLst/>
              <a:defRPr/>
            </a:pPr>
            <a:endParaRPr kumimoji="0" lang="it-IT" sz="20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18" name="Picture 13">
            <a:extLst>
              <a:ext uri="{FF2B5EF4-FFF2-40B4-BE49-F238E27FC236}">
                <a16:creationId xmlns:a16="http://schemas.microsoft.com/office/drawing/2014/main" id="{402F89A3-312A-4A8C-B968-9713DB0564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44" y="3269300"/>
            <a:ext cx="562618" cy="78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14">
            <a:extLst>
              <a:ext uri="{FF2B5EF4-FFF2-40B4-BE49-F238E27FC236}">
                <a16:creationId xmlns:a16="http://schemas.microsoft.com/office/drawing/2014/main" id="{647C328C-6B1E-4262-9FF9-A0473DBE5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106" y="3304463"/>
            <a:ext cx="509872" cy="71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2">
            <a:extLst>
              <a:ext uri="{FF2B5EF4-FFF2-40B4-BE49-F238E27FC236}">
                <a16:creationId xmlns:a16="http://schemas.microsoft.com/office/drawing/2014/main" id="{7B11BB4D-51DB-467C-AD50-7C9A75B8C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67" y="4226042"/>
            <a:ext cx="509872" cy="71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5">
            <a:extLst>
              <a:ext uri="{FF2B5EF4-FFF2-40B4-BE49-F238E27FC236}">
                <a16:creationId xmlns:a16="http://schemas.microsoft.com/office/drawing/2014/main" id="{27D690C9-72C9-4F8C-BE43-E3C0B1548F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479" y="4226042"/>
            <a:ext cx="509872" cy="71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magine 23">
            <a:extLst>
              <a:ext uri="{FF2B5EF4-FFF2-40B4-BE49-F238E27FC236}">
                <a16:creationId xmlns:a16="http://schemas.microsoft.com/office/drawing/2014/main" id="{CFE32418-3ADE-4375-A6DB-CC58F7BE8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799" y="3285682"/>
            <a:ext cx="596316" cy="5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D426E6AC-2FFB-4418-90C4-3C13A57C3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1102" y="4293705"/>
            <a:ext cx="596316" cy="5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DFE3BB17-79FE-46B3-8AA9-ECBC434D7D6B}"/>
              </a:ext>
            </a:extLst>
          </p:cNvPr>
          <p:cNvCxnSpPr>
            <a:cxnSpLocks/>
          </p:cNvCxnSpPr>
          <p:nvPr/>
        </p:nvCxnSpPr>
        <p:spPr bwMode="auto">
          <a:xfrm flipV="1">
            <a:off x="2317403" y="3577246"/>
            <a:ext cx="1661480" cy="397056"/>
          </a:xfrm>
          <a:prstGeom prst="straightConnector1">
            <a:avLst/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F9E8C08B-38A2-4AB9-815B-9B4D0FDC2E69}"/>
              </a:ext>
            </a:extLst>
          </p:cNvPr>
          <p:cNvCxnSpPr/>
          <p:nvPr/>
        </p:nvCxnSpPr>
        <p:spPr bwMode="auto">
          <a:xfrm>
            <a:off x="2317403" y="3977233"/>
            <a:ext cx="1594083" cy="583130"/>
          </a:xfrm>
          <a:prstGeom prst="straightConnector1">
            <a:avLst/>
          </a:prstGeom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8" name="Immagine 27">
            <a:extLst>
              <a:ext uri="{FF2B5EF4-FFF2-40B4-BE49-F238E27FC236}">
                <a16:creationId xmlns:a16="http://schemas.microsoft.com/office/drawing/2014/main" id="{520FD4B9-8B49-44BD-9E0F-C4F66D0EA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0193" y="4328869"/>
            <a:ext cx="3173515" cy="104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CB32096C-AA52-4994-9559-E257FB77E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048" y="2985326"/>
            <a:ext cx="3539802" cy="1041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A6AF91B3-5644-4D32-A52C-3AD340E776A2}"/>
              </a:ext>
            </a:extLst>
          </p:cNvPr>
          <p:cNvSpPr/>
          <p:nvPr/>
        </p:nvSpPr>
        <p:spPr bwMode="auto">
          <a:xfrm>
            <a:off x="5107048" y="3759276"/>
            <a:ext cx="1995089" cy="316499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txBody>
          <a:bodyPr wrap="square" lIns="83064" tIns="43193" rIns="83064" bIns="43193" anchor="ctr">
            <a:spAutoFit/>
          </a:bodyPr>
          <a:lstStyle/>
          <a:p>
            <a:pPr>
              <a:buSzPct val="100000"/>
              <a:tabLst>
                <a:tab pos="0" algn="l"/>
                <a:tab pos="843900" algn="l"/>
                <a:tab pos="1687800" algn="l"/>
                <a:tab pos="2531699" algn="l"/>
                <a:tab pos="3375599" algn="l"/>
                <a:tab pos="4219499" algn="l"/>
                <a:tab pos="5063399" algn="l"/>
                <a:tab pos="5907298" algn="l"/>
                <a:tab pos="6751198" algn="l"/>
                <a:tab pos="7595098" algn="l"/>
                <a:tab pos="8438998" algn="l"/>
                <a:tab pos="9282897" algn="l"/>
              </a:tabLst>
              <a:defRPr/>
            </a:pPr>
            <a:endParaRPr lang="it-IT" sz="1292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514619D4-DD99-4669-B486-A534AEAF15CA}"/>
              </a:ext>
            </a:extLst>
          </p:cNvPr>
          <p:cNvSpPr/>
          <p:nvPr/>
        </p:nvSpPr>
        <p:spPr bwMode="auto">
          <a:xfrm>
            <a:off x="5290193" y="5137224"/>
            <a:ext cx="2054285" cy="316499"/>
          </a:xfrm>
          <a:prstGeom prst="roundRect">
            <a:avLst/>
          </a:prstGeom>
          <a:noFill/>
          <a:ln w="19050">
            <a:solidFill>
              <a:srgbClr val="FF0000"/>
            </a:solidFill>
          </a:ln>
          <a:effectLst/>
        </p:spPr>
        <p:txBody>
          <a:bodyPr wrap="square" lIns="83064" tIns="43193" rIns="83064" bIns="43193" anchor="ctr">
            <a:spAutoFit/>
          </a:bodyPr>
          <a:lstStyle/>
          <a:p>
            <a:pPr>
              <a:buSzPct val="100000"/>
              <a:tabLst>
                <a:tab pos="0" algn="l"/>
                <a:tab pos="843900" algn="l"/>
                <a:tab pos="1687800" algn="l"/>
                <a:tab pos="2531699" algn="l"/>
                <a:tab pos="3375599" algn="l"/>
                <a:tab pos="4219499" algn="l"/>
                <a:tab pos="5063399" algn="l"/>
                <a:tab pos="5907298" algn="l"/>
                <a:tab pos="6751198" algn="l"/>
                <a:tab pos="7595098" algn="l"/>
                <a:tab pos="8438998" algn="l"/>
                <a:tab pos="9282897" algn="l"/>
              </a:tabLst>
              <a:defRPr/>
            </a:pPr>
            <a:endParaRPr lang="it-IT" sz="1292">
              <a:ln>
                <a:solidFill>
                  <a:srgbClr val="FF0000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362458651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</TotalTime>
  <Words>674</Words>
  <Application>Microsoft Office PowerPoint</Application>
  <PresentationFormat>Presentazione su schermo (4:3)</PresentationFormat>
  <Paragraphs>78</Paragraphs>
  <Slides>14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Calibri</vt:lpstr>
      <vt:lpstr>Corbel</vt:lpstr>
      <vt:lpstr>Droid Sans</vt:lpstr>
      <vt:lpstr>Times New Roman, serif</vt:lpstr>
      <vt:lpstr>Struttura predefinita</vt:lpstr>
      <vt:lpstr> L’implementazione del piano unico di conservazione degli atti della Provincia autonoma di Trento nel sistema di gestione documentale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GRAZIE PER L’ATTENZIONE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SISTEMA PITRE: SOLUZIONI AL SERVIZIO DELLA GESTIONE DOCUMENTALE</dc:title>
  <dc:creator>LAZZERI ANNAMARIA</dc:creator>
  <cp:lastModifiedBy>LAZZERI ANNAMARIA</cp:lastModifiedBy>
  <cp:revision>42</cp:revision>
  <dcterms:modified xsi:type="dcterms:W3CDTF">2024-01-25T12:38:51Z</dcterms:modified>
</cp:coreProperties>
</file>