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12192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470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470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4470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56994" y="574929"/>
            <a:ext cx="8478011" cy="6362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4470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monica.feletig@regione.fvg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6994" y="574929"/>
            <a:ext cx="817499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PROGETTO DELIVERY </a:t>
            </a:r>
            <a:r>
              <a:rPr dirty="0"/>
              <a:t>UNIT</a:t>
            </a:r>
            <a:r>
              <a:rPr spc="-204" dirty="0"/>
              <a:t> </a:t>
            </a:r>
            <a:r>
              <a:rPr dirty="0"/>
              <a:t>NAZIONALE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71443" y="1407225"/>
            <a:ext cx="4641850" cy="1249701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6350" algn="ctr">
              <a:lnSpc>
                <a:spcPct val="100000"/>
              </a:lnSpc>
              <a:spcBef>
                <a:spcPts val="265"/>
              </a:spcBef>
            </a:pPr>
            <a:r>
              <a:rPr sz="1400" b="1" spc="-5" dirty="0">
                <a:solidFill>
                  <a:srgbClr val="4470C4"/>
                </a:solidFill>
                <a:latin typeface="Calibri"/>
                <a:cs typeface="Calibri"/>
              </a:rPr>
              <a:t>CUP</a:t>
            </a:r>
            <a:r>
              <a:rPr sz="1400" b="1" spc="-50" dirty="0">
                <a:solidFill>
                  <a:srgbClr val="4470C4"/>
                </a:solidFill>
                <a:latin typeface="Calibri"/>
                <a:cs typeface="Calibri"/>
              </a:rPr>
              <a:t> </a:t>
            </a:r>
            <a:r>
              <a:rPr sz="1400" b="1" spc="-15" dirty="0">
                <a:solidFill>
                  <a:srgbClr val="4470C4"/>
                </a:solidFill>
                <a:latin typeface="Calibri"/>
                <a:cs typeface="Calibri"/>
              </a:rPr>
              <a:t>J54B16000140007</a:t>
            </a:r>
            <a:endParaRPr sz="1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55"/>
              </a:spcBef>
            </a:pPr>
            <a:r>
              <a:rPr sz="2800" b="1" i="1" dirty="0">
                <a:solidFill>
                  <a:srgbClr val="4471C4"/>
                </a:solidFill>
                <a:latin typeface="Calibri"/>
                <a:cs typeface="Calibri"/>
              </a:rPr>
              <a:t>Webinar del 18 novembre</a:t>
            </a:r>
            <a:r>
              <a:rPr sz="2800" b="1" i="1" spc="-1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4471C4"/>
                </a:solidFill>
                <a:latin typeface="Calibri"/>
                <a:cs typeface="Calibri"/>
              </a:rPr>
              <a:t>2022</a:t>
            </a:r>
            <a:endParaRPr sz="2800" dirty="0">
              <a:latin typeface="Calibri"/>
              <a:cs typeface="Calibri"/>
            </a:endParaRPr>
          </a:p>
          <a:p>
            <a:pPr marL="806450">
              <a:lnSpc>
                <a:spcPct val="100000"/>
              </a:lnSpc>
              <a:spcBef>
                <a:spcPts val="100"/>
              </a:spcBef>
            </a:pPr>
            <a:endParaRPr lang="it-IT" sz="1600" b="1" i="1" dirty="0">
              <a:solidFill>
                <a:srgbClr val="4470C4"/>
              </a:solidFill>
              <a:latin typeface="Calibri"/>
              <a:cs typeface="Calibri"/>
            </a:endParaRPr>
          </a:p>
          <a:p>
            <a:pPr marL="806450">
              <a:lnSpc>
                <a:spcPct val="100000"/>
              </a:lnSpc>
              <a:spcBef>
                <a:spcPts val="100"/>
              </a:spcBef>
            </a:pPr>
            <a:r>
              <a:rPr sz="1600" b="1" i="1" dirty="0">
                <a:solidFill>
                  <a:srgbClr val="4470C4"/>
                </a:solidFill>
                <a:latin typeface="Calibri"/>
                <a:cs typeface="Calibri"/>
              </a:rPr>
              <a:t>In </a:t>
            </a:r>
            <a:r>
              <a:rPr sz="1600" b="1" i="1" spc="-10" dirty="0">
                <a:solidFill>
                  <a:srgbClr val="4470C4"/>
                </a:solidFill>
                <a:latin typeface="Calibri"/>
                <a:cs typeface="Calibri"/>
              </a:rPr>
              <a:t>collaborazione</a:t>
            </a:r>
            <a:r>
              <a:rPr sz="1600" b="1" i="1" spc="-135" dirty="0">
                <a:solidFill>
                  <a:srgbClr val="4470C4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4470C4"/>
                </a:solidFill>
                <a:latin typeface="Calibri"/>
                <a:cs typeface="Calibri"/>
              </a:rPr>
              <a:t>con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33600" y="4919471"/>
            <a:ext cx="7613904" cy="8321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35873" y="3978844"/>
            <a:ext cx="843343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10" dirty="0">
                <a:solidFill>
                  <a:srgbClr val="4470C4"/>
                </a:solidFill>
                <a:latin typeface="Calibri"/>
                <a:cs typeface="Calibri"/>
              </a:rPr>
              <a:t>Il </a:t>
            </a:r>
            <a:r>
              <a:rPr sz="3200" b="1" spc="-5" dirty="0">
                <a:solidFill>
                  <a:srgbClr val="4470C4"/>
                </a:solidFill>
                <a:latin typeface="Calibri"/>
                <a:cs typeface="Calibri"/>
              </a:rPr>
              <a:t>successo </a:t>
            </a:r>
            <a:r>
              <a:rPr sz="3200" b="1" spc="-10" dirty="0">
                <a:solidFill>
                  <a:srgbClr val="4470C4"/>
                </a:solidFill>
                <a:latin typeface="Calibri"/>
                <a:cs typeface="Calibri"/>
              </a:rPr>
              <a:t>dei </a:t>
            </a:r>
            <a:r>
              <a:rPr sz="3200" b="1" spc="-25" dirty="0">
                <a:solidFill>
                  <a:srgbClr val="4470C4"/>
                </a:solidFill>
                <a:latin typeface="Calibri"/>
                <a:cs typeface="Calibri"/>
              </a:rPr>
              <a:t>progetti </a:t>
            </a:r>
            <a:r>
              <a:rPr sz="3200" b="1" spc="-5" dirty="0">
                <a:solidFill>
                  <a:srgbClr val="4470C4"/>
                </a:solidFill>
                <a:latin typeface="Calibri"/>
                <a:cs typeface="Calibri"/>
              </a:rPr>
              <a:t>è </a:t>
            </a:r>
            <a:r>
              <a:rPr sz="3200" b="1" spc="-10" dirty="0">
                <a:solidFill>
                  <a:srgbClr val="4470C4"/>
                </a:solidFill>
                <a:latin typeface="Calibri"/>
                <a:cs typeface="Calibri"/>
              </a:rPr>
              <a:t>nella </a:t>
            </a:r>
            <a:r>
              <a:rPr sz="3200" b="1" spc="-25" dirty="0">
                <a:solidFill>
                  <a:srgbClr val="4470C4"/>
                </a:solidFill>
                <a:latin typeface="Calibri"/>
                <a:cs typeface="Calibri"/>
              </a:rPr>
              <a:t>forza </a:t>
            </a:r>
            <a:r>
              <a:rPr sz="3200" b="1" spc="-10" dirty="0">
                <a:solidFill>
                  <a:srgbClr val="4470C4"/>
                </a:solidFill>
                <a:latin typeface="Calibri"/>
                <a:cs typeface="Calibri"/>
              </a:rPr>
              <a:t>delle</a:t>
            </a:r>
            <a:r>
              <a:rPr sz="3200" b="1" spc="170" dirty="0">
                <a:solidFill>
                  <a:srgbClr val="4470C4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4470C4"/>
                </a:solidFill>
                <a:latin typeface="Calibri"/>
                <a:cs typeface="Calibri"/>
              </a:rPr>
              <a:t>relazioni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181600" y="5922264"/>
            <a:ext cx="1621536" cy="3657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846576" y="3111498"/>
            <a:ext cx="3962400" cy="521334"/>
          </a:xfrm>
          <a:prstGeom prst="rect">
            <a:avLst/>
          </a:prstGeom>
          <a:ln w="9144">
            <a:noFill/>
          </a:ln>
        </p:spPr>
        <p:txBody>
          <a:bodyPr vert="horz" wrap="square" lIns="0" tIns="21590" rIns="0" bIns="0" rtlCol="0">
            <a:spAutoFit/>
          </a:bodyPr>
          <a:lstStyle/>
          <a:p>
            <a:pPr marL="199390">
              <a:lnSpc>
                <a:spcPct val="100000"/>
              </a:lnSpc>
              <a:spcBef>
                <a:spcPts val="170"/>
              </a:spcBef>
              <a:tabLst>
                <a:tab pos="1693545" algn="l"/>
              </a:tabLst>
            </a:pPr>
            <a:r>
              <a:rPr sz="2800" b="1" i="1" spc="-15" dirty="0">
                <a:solidFill>
                  <a:srgbClr val="4470C4"/>
                </a:solidFill>
                <a:latin typeface="Calibri"/>
                <a:cs typeface="Calibri"/>
              </a:rPr>
              <a:t>Relatore:	</a:t>
            </a:r>
            <a:r>
              <a:rPr sz="2800" b="1" i="1" spc="-20" dirty="0">
                <a:solidFill>
                  <a:srgbClr val="4470C4"/>
                </a:solidFill>
                <a:latin typeface="Calibri"/>
                <a:cs typeface="Calibri"/>
              </a:rPr>
              <a:t>Monica</a:t>
            </a:r>
            <a:r>
              <a:rPr sz="2800" b="1" i="1" spc="-175" dirty="0">
                <a:solidFill>
                  <a:srgbClr val="4470C4"/>
                </a:solidFill>
                <a:latin typeface="Calibri"/>
                <a:cs typeface="Calibri"/>
              </a:rPr>
              <a:t> </a:t>
            </a:r>
            <a:r>
              <a:rPr sz="2800" b="1" i="1" spc="-30" dirty="0">
                <a:solidFill>
                  <a:srgbClr val="4470C4"/>
                </a:solidFill>
                <a:latin typeface="Calibri"/>
                <a:cs typeface="Calibri"/>
              </a:rPr>
              <a:t>Feletig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366448" y="2304235"/>
            <a:ext cx="1353311" cy="2926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808976" y="2281376"/>
            <a:ext cx="670559" cy="3383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3231" y="243840"/>
            <a:ext cx="10515600" cy="649605"/>
          </a:xfrm>
          <a:prstGeom prst="rect">
            <a:avLst/>
          </a:prstGeom>
          <a:solidFill>
            <a:srgbClr val="2D5395"/>
          </a:solidFill>
        </p:spPr>
        <p:txBody>
          <a:bodyPr vert="horz" wrap="square" lIns="0" tIns="60325" rIns="0" bIns="0" rtlCol="0">
            <a:spAutoFit/>
          </a:bodyPr>
          <a:lstStyle/>
          <a:p>
            <a:pPr marL="123825" algn="ctr">
              <a:lnSpc>
                <a:spcPts val="2380"/>
              </a:lnSpc>
              <a:spcBef>
                <a:spcPts val="475"/>
              </a:spcBef>
            </a:pPr>
            <a:r>
              <a:rPr sz="2000" b="0" spc="-35" dirty="0">
                <a:solidFill>
                  <a:srgbClr val="FFFFFF"/>
                </a:solidFill>
                <a:latin typeface="Calibri Light"/>
                <a:cs typeface="Calibri Light"/>
              </a:rPr>
              <a:t>PROGETTO </a:t>
            </a:r>
            <a:r>
              <a:rPr sz="2000" b="0" spc="-30" dirty="0">
                <a:solidFill>
                  <a:srgbClr val="FFFFFF"/>
                </a:solidFill>
                <a:latin typeface="Calibri Light"/>
                <a:cs typeface="Calibri Light"/>
              </a:rPr>
              <a:t>DELIVERY </a:t>
            </a:r>
            <a:r>
              <a:rPr sz="2000" b="0" spc="-5" dirty="0">
                <a:solidFill>
                  <a:srgbClr val="FFFFFF"/>
                </a:solidFill>
                <a:latin typeface="Calibri Light"/>
                <a:cs typeface="Calibri Light"/>
              </a:rPr>
              <a:t>UNIT</a:t>
            </a:r>
            <a:r>
              <a:rPr sz="2000" b="0" spc="-9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000" b="0" spc="-30" dirty="0">
                <a:solidFill>
                  <a:srgbClr val="FFFFFF"/>
                </a:solidFill>
                <a:latin typeface="Calibri Light"/>
                <a:cs typeface="Calibri Light"/>
              </a:rPr>
              <a:t>NAZIONALE</a:t>
            </a:r>
            <a:endParaRPr sz="2000">
              <a:latin typeface="Calibri Light"/>
              <a:cs typeface="Calibri Light"/>
            </a:endParaRPr>
          </a:p>
          <a:p>
            <a:pPr marL="10160" algn="ctr">
              <a:lnSpc>
                <a:spcPts val="1660"/>
              </a:lnSpc>
            </a:pPr>
            <a:r>
              <a:rPr sz="1400" b="0" spc="-10" dirty="0">
                <a:solidFill>
                  <a:srgbClr val="FFFFFF"/>
                </a:solidFill>
                <a:latin typeface="Calibri Light"/>
                <a:cs typeface="Calibri Light"/>
              </a:rPr>
              <a:t>CUP</a:t>
            </a:r>
            <a:r>
              <a:rPr sz="1400" b="0" spc="-9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b="0" spc="-15" dirty="0">
                <a:solidFill>
                  <a:srgbClr val="FFFFFF"/>
                </a:solidFill>
                <a:latin typeface="Calibri Light"/>
                <a:cs typeface="Calibri Light"/>
              </a:rPr>
              <a:t>J54B16000140007</a:t>
            </a:r>
            <a:endParaRPr sz="14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87367" y="6059422"/>
            <a:ext cx="6275832" cy="685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52016" y="6297167"/>
            <a:ext cx="1143000" cy="2560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685800" y="2590800"/>
            <a:ext cx="10668000" cy="2462530"/>
            <a:chOff x="685800" y="2590800"/>
            <a:chExt cx="10668000" cy="2462530"/>
          </a:xfrm>
        </p:grpSpPr>
        <p:sp>
          <p:nvSpPr>
            <p:cNvPr id="6" name="object 6"/>
            <p:cNvSpPr/>
            <p:nvPr/>
          </p:nvSpPr>
          <p:spPr>
            <a:xfrm>
              <a:off x="911352" y="2816352"/>
              <a:ext cx="10214610" cy="200939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85800" y="2590799"/>
              <a:ext cx="10668000" cy="2462530"/>
            </a:xfrm>
            <a:custGeom>
              <a:avLst/>
              <a:gdLst/>
              <a:ahLst/>
              <a:cxnLst/>
              <a:rect l="l" t="t" r="r" b="b"/>
              <a:pathLst>
                <a:path w="10668000" h="2462529">
                  <a:moveTo>
                    <a:pt x="10485120" y="182880"/>
                  </a:moveTo>
                  <a:lnTo>
                    <a:pt x="10439400" y="182880"/>
                  </a:lnTo>
                  <a:lnTo>
                    <a:pt x="10439400" y="228600"/>
                  </a:lnTo>
                  <a:lnTo>
                    <a:pt x="10439400" y="2233930"/>
                  </a:lnTo>
                  <a:lnTo>
                    <a:pt x="228600" y="2233930"/>
                  </a:lnTo>
                  <a:lnTo>
                    <a:pt x="228600" y="228600"/>
                  </a:lnTo>
                  <a:lnTo>
                    <a:pt x="10439400" y="228600"/>
                  </a:lnTo>
                  <a:lnTo>
                    <a:pt x="10439400" y="182880"/>
                  </a:lnTo>
                  <a:lnTo>
                    <a:pt x="182880" y="182880"/>
                  </a:lnTo>
                  <a:lnTo>
                    <a:pt x="182880" y="228600"/>
                  </a:lnTo>
                  <a:lnTo>
                    <a:pt x="182880" y="2233930"/>
                  </a:lnTo>
                  <a:lnTo>
                    <a:pt x="182880" y="2279650"/>
                  </a:lnTo>
                  <a:lnTo>
                    <a:pt x="10485120" y="2279650"/>
                  </a:lnTo>
                  <a:lnTo>
                    <a:pt x="10485120" y="2234184"/>
                  </a:lnTo>
                  <a:lnTo>
                    <a:pt x="10485120" y="2233930"/>
                  </a:lnTo>
                  <a:lnTo>
                    <a:pt x="10485120" y="228600"/>
                  </a:lnTo>
                  <a:lnTo>
                    <a:pt x="10485120" y="182880"/>
                  </a:lnTo>
                  <a:close/>
                </a:path>
                <a:path w="10668000" h="2462529">
                  <a:moveTo>
                    <a:pt x="10668000" y="0"/>
                  </a:moveTo>
                  <a:lnTo>
                    <a:pt x="10530840" y="0"/>
                  </a:lnTo>
                  <a:lnTo>
                    <a:pt x="10530840" y="137160"/>
                  </a:lnTo>
                  <a:lnTo>
                    <a:pt x="10530840" y="2325370"/>
                  </a:lnTo>
                  <a:lnTo>
                    <a:pt x="137160" y="2325370"/>
                  </a:lnTo>
                  <a:lnTo>
                    <a:pt x="137160" y="137160"/>
                  </a:lnTo>
                  <a:lnTo>
                    <a:pt x="10530840" y="137160"/>
                  </a:lnTo>
                  <a:lnTo>
                    <a:pt x="10530840" y="0"/>
                  </a:lnTo>
                  <a:lnTo>
                    <a:pt x="0" y="0"/>
                  </a:lnTo>
                  <a:lnTo>
                    <a:pt x="0" y="137160"/>
                  </a:lnTo>
                  <a:lnTo>
                    <a:pt x="0" y="2325370"/>
                  </a:lnTo>
                  <a:lnTo>
                    <a:pt x="0" y="2462530"/>
                  </a:lnTo>
                  <a:lnTo>
                    <a:pt x="10668000" y="2462530"/>
                  </a:lnTo>
                  <a:lnTo>
                    <a:pt x="10668000" y="2325636"/>
                  </a:lnTo>
                  <a:lnTo>
                    <a:pt x="10668000" y="2325370"/>
                  </a:lnTo>
                  <a:lnTo>
                    <a:pt x="10668000" y="137160"/>
                  </a:lnTo>
                  <a:lnTo>
                    <a:pt x="1066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14552" y="966343"/>
            <a:ext cx="702437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Relazioni: tra iniziativa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economica ed</a:t>
            </a:r>
            <a:r>
              <a:rPr sz="2800" b="1" spc="-1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ambiente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3231" y="243840"/>
            <a:ext cx="10515600" cy="649605"/>
          </a:xfrm>
          <a:prstGeom prst="rect">
            <a:avLst/>
          </a:prstGeom>
          <a:solidFill>
            <a:srgbClr val="2D5395"/>
          </a:solidFill>
        </p:spPr>
        <p:txBody>
          <a:bodyPr vert="horz" wrap="square" lIns="0" tIns="60325" rIns="0" bIns="0" rtlCol="0">
            <a:spAutoFit/>
          </a:bodyPr>
          <a:lstStyle/>
          <a:p>
            <a:pPr marL="123825" algn="ctr">
              <a:lnSpc>
                <a:spcPts val="2380"/>
              </a:lnSpc>
              <a:spcBef>
                <a:spcPts val="475"/>
              </a:spcBef>
            </a:pPr>
            <a:r>
              <a:rPr sz="2000" b="0" spc="-35" dirty="0">
                <a:solidFill>
                  <a:srgbClr val="FFFFFF"/>
                </a:solidFill>
                <a:latin typeface="Calibri Light"/>
                <a:cs typeface="Calibri Light"/>
              </a:rPr>
              <a:t>PROGETTO </a:t>
            </a:r>
            <a:r>
              <a:rPr sz="2000" b="0" spc="-30" dirty="0">
                <a:solidFill>
                  <a:srgbClr val="FFFFFF"/>
                </a:solidFill>
                <a:latin typeface="Calibri Light"/>
                <a:cs typeface="Calibri Light"/>
              </a:rPr>
              <a:t>DELIVERY </a:t>
            </a:r>
            <a:r>
              <a:rPr sz="2000" b="0" spc="-5" dirty="0">
                <a:solidFill>
                  <a:srgbClr val="FFFFFF"/>
                </a:solidFill>
                <a:latin typeface="Calibri Light"/>
                <a:cs typeface="Calibri Light"/>
              </a:rPr>
              <a:t>UNIT</a:t>
            </a:r>
            <a:r>
              <a:rPr sz="2000" b="0" spc="-9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000" b="0" spc="-30" dirty="0">
                <a:solidFill>
                  <a:srgbClr val="FFFFFF"/>
                </a:solidFill>
                <a:latin typeface="Calibri Light"/>
                <a:cs typeface="Calibri Light"/>
              </a:rPr>
              <a:t>NAZIONALE</a:t>
            </a:r>
            <a:endParaRPr sz="2000">
              <a:latin typeface="Calibri Light"/>
              <a:cs typeface="Calibri Light"/>
            </a:endParaRPr>
          </a:p>
          <a:p>
            <a:pPr marL="10160" algn="ctr">
              <a:lnSpc>
                <a:spcPts val="1660"/>
              </a:lnSpc>
            </a:pPr>
            <a:r>
              <a:rPr sz="1400" b="0" spc="-10" dirty="0">
                <a:solidFill>
                  <a:srgbClr val="FFFFFF"/>
                </a:solidFill>
                <a:latin typeface="Calibri Light"/>
                <a:cs typeface="Calibri Light"/>
              </a:rPr>
              <a:t>CUP</a:t>
            </a:r>
            <a:r>
              <a:rPr sz="1400" b="0" spc="-9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b="0" spc="-15" dirty="0">
                <a:solidFill>
                  <a:srgbClr val="FFFFFF"/>
                </a:solidFill>
                <a:latin typeface="Calibri Light"/>
                <a:cs typeface="Calibri Light"/>
              </a:rPr>
              <a:t>J54B16000140007</a:t>
            </a:r>
            <a:endParaRPr sz="14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87367" y="6059422"/>
            <a:ext cx="6275832" cy="685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52016" y="6297167"/>
            <a:ext cx="1143000" cy="2560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685800" y="2743200"/>
            <a:ext cx="10479405" cy="2279650"/>
            <a:chOff x="685800" y="2743200"/>
            <a:chExt cx="10479405" cy="2279650"/>
          </a:xfrm>
        </p:grpSpPr>
        <p:sp>
          <p:nvSpPr>
            <p:cNvPr id="6" name="object 6"/>
            <p:cNvSpPr/>
            <p:nvPr/>
          </p:nvSpPr>
          <p:spPr>
            <a:xfrm>
              <a:off x="911352" y="2968752"/>
              <a:ext cx="10025634" cy="182651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85800" y="2743199"/>
              <a:ext cx="10479405" cy="2279650"/>
            </a:xfrm>
            <a:custGeom>
              <a:avLst/>
              <a:gdLst/>
              <a:ahLst/>
              <a:cxnLst/>
              <a:rect l="l" t="t" r="r" b="b"/>
              <a:pathLst>
                <a:path w="10479405" h="2279650">
                  <a:moveTo>
                    <a:pt x="10296144" y="182880"/>
                  </a:moveTo>
                  <a:lnTo>
                    <a:pt x="10250424" y="182880"/>
                  </a:lnTo>
                  <a:lnTo>
                    <a:pt x="10250424" y="228600"/>
                  </a:lnTo>
                  <a:lnTo>
                    <a:pt x="10250424" y="2051050"/>
                  </a:lnTo>
                  <a:lnTo>
                    <a:pt x="228600" y="2051050"/>
                  </a:lnTo>
                  <a:lnTo>
                    <a:pt x="228600" y="228600"/>
                  </a:lnTo>
                  <a:lnTo>
                    <a:pt x="10250424" y="228600"/>
                  </a:lnTo>
                  <a:lnTo>
                    <a:pt x="10250424" y="182880"/>
                  </a:lnTo>
                  <a:lnTo>
                    <a:pt x="182880" y="182880"/>
                  </a:lnTo>
                  <a:lnTo>
                    <a:pt x="182880" y="228600"/>
                  </a:lnTo>
                  <a:lnTo>
                    <a:pt x="182880" y="2051050"/>
                  </a:lnTo>
                  <a:lnTo>
                    <a:pt x="182880" y="2096770"/>
                  </a:lnTo>
                  <a:lnTo>
                    <a:pt x="10296144" y="2096770"/>
                  </a:lnTo>
                  <a:lnTo>
                    <a:pt x="10296144" y="2051304"/>
                  </a:lnTo>
                  <a:lnTo>
                    <a:pt x="10296144" y="2051050"/>
                  </a:lnTo>
                  <a:lnTo>
                    <a:pt x="10296144" y="228600"/>
                  </a:lnTo>
                  <a:lnTo>
                    <a:pt x="10296144" y="182880"/>
                  </a:lnTo>
                  <a:close/>
                </a:path>
                <a:path w="10479405" h="2279650">
                  <a:moveTo>
                    <a:pt x="10479024" y="0"/>
                  </a:moveTo>
                  <a:lnTo>
                    <a:pt x="10341864" y="0"/>
                  </a:lnTo>
                  <a:lnTo>
                    <a:pt x="10341864" y="137160"/>
                  </a:lnTo>
                  <a:lnTo>
                    <a:pt x="10341864" y="2142490"/>
                  </a:lnTo>
                  <a:lnTo>
                    <a:pt x="137160" y="2142490"/>
                  </a:lnTo>
                  <a:lnTo>
                    <a:pt x="137160" y="137160"/>
                  </a:lnTo>
                  <a:lnTo>
                    <a:pt x="10341864" y="137160"/>
                  </a:lnTo>
                  <a:lnTo>
                    <a:pt x="10341864" y="0"/>
                  </a:lnTo>
                  <a:lnTo>
                    <a:pt x="0" y="0"/>
                  </a:lnTo>
                  <a:lnTo>
                    <a:pt x="0" y="137160"/>
                  </a:lnTo>
                  <a:lnTo>
                    <a:pt x="0" y="2142490"/>
                  </a:lnTo>
                  <a:lnTo>
                    <a:pt x="0" y="2279650"/>
                  </a:lnTo>
                  <a:lnTo>
                    <a:pt x="10479024" y="2279650"/>
                  </a:lnTo>
                  <a:lnTo>
                    <a:pt x="10479024" y="2142744"/>
                  </a:lnTo>
                  <a:lnTo>
                    <a:pt x="10479024" y="2142490"/>
                  </a:lnTo>
                  <a:lnTo>
                    <a:pt x="10479024" y="137160"/>
                  </a:lnTo>
                  <a:lnTo>
                    <a:pt x="1047902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14552" y="966343"/>
            <a:ext cx="637857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Relazioni: tra istituzioni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su 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progetti</a:t>
            </a:r>
            <a:r>
              <a:rPr sz="2800" b="1" spc="-2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comuni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3231" y="243840"/>
            <a:ext cx="10515600" cy="649605"/>
          </a:xfrm>
          <a:prstGeom prst="rect">
            <a:avLst/>
          </a:prstGeom>
          <a:solidFill>
            <a:srgbClr val="2D5395"/>
          </a:solidFill>
        </p:spPr>
        <p:txBody>
          <a:bodyPr vert="horz" wrap="square" lIns="0" tIns="60325" rIns="0" bIns="0" rtlCol="0">
            <a:spAutoFit/>
          </a:bodyPr>
          <a:lstStyle/>
          <a:p>
            <a:pPr marL="123825" algn="ctr">
              <a:lnSpc>
                <a:spcPts val="2380"/>
              </a:lnSpc>
              <a:spcBef>
                <a:spcPts val="475"/>
              </a:spcBef>
            </a:pPr>
            <a:r>
              <a:rPr sz="2000" b="0" spc="-35" dirty="0">
                <a:solidFill>
                  <a:srgbClr val="FFFFFF"/>
                </a:solidFill>
                <a:latin typeface="Calibri Light"/>
                <a:cs typeface="Calibri Light"/>
              </a:rPr>
              <a:t>PROGETTO </a:t>
            </a:r>
            <a:r>
              <a:rPr sz="2000" b="0" spc="-30" dirty="0">
                <a:solidFill>
                  <a:srgbClr val="FFFFFF"/>
                </a:solidFill>
                <a:latin typeface="Calibri Light"/>
                <a:cs typeface="Calibri Light"/>
              </a:rPr>
              <a:t>DELIVERY </a:t>
            </a:r>
            <a:r>
              <a:rPr sz="2000" b="0" spc="-5" dirty="0">
                <a:solidFill>
                  <a:srgbClr val="FFFFFF"/>
                </a:solidFill>
                <a:latin typeface="Calibri Light"/>
                <a:cs typeface="Calibri Light"/>
              </a:rPr>
              <a:t>UNIT</a:t>
            </a:r>
            <a:r>
              <a:rPr sz="2000" b="0" spc="-9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000" b="0" spc="-30" dirty="0">
                <a:solidFill>
                  <a:srgbClr val="FFFFFF"/>
                </a:solidFill>
                <a:latin typeface="Calibri Light"/>
                <a:cs typeface="Calibri Light"/>
              </a:rPr>
              <a:t>NAZIONALE</a:t>
            </a:r>
            <a:endParaRPr sz="2000">
              <a:latin typeface="Calibri Light"/>
              <a:cs typeface="Calibri Light"/>
            </a:endParaRPr>
          </a:p>
          <a:p>
            <a:pPr marL="10160" algn="ctr">
              <a:lnSpc>
                <a:spcPts val="1660"/>
              </a:lnSpc>
            </a:pPr>
            <a:r>
              <a:rPr sz="1400" b="0" spc="-10" dirty="0">
                <a:solidFill>
                  <a:srgbClr val="FFFFFF"/>
                </a:solidFill>
                <a:latin typeface="Calibri Light"/>
                <a:cs typeface="Calibri Light"/>
              </a:rPr>
              <a:t>CUP</a:t>
            </a:r>
            <a:r>
              <a:rPr sz="1400" b="0" spc="-9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b="0" spc="-15" dirty="0">
                <a:solidFill>
                  <a:srgbClr val="FFFFFF"/>
                </a:solidFill>
                <a:latin typeface="Calibri Light"/>
                <a:cs typeface="Calibri Light"/>
              </a:rPr>
              <a:t>J54B16000140007</a:t>
            </a:r>
            <a:endParaRPr sz="14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87367" y="6059422"/>
            <a:ext cx="6275832" cy="685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52016" y="6297167"/>
            <a:ext cx="1143000" cy="2560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14552" y="966343"/>
            <a:ext cx="719010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Relazioni: tra privati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e </a:t>
            </a:r>
            <a:r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pubblica</a:t>
            </a:r>
            <a:r>
              <a:rPr sz="2800" b="1" spc="-1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amministrazione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85800" y="2743200"/>
            <a:ext cx="10591800" cy="2148840"/>
            <a:chOff x="685800" y="2743200"/>
            <a:chExt cx="10591800" cy="2148840"/>
          </a:xfrm>
        </p:grpSpPr>
        <p:sp>
          <p:nvSpPr>
            <p:cNvPr id="7" name="object 7"/>
            <p:cNvSpPr/>
            <p:nvPr/>
          </p:nvSpPr>
          <p:spPr>
            <a:xfrm>
              <a:off x="911352" y="2968752"/>
              <a:ext cx="10138410" cy="169545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85800" y="2743199"/>
              <a:ext cx="10591800" cy="2148840"/>
            </a:xfrm>
            <a:custGeom>
              <a:avLst/>
              <a:gdLst/>
              <a:ahLst/>
              <a:cxnLst/>
              <a:rect l="l" t="t" r="r" b="b"/>
              <a:pathLst>
                <a:path w="10591800" h="2148840">
                  <a:moveTo>
                    <a:pt x="10408920" y="182880"/>
                  </a:moveTo>
                  <a:lnTo>
                    <a:pt x="10363200" y="182880"/>
                  </a:lnTo>
                  <a:lnTo>
                    <a:pt x="10363200" y="228600"/>
                  </a:lnTo>
                  <a:lnTo>
                    <a:pt x="10363200" y="1920240"/>
                  </a:lnTo>
                  <a:lnTo>
                    <a:pt x="228600" y="1920240"/>
                  </a:lnTo>
                  <a:lnTo>
                    <a:pt x="228600" y="228600"/>
                  </a:lnTo>
                  <a:lnTo>
                    <a:pt x="10363200" y="228600"/>
                  </a:lnTo>
                  <a:lnTo>
                    <a:pt x="10363200" y="182880"/>
                  </a:lnTo>
                  <a:lnTo>
                    <a:pt x="182880" y="182880"/>
                  </a:lnTo>
                  <a:lnTo>
                    <a:pt x="182880" y="228600"/>
                  </a:lnTo>
                  <a:lnTo>
                    <a:pt x="182880" y="1920240"/>
                  </a:lnTo>
                  <a:lnTo>
                    <a:pt x="182880" y="1965960"/>
                  </a:lnTo>
                  <a:lnTo>
                    <a:pt x="10408920" y="1965960"/>
                  </a:lnTo>
                  <a:lnTo>
                    <a:pt x="10408920" y="1920240"/>
                  </a:lnTo>
                  <a:lnTo>
                    <a:pt x="10408920" y="228600"/>
                  </a:lnTo>
                  <a:lnTo>
                    <a:pt x="10408920" y="182880"/>
                  </a:lnTo>
                  <a:close/>
                </a:path>
                <a:path w="10591800" h="2148840">
                  <a:moveTo>
                    <a:pt x="10591800" y="0"/>
                  </a:moveTo>
                  <a:lnTo>
                    <a:pt x="10454640" y="0"/>
                  </a:lnTo>
                  <a:lnTo>
                    <a:pt x="10454640" y="137160"/>
                  </a:lnTo>
                  <a:lnTo>
                    <a:pt x="10454640" y="2011680"/>
                  </a:lnTo>
                  <a:lnTo>
                    <a:pt x="137160" y="2011680"/>
                  </a:lnTo>
                  <a:lnTo>
                    <a:pt x="137160" y="137160"/>
                  </a:lnTo>
                  <a:lnTo>
                    <a:pt x="10454640" y="137160"/>
                  </a:lnTo>
                  <a:lnTo>
                    <a:pt x="10454640" y="0"/>
                  </a:lnTo>
                  <a:lnTo>
                    <a:pt x="0" y="0"/>
                  </a:lnTo>
                  <a:lnTo>
                    <a:pt x="0" y="137160"/>
                  </a:lnTo>
                  <a:lnTo>
                    <a:pt x="0" y="2011680"/>
                  </a:lnTo>
                  <a:lnTo>
                    <a:pt x="0" y="2148840"/>
                  </a:lnTo>
                  <a:lnTo>
                    <a:pt x="10591800" y="2148840"/>
                  </a:lnTo>
                  <a:lnTo>
                    <a:pt x="10591800" y="2011680"/>
                  </a:lnTo>
                  <a:lnTo>
                    <a:pt x="10591800" y="137160"/>
                  </a:lnTo>
                  <a:lnTo>
                    <a:pt x="105918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3231" y="243840"/>
            <a:ext cx="10515600" cy="649605"/>
          </a:xfrm>
          <a:prstGeom prst="rect">
            <a:avLst/>
          </a:prstGeom>
          <a:solidFill>
            <a:srgbClr val="2D5395"/>
          </a:solidFill>
        </p:spPr>
        <p:txBody>
          <a:bodyPr vert="horz" wrap="square" lIns="0" tIns="60325" rIns="0" bIns="0" rtlCol="0">
            <a:spAutoFit/>
          </a:bodyPr>
          <a:lstStyle/>
          <a:p>
            <a:pPr marL="123825" algn="ctr">
              <a:lnSpc>
                <a:spcPts val="2380"/>
              </a:lnSpc>
              <a:spcBef>
                <a:spcPts val="475"/>
              </a:spcBef>
            </a:pPr>
            <a:r>
              <a:rPr sz="2000" b="0" spc="-35" dirty="0">
                <a:solidFill>
                  <a:srgbClr val="FFFFFF"/>
                </a:solidFill>
                <a:latin typeface="Calibri Light"/>
                <a:cs typeface="Calibri Light"/>
              </a:rPr>
              <a:t>PROGETTO </a:t>
            </a:r>
            <a:r>
              <a:rPr sz="2000" b="0" spc="-30" dirty="0">
                <a:solidFill>
                  <a:srgbClr val="FFFFFF"/>
                </a:solidFill>
                <a:latin typeface="Calibri Light"/>
                <a:cs typeface="Calibri Light"/>
              </a:rPr>
              <a:t>DELIVERY </a:t>
            </a:r>
            <a:r>
              <a:rPr sz="2000" b="0" spc="-5" dirty="0">
                <a:solidFill>
                  <a:srgbClr val="FFFFFF"/>
                </a:solidFill>
                <a:latin typeface="Calibri Light"/>
                <a:cs typeface="Calibri Light"/>
              </a:rPr>
              <a:t>UNIT</a:t>
            </a:r>
            <a:r>
              <a:rPr sz="2000" b="0" spc="-9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2000" b="0" spc="-30" dirty="0">
                <a:solidFill>
                  <a:srgbClr val="FFFFFF"/>
                </a:solidFill>
                <a:latin typeface="Calibri Light"/>
                <a:cs typeface="Calibri Light"/>
              </a:rPr>
              <a:t>NAZIONALE</a:t>
            </a:r>
            <a:endParaRPr sz="2000">
              <a:latin typeface="Calibri Light"/>
              <a:cs typeface="Calibri Light"/>
            </a:endParaRPr>
          </a:p>
          <a:p>
            <a:pPr marL="10160" algn="ctr">
              <a:lnSpc>
                <a:spcPts val="1660"/>
              </a:lnSpc>
            </a:pPr>
            <a:r>
              <a:rPr sz="1400" b="0" spc="-10" dirty="0">
                <a:solidFill>
                  <a:srgbClr val="FFFFFF"/>
                </a:solidFill>
                <a:latin typeface="Calibri Light"/>
                <a:cs typeface="Calibri Light"/>
              </a:rPr>
              <a:t>CUP</a:t>
            </a:r>
            <a:r>
              <a:rPr sz="1400" b="0" spc="-9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1400" b="0" spc="-15" dirty="0">
                <a:solidFill>
                  <a:srgbClr val="FFFFFF"/>
                </a:solidFill>
                <a:latin typeface="Calibri Light"/>
                <a:cs typeface="Calibri Light"/>
              </a:rPr>
              <a:t>J54B16000140007</a:t>
            </a:r>
            <a:endParaRPr sz="14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87367" y="6059422"/>
            <a:ext cx="6275832" cy="685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52016" y="6297167"/>
            <a:ext cx="1143000" cy="2560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398267" y="966343"/>
            <a:ext cx="706374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0" dirty="0">
                <a:solidFill>
                  <a:srgbClr val="4470C4"/>
                </a:solidFill>
                <a:latin typeface="Calibri Light"/>
                <a:cs typeface="Calibri Light"/>
              </a:rPr>
              <a:t>Il</a:t>
            </a:r>
            <a:r>
              <a:rPr sz="2800" b="0" spc="-35" dirty="0">
                <a:solidFill>
                  <a:srgbClr val="4470C4"/>
                </a:solidFill>
                <a:latin typeface="Calibri Light"/>
                <a:cs typeface="Calibri Light"/>
              </a:rPr>
              <a:t> </a:t>
            </a:r>
            <a:r>
              <a:rPr sz="2800" b="0" spc="-15" dirty="0">
                <a:solidFill>
                  <a:srgbClr val="4470C4"/>
                </a:solidFill>
                <a:latin typeface="Calibri Light"/>
                <a:cs typeface="Calibri Light"/>
              </a:rPr>
              <a:t>successo</a:t>
            </a:r>
            <a:r>
              <a:rPr sz="2800" b="0" spc="-90" dirty="0">
                <a:solidFill>
                  <a:srgbClr val="4470C4"/>
                </a:solidFill>
                <a:latin typeface="Calibri Light"/>
                <a:cs typeface="Calibri Light"/>
              </a:rPr>
              <a:t> </a:t>
            </a:r>
            <a:r>
              <a:rPr sz="2800" b="0" spc="5" dirty="0">
                <a:solidFill>
                  <a:srgbClr val="4470C4"/>
                </a:solidFill>
                <a:latin typeface="Calibri Light"/>
                <a:cs typeface="Calibri Light"/>
              </a:rPr>
              <a:t>dei</a:t>
            </a:r>
            <a:r>
              <a:rPr sz="2800" b="0" spc="-100" dirty="0">
                <a:solidFill>
                  <a:srgbClr val="4470C4"/>
                </a:solidFill>
                <a:latin typeface="Calibri Light"/>
                <a:cs typeface="Calibri Light"/>
              </a:rPr>
              <a:t> </a:t>
            </a:r>
            <a:r>
              <a:rPr sz="2800" b="0" spc="-15" dirty="0">
                <a:solidFill>
                  <a:srgbClr val="4470C4"/>
                </a:solidFill>
                <a:latin typeface="Calibri Light"/>
                <a:cs typeface="Calibri Light"/>
              </a:rPr>
              <a:t>progetti</a:t>
            </a:r>
            <a:r>
              <a:rPr sz="2800" b="0" spc="-85" dirty="0">
                <a:solidFill>
                  <a:srgbClr val="4470C4"/>
                </a:solidFill>
                <a:latin typeface="Calibri Light"/>
                <a:cs typeface="Calibri Light"/>
              </a:rPr>
              <a:t> </a:t>
            </a:r>
            <a:r>
              <a:rPr sz="2800" b="0" dirty="0">
                <a:solidFill>
                  <a:srgbClr val="4470C4"/>
                </a:solidFill>
                <a:latin typeface="Calibri Light"/>
                <a:cs typeface="Calibri Light"/>
              </a:rPr>
              <a:t>è</a:t>
            </a:r>
            <a:r>
              <a:rPr sz="2800" b="0" spc="-35" dirty="0">
                <a:solidFill>
                  <a:srgbClr val="4470C4"/>
                </a:solidFill>
                <a:latin typeface="Calibri Light"/>
                <a:cs typeface="Calibri Light"/>
              </a:rPr>
              <a:t> </a:t>
            </a:r>
            <a:r>
              <a:rPr sz="2800" b="0" dirty="0">
                <a:solidFill>
                  <a:srgbClr val="4470C4"/>
                </a:solidFill>
                <a:latin typeface="Calibri Light"/>
                <a:cs typeface="Calibri Light"/>
              </a:rPr>
              <a:t>nella</a:t>
            </a:r>
            <a:r>
              <a:rPr sz="2800" b="0" spc="-110" dirty="0">
                <a:solidFill>
                  <a:srgbClr val="4470C4"/>
                </a:solidFill>
                <a:latin typeface="Calibri Light"/>
                <a:cs typeface="Calibri Light"/>
              </a:rPr>
              <a:t> </a:t>
            </a:r>
            <a:r>
              <a:rPr sz="2800" b="0" dirty="0">
                <a:solidFill>
                  <a:srgbClr val="4470C4"/>
                </a:solidFill>
                <a:latin typeface="Calibri Light"/>
                <a:cs typeface="Calibri Light"/>
              </a:rPr>
              <a:t>forza</a:t>
            </a:r>
            <a:r>
              <a:rPr sz="2800" b="0" spc="-105" dirty="0">
                <a:solidFill>
                  <a:srgbClr val="4470C4"/>
                </a:solidFill>
                <a:latin typeface="Calibri Light"/>
                <a:cs typeface="Calibri Light"/>
              </a:rPr>
              <a:t> </a:t>
            </a:r>
            <a:r>
              <a:rPr sz="2800" b="0" dirty="0">
                <a:solidFill>
                  <a:srgbClr val="4470C4"/>
                </a:solidFill>
                <a:latin typeface="Calibri Light"/>
                <a:cs typeface="Calibri Light"/>
              </a:rPr>
              <a:t>delle</a:t>
            </a:r>
            <a:r>
              <a:rPr sz="2800" b="0" spc="-105" dirty="0">
                <a:solidFill>
                  <a:srgbClr val="4470C4"/>
                </a:solidFill>
                <a:latin typeface="Calibri Light"/>
                <a:cs typeface="Calibri Light"/>
              </a:rPr>
              <a:t> </a:t>
            </a:r>
            <a:r>
              <a:rPr sz="2800" b="0" spc="-15" dirty="0">
                <a:solidFill>
                  <a:srgbClr val="4470C4"/>
                </a:solidFill>
                <a:latin typeface="Calibri Light"/>
                <a:cs typeface="Calibri Light"/>
              </a:rPr>
              <a:t>relazioni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96359" y="3700774"/>
            <a:ext cx="4253865" cy="1350645"/>
          </a:xfrm>
          <a:prstGeom prst="rect">
            <a:avLst/>
          </a:prstGeom>
        </p:spPr>
        <p:txBody>
          <a:bodyPr vert="horz" wrap="square" lIns="0" tIns="2095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50"/>
              </a:spcBef>
            </a:pPr>
            <a:r>
              <a:rPr sz="2800" spc="-5" dirty="0">
                <a:solidFill>
                  <a:srgbClr val="252525"/>
                </a:solidFill>
                <a:latin typeface="Calibri"/>
                <a:cs typeface="Calibri"/>
              </a:rPr>
              <a:t>Grazie per</a:t>
            </a:r>
            <a:r>
              <a:rPr sz="2800" spc="-70" dirty="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sz="2800" spc="-30" dirty="0">
                <a:solidFill>
                  <a:srgbClr val="252525"/>
                </a:solidFill>
                <a:latin typeface="Calibri"/>
                <a:cs typeface="Calibri"/>
              </a:rPr>
              <a:t>l’attenzione</a:t>
            </a:r>
            <a:endParaRPr sz="2800">
              <a:latin typeface="Calibri"/>
              <a:cs typeface="Calibri"/>
            </a:endParaRPr>
          </a:p>
          <a:p>
            <a:pPr marL="12065" marR="5080" indent="-3175" algn="ctr">
              <a:lnSpc>
                <a:spcPct val="141200"/>
              </a:lnSpc>
              <a:spcBef>
                <a:spcPts val="100"/>
              </a:spcBef>
            </a:pPr>
            <a:r>
              <a:rPr sz="1600" spc="-10" dirty="0">
                <a:solidFill>
                  <a:srgbClr val="252525"/>
                </a:solidFill>
                <a:latin typeface="Calibri"/>
                <a:cs typeface="Calibri"/>
                <a:hlinkClick r:id="rId4"/>
              </a:rPr>
              <a:t>monica.feletig@regione.fvg.it </a:t>
            </a:r>
            <a:r>
              <a:rPr sz="1600" spc="-10" dirty="0">
                <a:solidFill>
                  <a:srgbClr val="252525"/>
                </a:solidFill>
                <a:latin typeface="Calibri"/>
                <a:cs typeface="Calibri"/>
              </a:rPr>
              <a:t> https://it.linkedin.com/in/feletig-monica-4229006a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5252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105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Office Theme</vt:lpstr>
      <vt:lpstr>PROGETTO DELIVERY UNIT NAZIONALE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DELIVERY UNIT NAZIONALE
CUP J54B16000140007</dc:title>
  <dc:subject>webinar 27-4-2022</dc:subject>
  <dc:creator>gliuzzo</dc:creator>
  <cp:lastModifiedBy>Annarita Budelli</cp:lastModifiedBy>
  <cp:revision>1</cp:revision>
  <dcterms:created xsi:type="dcterms:W3CDTF">2022-11-18T05:00:43Z</dcterms:created>
  <dcterms:modified xsi:type="dcterms:W3CDTF">2022-11-18T05:10:57Z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2022-11-18T00:00:00Z</vt:filetime>
  </property>
</Properties>
</file>