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6"/>
  </p:notesMasterIdLst>
  <p:sldIdLst>
    <p:sldId id="256" r:id="rId2"/>
    <p:sldId id="257" r:id="rId3"/>
    <p:sldId id="268" r:id="rId4"/>
    <p:sldId id="269" r:id="rId5"/>
    <p:sldId id="270" r:id="rId6"/>
    <p:sldId id="259" r:id="rId7"/>
    <p:sldId id="261" r:id="rId8"/>
    <p:sldId id="262" r:id="rId9"/>
    <p:sldId id="263" r:id="rId10"/>
    <p:sldId id="264" r:id="rId11"/>
    <p:sldId id="265" r:id="rId12"/>
    <p:sldId id="266" r:id="rId13"/>
    <p:sldId id="267" r:id="rId14"/>
    <p:sldId id="260" r:id="rId1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00431222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551991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118772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99041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2" name="Google Shape;9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237661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99208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60811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02640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214985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968457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635637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57961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titolo"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_Titolo e testo verticale"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olo e contenuto" type="obj">
  <p:cSld name="Titolo e contenuto">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extLst>
      <p:ext uri="{BB962C8B-B14F-4D97-AF65-F5344CB8AC3E}">
        <p14:creationId xmlns:p14="http://schemas.microsoft.com/office/powerpoint/2010/main" val="3875064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Intestazione sezione" type="secHead">
  <p:cSld name="SECTION_HEADER">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uota"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uto con didascalia"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mmagine con didascalia"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5183188" y="987425"/>
            <a:ext cx="6172200" cy="4873625"/>
          </a:xfrm>
          <a:prstGeom prst="rect">
            <a:avLst/>
          </a:prstGeom>
          <a:noFill/>
          <a:ln>
            <a:noFill/>
          </a:ln>
        </p:spPr>
      </p:sp>
      <p:sp>
        <p:nvSpPr>
          <p:cNvPr id="64" name="Google Shape;64;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media/image5.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3"/>
          <p:cNvSpPr txBox="1"/>
          <p:nvPr/>
        </p:nvSpPr>
        <p:spPr>
          <a:xfrm>
            <a:off x="2221829" y="2591275"/>
            <a:ext cx="7748342" cy="107721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it-IT" sz="3200" b="1" i="0" u="none" strike="noStrike" cap="none">
                <a:solidFill>
                  <a:srgbClr val="0070C0"/>
                </a:solidFill>
                <a:latin typeface="Calibri"/>
                <a:ea typeface="Calibri"/>
                <a:cs typeface="Calibri"/>
                <a:sym typeface="Calibri"/>
              </a:rPr>
              <a:t>FORMAZIONE AGID – FORMEZ SULLA TRANSIZIONE DIGITALE DELLA PA </a:t>
            </a:r>
            <a:endParaRPr/>
          </a:p>
        </p:txBody>
      </p:sp>
      <p:pic>
        <p:nvPicPr>
          <p:cNvPr id="85" name="Google Shape;85;p13" descr="Logo AgiD - Agenzia per l'Italia Digitale" title="Logo AgiD - Agenzia per l'Italia Digitale"/>
          <p:cNvPicPr preferRelativeResize="0"/>
          <p:nvPr/>
        </p:nvPicPr>
        <p:blipFill rotWithShape="1">
          <a:blip r:embed="rId3">
            <a:alphaModFix/>
          </a:blip>
          <a:srcRect l="-469" r="-469"/>
          <a:stretch/>
        </p:blipFill>
        <p:spPr>
          <a:xfrm>
            <a:off x="777822" y="458291"/>
            <a:ext cx="3913922" cy="922289"/>
          </a:xfrm>
          <a:prstGeom prst="rect">
            <a:avLst/>
          </a:prstGeom>
          <a:noFill/>
          <a:ln>
            <a:noFill/>
          </a:ln>
        </p:spPr>
      </p:pic>
      <p:pic>
        <p:nvPicPr>
          <p:cNvPr id="86" name="Google Shape;86;p13"/>
          <p:cNvPicPr preferRelativeResize="0"/>
          <p:nvPr/>
        </p:nvPicPr>
        <p:blipFill rotWithShape="1">
          <a:blip r:embed="rId4">
            <a:alphaModFix/>
          </a:blip>
          <a:srcRect/>
          <a:stretch/>
        </p:blipFill>
        <p:spPr>
          <a:xfrm>
            <a:off x="8612603" y="669593"/>
            <a:ext cx="2579623" cy="647772"/>
          </a:xfrm>
          <a:prstGeom prst="rect">
            <a:avLst/>
          </a:prstGeom>
          <a:noFill/>
          <a:ln>
            <a:noFill/>
          </a:ln>
        </p:spPr>
      </p:pic>
      <p:pic>
        <p:nvPicPr>
          <p:cNvPr id="87" name="Google Shape;87;p13"/>
          <p:cNvPicPr preferRelativeResize="0"/>
          <p:nvPr/>
        </p:nvPicPr>
        <p:blipFill rotWithShape="1">
          <a:blip r:embed="rId5">
            <a:alphaModFix/>
          </a:blip>
          <a:srcRect/>
          <a:stretch/>
        </p:blipFill>
        <p:spPr>
          <a:xfrm>
            <a:off x="2670810" y="6217920"/>
            <a:ext cx="6850380" cy="640080"/>
          </a:xfrm>
          <a:prstGeom prst="rect">
            <a:avLst/>
          </a:prstGeom>
          <a:noFill/>
          <a:ln>
            <a:noFill/>
          </a:ln>
        </p:spPr>
      </p:pic>
      <p:sp>
        <p:nvSpPr>
          <p:cNvPr id="88" name="Google Shape;88;p13"/>
          <p:cNvSpPr/>
          <p:nvPr/>
        </p:nvSpPr>
        <p:spPr>
          <a:xfrm>
            <a:off x="2670810" y="5664838"/>
            <a:ext cx="7632000" cy="36000"/>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9" name="Google Shape;89;p13"/>
          <p:cNvSpPr txBox="1"/>
          <p:nvPr/>
        </p:nvSpPr>
        <p:spPr>
          <a:xfrm>
            <a:off x="2734783" y="4247935"/>
            <a:ext cx="7671960" cy="110799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it-IT" sz="2000" b="1" i="0" u="none" strike="noStrike" cap="none">
                <a:solidFill>
                  <a:srgbClr val="0070C0"/>
                </a:solidFill>
                <a:latin typeface="Calibri"/>
                <a:ea typeface="Calibri"/>
                <a:cs typeface="Calibri"/>
                <a:sym typeface="Calibri"/>
              </a:rPr>
              <a:t>Progetto Informazione e formazione per la transizione digitale della PA nell'ambito del progetto «Italia Login – la casa del cittadino»</a:t>
            </a:r>
            <a:endParaRPr/>
          </a:p>
          <a:p>
            <a:pPr marL="0" marR="0" lvl="0" indent="0" algn="ctr" rtl="0">
              <a:spcBef>
                <a:spcPts val="1200"/>
              </a:spcBef>
              <a:spcAft>
                <a:spcPts val="0"/>
              </a:spcAft>
              <a:buNone/>
            </a:pPr>
            <a:r>
              <a:rPr lang="it-IT" sz="1600" b="0" i="0" u="none" strike="noStrike" cap="none">
                <a:solidFill>
                  <a:srgbClr val="0070C0"/>
                </a:solidFill>
                <a:latin typeface="Calibri"/>
                <a:ea typeface="Calibri"/>
                <a:cs typeface="Calibri"/>
                <a:sym typeface="Calibri"/>
              </a:rPr>
              <a:t>(A valere sul PON Governance e Capacità Istituzionale 2014-2020)</a:t>
            </a:r>
            <a:endParaRPr sz="1600" b="0" i="0" u="none" strike="noStrike" cap="none">
              <a:solidFill>
                <a:srgbClr val="0070C0"/>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4" y="508733"/>
            <a:ext cx="4532786" cy="523180"/>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L’efficacia</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30" y="1462799"/>
            <a:ext cx="10583936" cy="3477835"/>
          </a:xfrm>
          <a:prstGeom prst="rect">
            <a:avLst/>
          </a:prstGeom>
          <a:noFill/>
          <a:ln>
            <a:noFill/>
          </a:ln>
        </p:spPr>
        <p:txBody>
          <a:bodyPr spcFirstLastPara="1" wrap="square" lIns="91425" tIns="45700" rIns="91425" bIns="45700" anchor="t" anchorCtr="0">
            <a:spAutoFit/>
          </a:bodyPr>
          <a:lstStyle/>
          <a:p>
            <a:pPr fontAlgn="base">
              <a:defRPr/>
            </a:pPr>
            <a:endParaRPr lang="it-IT" sz="2000" b="1" dirty="0">
              <a:solidFill>
                <a:srgbClr val="002060"/>
              </a:solidFill>
              <a:latin typeface="Titillium Web"/>
            </a:endParaRPr>
          </a:p>
          <a:p>
            <a:pPr algn="just">
              <a:defRPr/>
            </a:pPr>
            <a:r>
              <a:rPr lang="it-IT" sz="2000" dirty="0">
                <a:solidFill>
                  <a:srgbClr val="002060"/>
                </a:solidFill>
                <a:latin typeface="Titillium Web"/>
              </a:rPr>
              <a:t>Il Consiglio di Stato spiega anche che le linee guida hanno un’</a:t>
            </a:r>
            <a:r>
              <a:rPr lang="it-IT" sz="2000" b="1" dirty="0">
                <a:solidFill>
                  <a:srgbClr val="002060"/>
                </a:solidFill>
                <a:latin typeface="Titillium Web"/>
              </a:rPr>
              <a:t>efficacia modulata</a:t>
            </a:r>
            <a:r>
              <a:rPr lang="it-IT" sz="2000" dirty="0">
                <a:solidFill>
                  <a:srgbClr val="002060"/>
                </a:solidFill>
                <a:latin typeface="Titillium Web"/>
              </a:rPr>
              <a:t>, variabile in funzione della singola fattispecie regolata e della finalità dell’atto rispetto alle peculiarità della concreta attività amministrativa.</a:t>
            </a:r>
            <a:endParaRPr lang="it-IT" sz="2000" dirty="0"/>
          </a:p>
          <a:p>
            <a:pPr algn="just">
              <a:defRPr/>
            </a:pPr>
            <a:endParaRPr lang="it-IT" sz="2000" dirty="0">
              <a:solidFill>
                <a:srgbClr val="002060"/>
              </a:solidFill>
              <a:latin typeface="Titillium Web"/>
            </a:endParaRPr>
          </a:p>
          <a:p>
            <a:pPr algn="just">
              <a:defRPr/>
            </a:pPr>
            <a:r>
              <a:rPr lang="it-IT" sz="2000" dirty="0">
                <a:solidFill>
                  <a:srgbClr val="002060"/>
                </a:solidFill>
                <a:latin typeface="Titillium Web"/>
              </a:rPr>
              <a:t>Vanno distinte, a questo riguardo </a:t>
            </a:r>
            <a:r>
              <a:rPr lang="it-IT" sz="2000" b="1" dirty="0">
                <a:solidFill>
                  <a:srgbClr val="002060"/>
                </a:solidFill>
                <a:latin typeface="Titillium Web"/>
              </a:rPr>
              <a:t>linee guida contenenti regole tecniche</a:t>
            </a:r>
            <a:r>
              <a:rPr lang="it-IT" sz="2000" dirty="0">
                <a:solidFill>
                  <a:srgbClr val="002060"/>
                </a:solidFill>
                <a:latin typeface="Titillium Web"/>
              </a:rPr>
              <a:t>, che hanno un forte contenuto normativo e da cui le Amministrazioni non possono discostarsi; e </a:t>
            </a:r>
            <a:r>
              <a:rPr lang="it-IT" sz="2000" b="1" dirty="0">
                <a:solidFill>
                  <a:srgbClr val="002060"/>
                </a:solidFill>
                <a:latin typeface="Titillium Web"/>
              </a:rPr>
              <a:t>linee guida di indirizzo</a:t>
            </a:r>
            <a:r>
              <a:rPr lang="it-IT" sz="2000" dirty="0">
                <a:solidFill>
                  <a:srgbClr val="002060"/>
                </a:solidFill>
                <a:latin typeface="Titillium Web"/>
              </a:rPr>
              <a:t>, che l’amministrazione potrà non osservare qualora la peculiarità della fattispecie concreta dovesse giustificare una deviazione dall’indirizzo fornito da AgID ovvero se la stessa vicenda puntuale evidenziasse eventuali illegittimità delle linee guida nella fase attuativa (obbligo di motivazione)</a:t>
            </a: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10</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3926158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4" y="508733"/>
            <a:ext cx="4532786" cy="523180"/>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Differenti modelli/1</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30" y="1462799"/>
            <a:ext cx="10583936" cy="3477835"/>
          </a:xfrm>
          <a:prstGeom prst="rect">
            <a:avLst/>
          </a:prstGeom>
          <a:noFill/>
          <a:ln>
            <a:noFill/>
          </a:ln>
        </p:spPr>
        <p:txBody>
          <a:bodyPr spcFirstLastPara="1" wrap="square" lIns="91425" tIns="45700" rIns="91425" bIns="45700" anchor="t" anchorCtr="0">
            <a:spAutoFit/>
          </a:bodyPr>
          <a:lstStyle/>
          <a:p>
            <a:pPr marL="342900" indent="-342900" fontAlgn="base">
              <a:buFont typeface="Arial"/>
              <a:buChar char="•"/>
              <a:defRPr/>
            </a:pPr>
            <a:endParaRPr lang="it-IT" sz="2000" b="1" dirty="0">
              <a:solidFill>
                <a:srgbClr val="002060"/>
              </a:solidFill>
              <a:latin typeface="Titillium Web"/>
            </a:endParaRPr>
          </a:p>
          <a:p>
            <a:pPr lvl="0">
              <a:defRPr/>
            </a:pPr>
            <a:r>
              <a:rPr lang="it-IT" sz="2000" dirty="0">
                <a:solidFill>
                  <a:srgbClr val="002060"/>
                </a:solidFill>
                <a:latin typeface="Titillium Web"/>
              </a:rPr>
              <a:t>Nella maggior parte dei casi, le linee guida hanno carattere </a:t>
            </a:r>
            <a:r>
              <a:rPr lang="it-IT" sz="2000" b="1" dirty="0">
                <a:solidFill>
                  <a:srgbClr val="002060"/>
                </a:solidFill>
                <a:latin typeface="Titillium Web"/>
              </a:rPr>
              <a:t>misto</a:t>
            </a:r>
            <a:r>
              <a:rPr lang="it-IT" sz="2000" dirty="0">
                <a:solidFill>
                  <a:srgbClr val="002060"/>
                </a:solidFill>
                <a:latin typeface="Titillium Web"/>
              </a:rPr>
              <a:t>, perché contengono sia regole tecniche in senso stretto sia atti di indirizzo.</a:t>
            </a:r>
          </a:p>
          <a:p>
            <a:pPr lvl="0">
              <a:defRPr/>
            </a:pPr>
            <a:endParaRPr lang="it-IT" sz="2000" dirty="0">
              <a:solidFill>
                <a:srgbClr val="002060"/>
              </a:solidFill>
              <a:latin typeface="Titillium Web"/>
            </a:endParaRPr>
          </a:p>
          <a:p>
            <a:pPr lvl="0">
              <a:defRPr/>
            </a:pPr>
            <a:r>
              <a:rPr lang="it-IT" sz="2000" dirty="0">
                <a:solidFill>
                  <a:srgbClr val="002060"/>
                </a:solidFill>
                <a:latin typeface="Titillium Web"/>
              </a:rPr>
              <a:t>Vanno, tuttavia, distinte, in base a uno scrutinio di prevalenza:</a:t>
            </a:r>
          </a:p>
          <a:p>
            <a:pPr marL="342900" lvl="0" indent="-342900">
              <a:buFont typeface="Arial"/>
              <a:buChar char="•"/>
              <a:defRPr/>
            </a:pPr>
            <a:endParaRPr lang="it-IT" sz="2000" dirty="0">
              <a:solidFill>
                <a:srgbClr val="002060"/>
              </a:solidFill>
              <a:latin typeface="Titillium Web"/>
            </a:endParaRPr>
          </a:p>
          <a:p>
            <a:pPr lvl="0" indent="-342900" algn="just">
              <a:buFont typeface="Arial"/>
              <a:buChar char="•"/>
              <a:defRPr/>
            </a:pPr>
            <a:r>
              <a:rPr lang="it-IT" sz="2000" b="1" dirty="0">
                <a:solidFill>
                  <a:srgbClr val="002060"/>
                </a:solidFill>
                <a:latin typeface="Titillium Web"/>
              </a:rPr>
              <a:t>linee guida vincolanti</a:t>
            </a:r>
            <a:r>
              <a:rPr lang="it-IT" sz="2000" dirty="0">
                <a:solidFill>
                  <a:srgbClr val="002060"/>
                </a:solidFill>
                <a:latin typeface="Titillium Web"/>
              </a:rPr>
              <a:t> giacché contenenti nuove regole tecniche, se i contenuti precettivi e innovativi risultano prevalenti</a:t>
            </a:r>
          </a:p>
          <a:p>
            <a:pPr lvl="0" indent="-342900">
              <a:buFont typeface="Arial"/>
              <a:buChar char="•"/>
              <a:defRPr/>
            </a:pPr>
            <a:endParaRPr lang="it-IT" sz="2000" dirty="0">
              <a:solidFill>
                <a:srgbClr val="002060"/>
              </a:solidFill>
              <a:latin typeface="Titillium Web"/>
            </a:endParaRPr>
          </a:p>
          <a:p>
            <a:pPr lvl="0" indent="-342900" algn="just">
              <a:buFont typeface="Arial"/>
              <a:buChar char="•"/>
              <a:defRPr/>
            </a:pPr>
            <a:r>
              <a:rPr lang="it-IT" sz="2000" b="1" dirty="0">
                <a:solidFill>
                  <a:srgbClr val="002060"/>
                </a:solidFill>
                <a:latin typeface="Titillium Web"/>
              </a:rPr>
              <a:t>linee guida non vincolanti</a:t>
            </a:r>
            <a:r>
              <a:rPr lang="it-IT" sz="2000" dirty="0">
                <a:solidFill>
                  <a:srgbClr val="002060"/>
                </a:solidFill>
                <a:latin typeface="Titillium Web"/>
              </a:rPr>
              <a:t> laddove prevalgono regole generali indirizzate alle amministrazioni o indicazioni operative sul rispetto di norme contenute in altre fonti</a:t>
            </a: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11</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1773540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4" y="508733"/>
            <a:ext cx="4532786" cy="523180"/>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Differenti modelli/2</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30" y="1462799"/>
            <a:ext cx="10583936" cy="4093388"/>
          </a:xfrm>
          <a:prstGeom prst="rect">
            <a:avLst/>
          </a:prstGeom>
          <a:noFill/>
          <a:ln>
            <a:noFill/>
          </a:ln>
        </p:spPr>
        <p:txBody>
          <a:bodyPr spcFirstLastPara="1" wrap="square" lIns="91425" tIns="45700" rIns="91425" bIns="45700" anchor="t" anchorCtr="0">
            <a:spAutoFit/>
          </a:bodyPr>
          <a:lstStyle/>
          <a:p>
            <a:pPr marL="342900" indent="-342900" fontAlgn="base">
              <a:buFont typeface="Arial"/>
              <a:buChar char="•"/>
              <a:defRPr/>
            </a:pPr>
            <a:endParaRPr lang="it-IT" sz="2000" b="1" dirty="0">
              <a:solidFill>
                <a:srgbClr val="002060"/>
              </a:solidFill>
              <a:latin typeface="Titillium Web"/>
            </a:endParaRPr>
          </a:p>
          <a:p>
            <a:pPr lvl="0" algn="just">
              <a:defRPr/>
            </a:pPr>
            <a:r>
              <a:rPr lang="it-IT" sz="2000" dirty="0">
                <a:solidFill>
                  <a:srgbClr val="002060"/>
                </a:solidFill>
                <a:latin typeface="Titillium Web"/>
              </a:rPr>
              <a:t>All'interno delle</a:t>
            </a:r>
            <a:r>
              <a:rPr lang="it-IT" sz="2000" b="1" dirty="0">
                <a:solidFill>
                  <a:srgbClr val="002060"/>
                </a:solidFill>
                <a:latin typeface="Titillium Web"/>
              </a:rPr>
              <a:t> linee guida vincolanti</a:t>
            </a:r>
            <a:r>
              <a:rPr lang="it-IT" sz="2000" dirty="0">
                <a:solidFill>
                  <a:srgbClr val="002060"/>
                </a:solidFill>
                <a:latin typeface="Titillium Web"/>
              </a:rPr>
              <a:t>, vanno distinte:</a:t>
            </a:r>
            <a:endParaRPr lang="it-IT" dirty="0">
              <a:solidFill>
                <a:prstClr val="black"/>
              </a:solidFill>
            </a:endParaRPr>
          </a:p>
          <a:p>
            <a:pPr marL="342900" lvl="0" indent="-342900" algn="just">
              <a:buFont typeface="Arial"/>
              <a:buChar char="•"/>
              <a:defRPr/>
            </a:pPr>
            <a:endParaRPr lang="it-IT" sz="2000" dirty="0">
              <a:solidFill>
                <a:srgbClr val="002060"/>
              </a:solidFill>
              <a:latin typeface="Titillium Web"/>
            </a:endParaRPr>
          </a:p>
          <a:p>
            <a:pPr marL="342900" lvl="0" indent="-342900" algn="just">
              <a:buFont typeface="Arial" panose="020B0604020202020204" pitchFamily="34" charset="0"/>
              <a:buChar char="•"/>
              <a:defRPr/>
            </a:pPr>
            <a:r>
              <a:rPr lang="it-IT" sz="2000" dirty="0">
                <a:solidFill>
                  <a:srgbClr val="002060"/>
                </a:solidFill>
                <a:latin typeface="Titillium Web"/>
              </a:rPr>
              <a:t>linee guida con finalità prevalentemente di </a:t>
            </a:r>
            <a:r>
              <a:rPr lang="it-IT" sz="2000" b="1" dirty="0">
                <a:solidFill>
                  <a:srgbClr val="002060"/>
                </a:solidFill>
                <a:latin typeface="Titillium Web"/>
              </a:rPr>
              <a:t>semplificazione e riordino</a:t>
            </a:r>
            <a:r>
              <a:rPr lang="it-IT" sz="2000" dirty="0">
                <a:solidFill>
                  <a:srgbClr val="002060"/>
                </a:solidFill>
                <a:latin typeface="Titillium Web"/>
              </a:rPr>
              <a:t> della normativa previgente come le </a:t>
            </a:r>
            <a:r>
              <a:rPr lang="it-IT" sz="2000" b="1" dirty="0">
                <a:solidFill>
                  <a:srgbClr val="002060"/>
                </a:solidFill>
                <a:latin typeface="Titillium Web"/>
              </a:rPr>
              <a:t>LLGG sul documento informatico;</a:t>
            </a:r>
          </a:p>
          <a:p>
            <a:pPr marL="342900" lvl="0" indent="-342900" algn="just">
              <a:buFont typeface="Arial" panose="020B0604020202020204" pitchFamily="34" charset="0"/>
              <a:buChar char="•"/>
              <a:defRPr/>
            </a:pPr>
            <a:endParaRPr lang="it-IT" sz="2000" dirty="0">
              <a:solidFill>
                <a:srgbClr val="002060"/>
              </a:solidFill>
              <a:latin typeface="Titillium Web"/>
            </a:endParaRPr>
          </a:p>
          <a:p>
            <a:pPr marL="342900" lvl="0" indent="-342900" algn="just">
              <a:buFont typeface="Arial" panose="020B0604020202020204" pitchFamily="34" charset="0"/>
              <a:buChar char="•"/>
              <a:defRPr/>
            </a:pPr>
            <a:r>
              <a:rPr lang="it-IT" sz="2000" dirty="0">
                <a:solidFill>
                  <a:srgbClr val="002060"/>
                </a:solidFill>
                <a:latin typeface="Titillium Web"/>
              </a:rPr>
              <a:t>linee guida </a:t>
            </a:r>
            <a:r>
              <a:rPr lang="it-IT" sz="2000" b="1" dirty="0">
                <a:solidFill>
                  <a:srgbClr val="002060"/>
                </a:solidFill>
                <a:latin typeface="Titillium Web"/>
              </a:rPr>
              <a:t>attuative</a:t>
            </a:r>
            <a:r>
              <a:rPr lang="it-IT" sz="2000" dirty="0">
                <a:solidFill>
                  <a:srgbClr val="002060"/>
                </a:solidFill>
                <a:latin typeface="Titillium Web"/>
              </a:rPr>
              <a:t> di disposizioni del CAD o di altra normativa primaria </a:t>
            </a:r>
            <a:r>
              <a:rPr lang="it-IT" sz="2000" b="1" dirty="0">
                <a:solidFill>
                  <a:srgbClr val="002060"/>
                </a:solidFill>
                <a:latin typeface="Titillium Web"/>
              </a:rPr>
              <a:t>sprovviste di una disciplina tecnica preesistente</a:t>
            </a:r>
            <a:r>
              <a:rPr lang="it-IT" sz="2000" dirty="0">
                <a:solidFill>
                  <a:srgbClr val="002060"/>
                </a:solidFill>
                <a:latin typeface="Titillium Web"/>
              </a:rPr>
              <a:t>, come le LLGG sull’accessibilità dei siti internet.</a:t>
            </a:r>
            <a:endParaRPr lang="it-IT" sz="2000" b="1" dirty="0">
              <a:solidFill>
                <a:srgbClr val="002060"/>
              </a:solidFill>
              <a:latin typeface="Titillium Web"/>
            </a:endParaRPr>
          </a:p>
          <a:p>
            <a:pPr lvl="0" indent="-342900" algn="just">
              <a:buFont typeface="Arial"/>
              <a:buChar char="•"/>
              <a:defRPr/>
            </a:pPr>
            <a:endParaRPr lang="it-IT" sz="2000" b="1" dirty="0">
              <a:solidFill>
                <a:srgbClr val="002060"/>
              </a:solidFill>
              <a:latin typeface="Titillium Web"/>
            </a:endParaRPr>
          </a:p>
          <a:p>
            <a:pPr lvl="0" algn="just">
              <a:defRPr/>
            </a:pPr>
            <a:r>
              <a:rPr lang="it-IT" sz="2000" dirty="0">
                <a:solidFill>
                  <a:srgbClr val="002060"/>
                </a:solidFill>
                <a:latin typeface="Titillium Web"/>
              </a:rPr>
              <a:t>All'interno delle </a:t>
            </a:r>
            <a:r>
              <a:rPr lang="it-IT" sz="2000" b="1" dirty="0">
                <a:solidFill>
                  <a:srgbClr val="002060"/>
                </a:solidFill>
                <a:latin typeface="Titillium Web"/>
              </a:rPr>
              <a:t>linee guida non vincolanti</a:t>
            </a:r>
            <a:r>
              <a:rPr lang="it-IT" sz="2000" dirty="0">
                <a:solidFill>
                  <a:srgbClr val="002060"/>
                </a:solidFill>
                <a:latin typeface="Titillium Web"/>
              </a:rPr>
              <a:t>, vanno distinte:</a:t>
            </a:r>
          </a:p>
          <a:p>
            <a:pPr marL="342900" lvl="0" indent="-342900" algn="just">
              <a:buFont typeface="Arial"/>
              <a:buChar char="•"/>
              <a:defRPr/>
            </a:pPr>
            <a:r>
              <a:rPr lang="it-IT" sz="2000" dirty="0">
                <a:solidFill>
                  <a:srgbClr val="002060"/>
                </a:solidFill>
                <a:latin typeface="Titillium Web"/>
              </a:rPr>
              <a:t>linee guida di indirizzo contenenti </a:t>
            </a:r>
            <a:r>
              <a:rPr lang="it-IT" sz="2000" b="1" dirty="0">
                <a:solidFill>
                  <a:srgbClr val="002060"/>
                </a:solidFill>
                <a:latin typeface="Titillium Web"/>
              </a:rPr>
              <a:t>raccomandazioni</a:t>
            </a:r>
            <a:r>
              <a:rPr lang="it-IT" sz="2000" dirty="0">
                <a:solidFill>
                  <a:srgbClr val="002060"/>
                </a:solidFill>
                <a:latin typeface="Titillium Web"/>
              </a:rPr>
              <a:t> alle P.A., come le LLGG su acquisizione e riuso di software per la P.A.</a:t>
            </a:r>
          </a:p>
          <a:p>
            <a:pPr marL="342900" lvl="0" indent="-342900" algn="just">
              <a:buFont typeface="Arial"/>
              <a:buChar char="•"/>
              <a:defRPr/>
            </a:pPr>
            <a:r>
              <a:rPr lang="it-IT" sz="2000" b="1" dirty="0">
                <a:solidFill>
                  <a:srgbClr val="002060"/>
                </a:solidFill>
                <a:latin typeface="Titillium Web"/>
              </a:rPr>
              <a:t>manuali operativi</a:t>
            </a: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12</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4057360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3" y="508733"/>
            <a:ext cx="5715043" cy="954067"/>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Natura mista delle linee guida sul documento informatico</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30" y="1462799"/>
            <a:ext cx="10583936" cy="3785611"/>
          </a:xfrm>
          <a:prstGeom prst="rect">
            <a:avLst/>
          </a:prstGeom>
          <a:noFill/>
          <a:ln>
            <a:noFill/>
          </a:ln>
        </p:spPr>
        <p:txBody>
          <a:bodyPr spcFirstLastPara="1" wrap="square" lIns="91425" tIns="45700" rIns="91425" bIns="45700" anchor="t" anchorCtr="0">
            <a:spAutoFit/>
          </a:bodyPr>
          <a:lstStyle/>
          <a:p>
            <a:pPr lvl="0" algn="just">
              <a:defRPr/>
            </a:pPr>
            <a:endParaRPr lang="it-IT" sz="2000" dirty="0">
              <a:solidFill>
                <a:srgbClr val="002060"/>
              </a:solidFill>
              <a:latin typeface="Titillium Web"/>
            </a:endParaRPr>
          </a:p>
          <a:p>
            <a:pPr lvl="0" algn="just">
              <a:defRPr/>
            </a:pPr>
            <a:r>
              <a:rPr lang="it-IT" sz="2000" dirty="0">
                <a:solidFill>
                  <a:srgbClr val="002060"/>
                </a:solidFill>
                <a:latin typeface="Titillium Web"/>
              </a:rPr>
              <a:t>All'interno delle</a:t>
            </a:r>
            <a:r>
              <a:rPr lang="it-IT" sz="2000" b="1" dirty="0">
                <a:solidFill>
                  <a:srgbClr val="002060"/>
                </a:solidFill>
                <a:latin typeface="Titillium Web"/>
              </a:rPr>
              <a:t> linee guida sul documento informatico</a:t>
            </a:r>
            <a:r>
              <a:rPr lang="it-IT" sz="2000" dirty="0">
                <a:solidFill>
                  <a:srgbClr val="002060"/>
                </a:solidFill>
                <a:latin typeface="Titillium Web"/>
              </a:rPr>
              <a:t>, vanno distinte:</a:t>
            </a:r>
            <a:endParaRPr lang="it-IT" dirty="0">
              <a:solidFill>
                <a:prstClr val="black"/>
              </a:solidFill>
            </a:endParaRPr>
          </a:p>
          <a:p>
            <a:pPr marL="342900" lvl="0" indent="-342900" algn="just">
              <a:buFont typeface="Arial"/>
              <a:buChar char="•"/>
              <a:defRPr/>
            </a:pPr>
            <a:endParaRPr lang="it-IT" sz="2000" dirty="0">
              <a:solidFill>
                <a:srgbClr val="002060"/>
              </a:solidFill>
              <a:latin typeface="Titillium Web"/>
            </a:endParaRPr>
          </a:p>
          <a:p>
            <a:pPr marL="342900" lvl="0" indent="-342900" algn="just">
              <a:buFont typeface="Arial" panose="020B0604020202020204" pitchFamily="34" charset="0"/>
              <a:buChar char="•"/>
              <a:defRPr/>
            </a:pPr>
            <a:r>
              <a:rPr lang="it-IT" sz="2000" dirty="0">
                <a:solidFill>
                  <a:srgbClr val="002060"/>
                </a:solidFill>
                <a:latin typeface="Titillium Web"/>
              </a:rPr>
              <a:t>norme con finalità prevalentemente di </a:t>
            </a:r>
            <a:r>
              <a:rPr lang="it-IT" sz="2000" b="1" dirty="0">
                <a:solidFill>
                  <a:srgbClr val="002060"/>
                </a:solidFill>
                <a:latin typeface="Titillium Web"/>
              </a:rPr>
              <a:t>semplificazione e riordino</a:t>
            </a:r>
            <a:r>
              <a:rPr lang="it-IT" sz="2000" dirty="0">
                <a:solidFill>
                  <a:srgbClr val="002060"/>
                </a:solidFill>
                <a:latin typeface="Titillium Web"/>
              </a:rPr>
              <a:t> della normativa previgente, ad esempio in materia di </a:t>
            </a:r>
            <a:r>
              <a:rPr lang="it-IT" sz="2000" b="1" dirty="0">
                <a:solidFill>
                  <a:srgbClr val="002060"/>
                </a:solidFill>
                <a:latin typeface="Titillium Web"/>
              </a:rPr>
              <a:t>validità ed efficacia del documento informatico;</a:t>
            </a:r>
          </a:p>
          <a:p>
            <a:pPr marL="342900" lvl="0" indent="-342900" algn="just">
              <a:buFont typeface="Arial" panose="020B0604020202020204" pitchFamily="34" charset="0"/>
              <a:buChar char="•"/>
              <a:defRPr/>
            </a:pPr>
            <a:endParaRPr lang="it-IT" sz="2000" dirty="0">
              <a:solidFill>
                <a:srgbClr val="002060"/>
              </a:solidFill>
              <a:latin typeface="Titillium Web"/>
            </a:endParaRPr>
          </a:p>
          <a:p>
            <a:pPr marL="342900" lvl="0" indent="-342900" algn="just">
              <a:buFont typeface="Arial" panose="020B0604020202020204" pitchFamily="34" charset="0"/>
              <a:buChar char="•"/>
              <a:defRPr/>
            </a:pPr>
            <a:r>
              <a:rPr lang="it-IT" sz="2000" dirty="0">
                <a:solidFill>
                  <a:srgbClr val="002060"/>
                </a:solidFill>
                <a:latin typeface="Titillium Web"/>
              </a:rPr>
              <a:t>norme </a:t>
            </a:r>
            <a:r>
              <a:rPr lang="it-IT" sz="2000" b="1" dirty="0">
                <a:solidFill>
                  <a:srgbClr val="002060"/>
                </a:solidFill>
                <a:latin typeface="Titillium Web"/>
              </a:rPr>
              <a:t>attuative</a:t>
            </a:r>
            <a:r>
              <a:rPr lang="it-IT" sz="2000" dirty="0">
                <a:solidFill>
                  <a:srgbClr val="002060"/>
                </a:solidFill>
                <a:latin typeface="Titillium Web"/>
              </a:rPr>
              <a:t> di disposizioni del CAD, ad esempio in materia di </a:t>
            </a:r>
            <a:r>
              <a:rPr lang="it-IT" sz="2000" b="1" dirty="0">
                <a:solidFill>
                  <a:srgbClr val="002060"/>
                </a:solidFill>
                <a:latin typeface="Titillium Web"/>
              </a:rPr>
              <a:t>conservazione o di certificazione di processo;</a:t>
            </a:r>
          </a:p>
          <a:p>
            <a:pPr marL="342900" lvl="0" indent="-342900" algn="just">
              <a:buFont typeface="Arial" panose="020B0604020202020204" pitchFamily="34" charset="0"/>
              <a:buChar char="•"/>
              <a:defRPr/>
            </a:pPr>
            <a:endParaRPr lang="it-IT" sz="2000" b="1" dirty="0">
              <a:solidFill>
                <a:srgbClr val="002060"/>
              </a:solidFill>
              <a:latin typeface="Titillium Web"/>
            </a:endParaRPr>
          </a:p>
          <a:p>
            <a:pPr marL="342900" lvl="0" indent="-342900" algn="just">
              <a:buFont typeface="Arial" panose="020B0604020202020204" pitchFamily="34" charset="0"/>
              <a:buChar char="•"/>
              <a:defRPr/>
            </a:pPr>
            <a:r>
              <a:rPr lang="it-IT" sz="2000" dirty="0">
                <a:solidFill>
                  <a:srgbClr val="002060"/>
                </a:solidFill>
                <a:latin typeface="Titillium Web"/>
              </a:rPr>
              <a:t>norme</a:t>
            </a:r>
            <a:r>
              <a:rPr lang="it-IT" sz="2000" b="1" dirty="0">
                <a:solidFill>
                  <a:srgbClr val="002060"/>
                </a:solidFill>
                <a:latin typeface="Titillium Web"/>
              </a:rPr>
              <a:t> non vincolanti</a:t>
            </a:r>
            <a:r>
              <a:rPr lang="it-IT" sz="2000" dirty="0">
                <a:solidFill>
                  <a:srgbClr val="002060"/>
                </a:solidFill>
                <a:latin typeface="Titillium Web"/>
              </a:rPr>
              <a:t> nei confronti dei soggetti privati (paragrafo 1.2 LLGG e art. 2, comma 3, CAD), ad esempio in materia di segnatura di protocollo o di documento amministrativo informatico.</a:t>
            </a:r>
            <a:endParaRPr lang="it-IT" sz="2000" b="1" dirty="0">
              <a:solidFill>
                <a:srgbClr val="002060"/>
              </a:solidFill>
              <a:latin typeface="Titillium Web"/>
            </a:endParaRP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13</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161493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7"/>
          <p:cNvSpPr/>
          <p:nvPr/>
        </p:nvSpPr>
        <p:spPr>
          <a:xfrm>
            <a:off x="0" y="-71020"/>
            <a:ext cx="12192000" cy="6169980"/>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26" name="Google Shape;126;p17"/>
          <p:cNvPicPr preferRelativeResize="0"/>
          <p:nvPr/>
        </p:nvPicPr>
        <p:blipFill rotWithShape="1">
          <a:blip r:embed="rId3">
            <a:alphaModFix/>
          </a:blip>
          <a:srcRect/>
          <a:stretch/>
        </p:blipFill>
        <p:spPr>
          <a:xfrm>
            <a:off x="106533" y="6204898"/>
            <a:ext cx="6258757" cy="584800"/>
          </a:xfrm>
          <a:prstGeom prst="rect">
            <a:avLst/>
          </a:prstGeom>
          <a:noFill/>
          <a:ln>
            <a:noFill/>
          </a:ln>
        </p:spPr>
      </p:pic>
      <p:pic>
        <p:nvPicPr>
          <p:cNvPr id="127" name="Google Shape;127;p17"/>
          <p:cNvPicPr preferRelativeResize="0"/>
          <p:nvPr/>
        </p:nvPicPr>
        <p:blipFill rotWithShape="1">
          <a:blip r:embed="rId4">
            <a:alphaModFix/>
          </a:blip>
          <a:srcRect/>
          <a:stretch/>
        </p:blipFill>
        <p:spPr>
          <a:xfrm>
            <a:off x="10317117" y="6368840"/>
            <a:ext cx="1321510" cy="331846"/>
          </a:xfrm>
          <a:prstGeom prst="rect">
            <a:avLst/>
          </a:prstGeom>
          <a:noFill/>
          <a:ln>
            <a:noFill/>
          </a:ln>
        </p:spPr>
      </p:pic>
      <p:sp>
        <p:nvSpPr>
          <p:cNvPr id="129" name="Google Shape;129;p17"/>
          <p:cNvSpPr txBox="1"/>
          <p:nvPr/>
        </p:nvSpPr>
        <p:spPr>
          <a:xfrm>
            <a:off x="3125864" y="2068447"/>
            <a:ext cx="5940269" cy="258528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it-IT" sz="5400" dirty="0">
                <a:solidFill>
                  <a:schemeClr val="bg1"/>
                </a:solidFill>
                <a:latin typeface="Calibri"/>
                <a:ea typeface="Calibri"/>
                <a:cs typeface="Calibri"/>
                <a:sym typeface="Calibri"/>
              </a:rPr>
              <a:t>www.agid.gov.it</a:t>
            </a:r>
          </a:p>
          <a:p>
            <a:pPr marL="0" marR="0" lvl="0" indent="0" algn="ctr" rtl="0">
              <a:spcBef>
                <a:spcPts val="0"/>
              </a:spcBef>
              <a:spcAft>
                <a:spcPts val="0"/>
              </a:spcAft>
              <a:buNone/>
            </a:pPr>
            <a:endParaRPr lang="it-IT" sz="5400" dirty="0">
              <a:solidFill>
                <a:schemeClr val="lt1"/>
              </a:solidFill>
              <a:latin typeface="Calibri"/>
              <a:ea typeface="Calibri"/>
              <a:cs typeface="Calibri"/>
              <a:sym typeface="Calibri"/>
            </a:endParaRPr>
          </a:p>
          <a:p>
            <a:pPr marL="0" marR="0" lvl="0" indent="0" algn="ctr" rtl="0">
              <a:spcBef>
                <a:spcPts val="0"/>
              </a:spcBef>
              <a:spcAft>
                <a:spcPts val="0"/>
              </a:spcAft>
              <a:buNone/>
            </a:pPr>
            <a:r>
              <a:rPr lang="it-IT" sz="2000" dirty="0">
                <a:solidFill>
                  <a:schemeClr val="lt1"/>
                </a:solidFill>
                <a:latin typeface="Calibri"/>
                <a:ea typeface="Calibri"/>
                <a:cs typeface="Calibri"/>
                <a:sym typeface="Calibri"/>
              </a:rPr>
              <a:t>avena@agid.gov.it</a:t>
            </a:r>
            <a:r>
              <a:rPr lang="it-IT" sz="5400" dirty="0">
                <a:solidFill>
                  <a:schemeClr val="lt1"/>
                </a:solidFill>
                <a:latin typeface="Calibri"/>
                <a:ea typeface="Calibri"/>
                <a:cs typeface="Calibri"/>
                <a:sym typeface="Calibri"/>
              </a:rPr>
              <a:t> </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94" name="Google Shape;94;p14"/>
          <p:cNvPicPr preferRelativeResize="0"/>
          <p:nvPr/>
        </p:nvPicPr>
        <p:blipFill rotWithShape="1">
          <a:blip r:embed="rId3">
            <a:alphaModFix/>
          </a:blip>
          <a:srcRect l="51770" t="-90" r="363" b="85"/>
          <a:stretch/>
        </p:blipFill>
        <p:spPr>
          <a:xfrm>
            <a:off x="0" y="0"/>
            <a:ext cx="2400749" cy="6858000"/>
          </a:xfrm>
          <a:prstGeom prst="rect">
            <a:avLst/>
          </a:prstGeom>
          <a:noFill/>
          <a:ln>
            <a:noFill/>
          </a:ln>
        </p:spPr>
      </p:pic>
      <p:sp>
        <p:nvSpPr>
          <p:cNvPr id="95" name="Google Shape;95;p14"/>
          <p:cNvSpPr txBox="1"/>
          <p:nvPr/>
        </p:nvSpPr>
        <p:spPr>
          <a:xfrm>
            <a:off x="2987450" y="1366625"/>
            <a:ext cx="8447400" cy="984845"/>
          </a:xfrm>
          <a:prstGeom prst="rect">
            <a:avLst/>
          </a:prstGeom>
          <a:noFill/>
          <a:ln>
            <a:noFill/>
          </a:ln>
        </p:spPr>
        <p:txBody>
          <a:bodyPr spcFirstLastPara="1" wrap="square" lIns="91425" tIns="45700" rIns="91425" bIns="45700" anchor="t" anchorCtr="0">
            <a:spAutoFit/>
          </a:bodyPr>
          <a:lstStyle/>
          <a:p>
            <a:pPr lvl="0" algn="ctr"/>
            <a:r>
              <a:rPr lang="it-IT" sz="2900" b="1" dirty="0">
                <a:solidFill>
                  <a:srgbClr val="0070C0"/>
                </a:solidFill>
                <a:latin typeface="Calibri"/>
                <a:ea typeface="Calibri"/>
                <a:cs typeface="Calibri"/>
                <a:sym typeface="Calibri"/>
              </a:rPr>
              <a:t>Il ciclo di </a:t>
            </a:r>
            <a:r>
              <a:rPr lang="it-IT" sz="2900" b="1" dirty="0" err="1">
                <a:solidFill>
                  <a:srgbClr val="0070C0"/>
                </a:solidFill>
                <a:latin typeface="Calibri"/>
                <a:ea typeface="Calibri"/>
                <a:cs typeface="Calibri"/>
                <a:sym typeface="Calibri"/>
              </a:rPr>
              <a:t>webinar</a:t>
            </a:r>
            <a:r>
              <a:rPr lang="it-IT" sz="2900" b="1" dirty="0">
                <a:solidFill>
                  <a:srgbClr val="0070C0"/>
                </a:solidFill>
                <a:latin typeface="Calibri"/>
                <a:ea typeface="Calibri"/>
                <a:cs typeface="Calibri"/>
                <a:sym typeface="Calibri"/>
              </a:rPr>
              <a:t> e il contesto regolamentare della gestione documentale</a:t>
            </a:r>
            <a:endParaRPr sz="1100" dirty="0"/>
          </a:p>
        </p:txBody>
      </p:sp>
      <p:pic>
        <p:nvPicPr>
          <p:cNvPr id="96" name="Google Shape;96;p14" descr="Logo AgiD - Agenzia per l'Italia Digitale" title="Logo AgiD - Agenzia per l'Italia Digitale"/>
          <p:cNvPicPr preferRelativeResize="0"/>
          <p:nvPr/>
        </p:nvPicPr>
        <p:blipFill rotWithShape="1">
          <a:blip r:embed="rId4">
            <a:alphaModFix/>
          </a:blip>
          <a:srcRect l="-469" r="-469"/>
          <a:stretch/>
        </p:blipFill>
        <p:spPr>
          <a:xfrm>
            <a:off x="2713153" y="358192"/>
            <a:ext cx="1530373" cy="360622"/>
          </a:xfrm>
          <a:prstGeom prst="rect">
            <a:avLst/>
          </a:prstGeom>
          <a:noFill/>
          <a:ln>
            <a:noFill/>
          </a:ln>
        </p:spPr>
      </p:pic>
      <p:pic>
        <p:nvPicPr>
          <p:cNvPr id="97" name="Google Shape;97;p14"/>
          <p:cNvPicPr preferRelativeResize="0"/>
          <p:nvPr/>
        </p:nvPicPr>
        <p:blipFill rotWithShape="1">
          <a:blip r:embed="rId5">
            <a:alphaModFix/>
          </a:blip>
          <a:srcRect/>
          <a:stretch/>
        </p:blipFill>
        <p:spPr>
          <a:xfrm>
            <a:off x="10525664" y="410278"/>
            <a:ext cx="1299393" cy="326292"/>
          </a:xfrm>
          <a:prstGeom prst="rect">
            <a:avLst/>
          </a:prstGeom>
          <a:noFill/>
          <a:ln>
            <a:noFill/>
          </a:ln>
        </p:spPr>
      </p:pic>
      <p:pic>
        <p:nvPicPr>
          <p:cNvPr id="98" name="Google Shape;98;p14"/>
          <p:cNvPicPr preferRelativeResize="0"/>
          <p:nvPr/>
        </p:nvPicPr>
        <p:blipFill rotWithShape="1">
          <a:blip r:embed="rId6">
            <a:alphaModFix/>
          </a:blip>
          <a:srcRect/>
          <a:stretch/>
        </p:blipFill>
        <p:spPr>
          <a:xfrm>
            <a:off x="3785958" y="6179768"/>
            <a:ext cx="6850380" cy="640080"/>
          </a:xfrm>
          <a:prstGeom prst="rect">
            <a:avLst/>
          </a:prstGeom>
          <a:noFill/>
          <a:ln>
            <a:noFill/>
          </a:ln>
        </p:spPr>
      </p:pic>
      <p:sp>
        <p:nvSpPr>
          <p:cNvPr id="99" name="Google Shape;99;p14"/>
          <p:cNvSpPr txBox="1"/>
          <p:nvPr/>
        </p:nvSpPr>
        <p:spPr>
          <a:xfrm>
            <a:off x="5345769" y="2967432"/>
            <a:ext cx="5038800" cy="3078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a:p>
        </p:txBody>
      </p:sp>
      <p:sp>
        <p:nvSpPr>
          <p:cNvPr id="100" name="Google Shape;100;p14"/>
          <p:cNvSpPr/>
          <p:nvPr/>
        </p:nvSpPr>
        <p:spPr>
          <a:xfrm>
            <a:off x="3693111" y="3701988"/>
            <a:ext cx="7632000" cy="36000"/>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1" name="Google Shape;101;p14"/>
          <p:cNvSpPr txBox="1"/>
          <p:nvPr/>
        </p:nvSpPr>
        <p:spPr>
          <a:xfrm>
            <a:off x="4691742" y="4446812"/>
            <a:ext cx="5038800" cy="1154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it-IT" sz="2300" dirty="0">
                <a:solidFill>
                  <a:srgbClr val="0070C0"/>
                </a:solidFill>
                <a:latin typeface="Calibri"/>
                <a:ea typeface="Calibri"/>
                <a:cs typeface="Calibri"/>
                <a:sym typeface="Calibri"/>
              </a:rPr>
              <a:t>9 novembre 2022</a:t>
            </a:r>
            <a:endParaRPr sz="2300" dirty="0">
              <a:solidFill>
                <a:srgbClr val="0070C0"/>
              </a:solidFill>
              <a:latin typeface="Calibri"/>
              <a:ea typeface="Calibri"/>
              <a:cs typeface="Calibri"/>
              <a:sym typeface="Calibri"/>
            </a:endParaRPr>
          </a:p>
          <a:p>
            <a:pPr marL="0" marR="0" lvl="0" indent="0" algn="ctr" rtl="0">
              <a:spcBef>
                <a:spcPts val="0"/>
              </a:spcBef>
              <a:spcAft>
                <a:spcPts val="0"/>
              </a:spcAft>
              <a:buNone/>
            </a:pPr>
            <a:endParaRPr sz="2300" dirty="0">
              <a:solidFill>
                <a:srgbClr val="0070C0"/>
              </a:solidFill>
              <a:latin typeface="Calibri"/>
              <a:ea typeface="Calibri"/>
              <a:cs typeface="Calibri"/>
              <a:sym typeface="Calibri"/>
            </a:endParaRPr>
          </a:p>
          <a:p>
            <a:pPr marL="0" marR="0" lvl="0" indent="0" algn="ctr" rtl="0">
              <a:spcBef>
                <a:spcPts val="0"/>
              </a:spcBef>
              <a:spcAft>
                <a:spcPts val="0"/>
              </a:spcAft>
              <a:buNone/>
            </a:pPr>
            <a:r>
              <a:rPr lang="it-IT" sz="2300" dirty="0">
                <a:solidFill>
                  <a:srgbClr val="0070C0"/>
                </a:solidFill>
                <a:latin typeface="Calibri"/>
                <a:ea typeface="Calibri"/>
                <a:cs typeface="Calibri"/>
                <a:sym typeface="Calibri"/>
              </a:rPr>
              <a:t>Patrizia Gentili</a:t>
            </a:r>
            <a:endParaRPr sz="2300" dirty="0">
              <a:solidFill>
                <a:srgbClr val="0070C0"/>
              </a:solidFill>
              <a:latin typeface="Calibri"/>
              <a:ea typeface="Calibri"/>
              <a:cs typeface="Calibri"/>
              <a:sym typeface="Calibri"/>
            </a:endParaRPr>
          </a:p>
        </p:txBody>
      </p:sp>
      <p:sp>
        <p:nvSpPr>
          <p:cNvPr id="102" name="Google Shape;102;p14"/>
          <p:cNvSpPr/>
          <p:nvPr/>
        </p:nvSpPr>
        <p:spPr>
          <a:xfrm>
            <a:off x="3559946" y="3693111"/>
            <a:ext cx="7632000" cy="36000"/>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0562" y="0"/>
            <a:ext cx="10515600" cy="1325563"/>
          </a:xfrm>
        </p:spPr>
        <p:txBody>
          <a:bodyPr>
            <a:normAutofit/>
          </a:bodyPr>
          <a:lstStyle/>
          <a:p>
            <a:pPr algn="ctr"/>
            <a:r>
              <a:rPr lang="it-IT" sz="2800" b="1" dirty="0">
                <a:solidFill>
                  <a:srgbClr val="0066CC"/>
                </a:solidFill>
                <a:latin typeface="Arial"/>
                <a:ea typeface="Arial"/>
                <a:cs typeface="Arial" panose="020B0604020202020204" pitchFamily="34" charset="0"/>
              </a:rPr>
              <a:t>Formazione: un approccio concreto alla gestione documentale</a:t>
            </a:r>
          </a:p>
        </p:txBody>
      </p:sp>
      <p:sp>
        <p:nvSpPr>
          <p:cNvPr id="3" name="Segnaposto contenuto 2"/>
          <p:cNvSpPr>
            <a:spLocks noGrp="1"/>
          </p:cNvSpPr>
          <p:nvPr>
            <p:ph idx="1"/>
          </p:nvPr>
        </p:nvSpPr>
        <p:spPr>
          <a:xfrm>
            <a:off x="1451066" y="1713762"/>
            <a:ext cx="9289867" cy="3394472"/>
          </a:xfrm>
        </p:spPr>
        <p:txBody>
          <a:bodyPr>
            <a:noAutofit/>
          </a:bodyPr>
          <a:lstStyle/>
          <a:p>
            <a:pPr marL="342900" algn="just"/>
            <a:r>
              <a:rPr lang="it-IT" sz="2000" dirty="0">
                <a:solidFill>
                  <a:srgbClr val="002060"/>
                </a:solidFill>
                <a:latin typeface="Titillium Web"/>
              </a:rPr>
              <a:t>Il </a:t>
            </a:r>
            <a:r>
              <a:rPr lang="it-IT" sz="2000" dirty="0" err="1">
                <a:solidFill>
                  <a:srgbClr val="002060"/>
                </a:solidFill>
                <a:latin typeface="Titillium Web"/>
              </a:rPr>
              <a:t>webinar</a:t>
            </a:r>
            <a:r>
              <a:rPr lang="it-IT" sz="2000" dirty="0">
                <a:solidFill>
                  <a:srgbClr val="002060"/>
                </a:solidFill>
                <a:latin typeface="Titillium Web"/>
              </a:rPr>
              <a:t> si inserisce nell’ambito della formazione </a:t>
            </a:r>
            <a:r>
              <a:rPr lang="it-IT" sz="2000" b="1" dirty="0">
                <a:solidFill>
                  <a:srgbClr val="002060"/>
                </a:solidFill>
                <a:latin typeface="Titillium Web"/>
              </a:rPr>
              <a:t>promossa da AgID </a:t>
            </a:r>
            <a:r>
              <a:rPr lang="it-IT" sz="2000" dirty="0">
                <a:solidFill>
                  <a:srgbClr val="002060"/>
                </a:solidFill>
                <a:latin typeface="Titillium Web"/>
              </a:rPr>
              <a:t>e realizzata in collaborazione con </a:t>
            </a:r>
            <a:r>
              <a:rPr lang="it-IT" sz="2000" dirty="0" err="1">
                <a:solidFill>
                  <a:srgbClr val="002060"/>
                </a:solidFill>
                <a:latin typeface="Titillium Web"/>
              </a:rPr>
              <a:t>Formez</a:t>
            </a:r>
            <a:r>
              <a:rPr lang="it-IT" sz="2000" dirty="0">
                <a:solidFill>
                  <a:srgbClr val="002060"/>
                </a:solidFill>
                <a:latin typeface="Titillium Web"/>
              </a:rPr>
              <a:t> PA. </a:t>
            </a:r>
          </a:p>
          <a:p>
            <a:pPr marL="342900" algn="just"/>
            <a:r>
              <a:rPr lang="it-IT" sz="2000" dirty="0">
                <a:solidFill>
                  <a:srgbClr val="002060"/>
                </a:solidFill>
                <a:latin typeface="Titillium Web"/>
              </a:rPr>
              <a:t>E’ stato avviato quindi un nuovo ciclo di incontri formativi nell’ambito del progetto "</a:t>
            </a:r>
            <a:r>
              <a:rPr lang="it-IT" sz="2000" i="1" dirty="0">
                <a:solidFill>
                  <a:srgbClr val="002060"/>
                </a:solidFill>
                <a:latin typeface="Titillium Web"/>
              </a:rPr>
              <a:t>Informazione e formazione per la transizione digitale Italia Login – la casa del cittadino</a:t>
            </a:r>
            <a:r>
              <a:rPr lang="it-IT" sz="2000" dirty="0">
                <a:solidFill>
                  <a:srgbClr val="002060"/>
                </a:solidFill>
                <a:latin typeface="Titillium Web"/>
              </a:rPr>
              <a:t>”, a valere sul PON </a:t>
            </a:r>
            <a:r>
              <a:rPr lang="it-IT" sz="2000" dirty="0" err="1">
                <a:solidFill>
                  <a:srgbClr val="002060"/>
                </a:solidFill>
                <a:latin typeface="Titillium Web"/>
              </a:rPr>
              <a:t>Governance</a:t>
            </a:r>
            <a:r>
              <a:rPr lang="it-IT" sz="2000" dirty="0">
                <a:solidFill>
                  <a:srgbClr val="002060"/>
                </a:solidFill>
                <a:latin typeface="Titillium Web"/>
              </a:rPr>
              <a:t> e Capacità Istituzionale 2014-2020.</a:t>
            </a:r>
          </a:p>
          <a:p>
            <a:pPr marL="342900" algn="just"/>
            <a:r>
              <a:rPr lang="it-IT" sz="2000" dirty="0">
                <a:solidFill>
                  <a:srgbClr val="002060"/>
                </a:solidFill>
                <a:latin typeface="Titillium Web"/>
              </a:rPr>
              <a:t>Partendo dalle Linee Guida realizzate da AgID, i </a:t>
            </a:r>
            <a:r>
              <a:rPr lang="it-IT" sz="2000" dirty="0" err="1">
                <a:solidFill>
                  <a:srgbClr val="002060"/>
                </a:solidFill>
                <a:latin typeface="Titillium Web"/>
              </a:rPr>
              <a:t>webinar</a:t>
            </a:r>
            <a:r>
              <a:rPr lang="it-IT" sz="2000" dirty="0">
                <a:solidFill>
                  <a:srgbClr val="002060"/>
                </a:solidFill>
                <a:latin typeface="Titillium Web"/>
              </a:rPr>
              <a:t> intendono trasmettere ai partecipanti utili suggerimenti per la realizzazione di documenti validi agli effetti di legge, offrendo strumenti pratici per la gestione dei documenti amministrativi e criteri standard per la loro redazione.</a:t>
            </a:r>
          </a:p>
        </p:txBody>
      </p:sp>
      <p:sp>
        <p:nvSpPr>
          <p:cNvPr id="5"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3</a:t>
            </a:fld>
            <a:endParaRPr sz="1100" dirty="0">
              <a:solidFill>
                <a:schemeClr val="lt1"/>
              </a:solidFill>
              <a:latin typeface="Titillium Web"/>
              <a:ea typeface="Titillium Web"/>
              <a:cs typeface="Titillium Web"/>
              <a:sym typeface="Titillium Web"/>
            </a:endParaRPr>
          </a:p>
        </p:txBody>
      </p:sp>
      <p:sp>
        <p:nvSpPr>
          <p:cNvPr id="6"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7" name="Google Shape;119;p16" descr="Immagine che contiene testo, clipart&#10;&#10;Descrizione generata automaticamente"/>
          <p:cNvPicPr preferRelativeResize="0"/>
          <p:nvPr/>
        </p:nvPicPr>
        <p:blipFill rotWithShape="1">
          <a:blip r:embed="rId2">
            <a:alphaModFix/>
          </a:blip>
          <a:srcRect/>
          <a:stretch/>
        </p:blipFill>
        <p:spPr>
          <a:xfrm>
            <a:off x="931502" y="6279901"/>
            <a:ext cx="2543175" cy="542925"/>
          </a:xfrm>
          <a:prstGeom prst="rect">
            <a:avLst/>
          </a:prstGeom>
          <a:noFill/>
          <a:ln>
            <a:noFill/>
          </a:ln>
        </p:spPr>
      </p:pic>
      <p:pic>
        <p:nvPicPr>
          <p:cNvPr id="8" name="Google Shape;120;p16"/>
          <p:cNvPicPr preferRelativeResize="0"/>
          <p:nvPr/>
        </p:nvPicPr>
        <p:blipFill rotWithShape="1">
          <a:blip r:embed="rId3">
            <a:alphaModFix/>
          </a:blip>
          <a:srcRect/>
          <a:stretch/>
        </p:blipFill>
        <p:spPr>
          <a:xfrm>
            <a:off x="9841018" y="6332155"/>
            <a:ext cx="1675692" cy="420785"/>
          </a:xfrm>
          <a:prstGeom prst="rect">
            <a:avLst/>
          </a:prstGeom>
          <a:noFill/>
          <a:ln>
            <a:noFill/>
          </a:ln>
        </p:spPr>
      </p:pic>
    </p:spTree>
    <p:extLst>
      <p:ext uri="{BB962C8B-B14F-4D97-AF65-F5344CB8AC3E}">
        <p14:creationId xmlns:p14="http://schemas.microsoft.com/office/powerpoint/2010/main" val="1202590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0066CC"/>
                </a:solidFill>
                <a:latin typeface="Arial"/>
                <a:ea typeface="Arial"/>
                <a:cs typeface="Arial" panose="020B0604020202020204" pitchFamily="34" charset="0"/>
              </a:rPr>
              <a:t>Il ciclo di </a:t>
            </a:r>
            <a:r>
              <a:rPr lang="it-IT" b="1" dirty="0" err="1">
                <a:solidFill>
                  <a:srgbClr val="0066CC"/>
                </a:solidFill>
                <a:latin typeface="Arial"/>
                <a:ea typeface="Arial"/>
                <a:cs typeface="Arial" panose="020B0604020202020204" pitchFamily="34" charset="0"/>
              </a:rPr>
              <a:t>webinar</a:t>
            </a:r>
            <a:endParaRPr lang="it-IT" dirty="0"/>
          </a:p>
        </p:txBody>
      </p:sp>
      <p:sp>
        <p:nvSpPr>
          <p:cNvPr id="3" name="Segnaposto testo 2"/>
          <p:cNvSpPr>
            <a:spLocks noGrp="1"/>
          </p:cNvSpPr>
          <p:nvPr>
            <p:ph type="body" idx="1"/>
          </p:nvPr>
        </p:nvSpPr>
        <p:spPr/>
        <p:txBody>
          <a:bodyPr>
            <a:normAutofit/>
          </a:bodyPr>
          <a:lstStyle/>
          <a:p>
            <a:pPr algn="just"/>
            <a:r>
              <a:rPr lang="it-IT" sz="2000" dirty="0">
                <a:solidFill>
                  <a:srgbClr val="002060"/>
                </a:solidFill>
                <a:latin typeface="Titillium Web"/>
              </a:rPr>
              <a:t>Obiettivo degli incontri è quello di proporre un quadro dei </a:t>
            </a:r>
            <a:r>
              <a:rPr lang="it-IT" sz="2000" b="1" dirty="0">
                <a:solidFill>
                  <a:srgbClr val="002060"/>
                </a:solidFill>
                <a:latin typeface="Titillium Web"/>
              </a:rPr>
              <a:t>principali aspetti </a:t>
            </a:r>
            <a:r>
              <a:rPr lang="it-IT" sz="2000" dirty="0">
                <a:solidFill>
                  <a:srgbClr val="002060"/>
                </a:solidFill>
                <a:latin typeface="Titillium Web"/>
              </a:rPr>
              <a:t>che riguardano l’intero ciclo di vita del documento </a:t>
            </a:r>
            <a:r>
              <a:rPr lang="it-IT" sz="2000">
                <a:solidFill>
                  <a:srgbClr val="002060"/>
                </a:solidFill>
                <a:latin typeface="Titillium Web"/>
              </a:rPr>
              <a:t>informatico dalle </a:t>
            </a:r>
            <a:r>
              <a:rPr lang="it-IT" sz="2000" dirty="0">
                <a:solidFill>
                  <a:srgbClr val="002060"/>
                </a:solidFill>
                <a:latin typeface="Titillium Web"/>
              </a:rPr>
              <a:t>fasi propedeutiche alla creazione fino alla conservazione.</a:t>
            </a:r>
          </a:p>
          <a:p>
            <a:pPr algn="just"/>
            <a:endParaRPr lang="it-IT" sz="2000" dirty="0">
              <a:solidFill>
                <a:srgbClr val="002060"/>
              </a:solidFill>
              <a:latin typeface="Titillium Web"/>
            </a:endParaRPr>
          </a:p>
          <a:p>
            <a:pPr algn="just"/>
            <a:r>
              <a:rPr lang="it-IT" sz="2000" dirty="0">
                <a:solidFill>
                  <a:srgbClr val="002060"/>
                </a:solidFill>
                <a:latin typeface="Titillium Web"/>
              </a:rPr>
              <a:t>I </a:t>
            </a:r>
            <a:r>
              <a:rPr lang="it-IT" sz="2000" dirty="0" err="1">
                <a:solidFill>
                  <a:srgbClr val="002060"/>
                </a:solidFill>
                <a:latin typeface="Titillium Web"/>
              </a:rPr>
              <a:t>webinar</a:t>
            </a:r>
            <a:r>
              <a:rPr lang="it-IT" sz="2000" dirty="0">
                <a:solidFill>
                  <a:srgbClr val="002060"/>
                </a:solidFill>
                <a:latin typeface="Titillium Web"/>
              </a:rPr>
              <a:t> in programma costituiscono anche un importante </a:t>
            </a:r>
            <a:r>
              <a:rPr lang="it-IT" sz="2000" b="1" dirty="0">
                <a:solidFill>
                  <a:srgbClr val="002060"/>
                </a:solidFill>
                <a:latin typeface="Titillium Web"/>
              </a:rPr>
              <a:t>momento di condivisione </a:t>
            </a:r>
            <a:r>
              <a:rPr lang="it-IT" sz="2000" dirty="0">
                <a:solidFill>
                  <a:srgbClr val="002060"/>
                </a:solidFill>
                <a:latin typeface="Titillium Web"/>
              </a:rPr>
              <a:t>con tutti i partecipanti, un’occasione in cui far emergere </a:t>
            </a:r>
            <a:r>
              <a:rPr lang="it-IT" sz="2000" b="1" dirty="0">
                <a:solidFill>
                  <a:srgbClr val="002060"/>
                </a:solidFill>
                <a:latin typeface="Titillium Web"/>
              </a:rPr>
              <a:t>spunti di riflessione </a:t>
            </a:r>
            <a:r>
              <a:rPr lang="it-IT" sz="2000" dirty="0">
                <a:solidFill>
                  <a:srgbClr val="002060"/>
                </a:solidFill>
                <a:latin typeface="Titillium Web"/>
              </a:rPr>
              <a:t>utili per incrementare la crescita digitale del Paese e rendere più efficiente la struttura amministrativa.</a:t>
            </a:r>
          </a:p>
        </p:txBody>
      </p:sp>
      <p:sp>
        <p:nvSpPr>
          <p:cNvPr id="4"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5"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4</a:t>
            </a:fld>
            <a:endParaRPr sz="1100" dirty="0">
              <a:solidFill>
                <a:schemeClr val="lt1"/>
              </a:solidFill>
              <a:latin typeface="Titillium Web"/>
              <a:ea typeface="Titillium Web"/>
              <a:cs typeface="Titillium Web"/>
              <a:sym typeface="Titillium Web"/>
            </a:endParaRPr>
          </a:p>
        </p:txBody>
      </p:sp>
      <p:pic>
        <p:nvPicPr>
          <p:cNvPr id="6" name="Google Shape;119;p16" descr="Immagine che contiene testo, clipart&#10;&#10;Descrizione generata automaticamente"/>
          <p:cNvPicPr preferRelativeResize="0"/>
          <p:nvPr/>
        </p:nvPicPr>
        <p:blipFill rotWithShape="1">
          <a:blip r:embed="rId2">
            <a:alphaModFix/>
          </a:blip>
          <a:srcRect/>
          <a:stretch/>
        </p:blipFill>
        <p:spPr>
          <a:xfrm>
            <a:off x="931502" y="6279901"/>
            <a:ext cx="2543175" cy="542925"/>
          </a:xfrm>
          <a:prstGeom prst="rect">
            <a:avLst/>
          </a:prstGeom>
          <a:noFill/>
          <a:ln>
            <a:noFill/>
          </a:ln>
        </p:spPr>
      </p:pic>
      <p:pic>
        <p:nvPicPr>
          <p:cNvPr id="7" name="Google Shape;120;p16"/>
          <p:cNvPicPr preferRelativeResize="0"/>
          <p:nvPr/>
        </p:nvPicPr>
        <p:blipFill rotWithShape="1">
          <a:blip r:embed="rId3">
            <a:alphaModFix/>
          </a:blip>
          <a:srcRect/>
          <a:stretch/>
        </p:blipFill>
        <p:spPr>
          <a:xfrm>
            <a:off x="9841018" y="6332155"/>
            <a:ext cx="1675692" cy="420785"/>
          </a:xfrm>
          <a:prstGeom prst="rect">
            <a:avLst/>
          </a:prstGeom>
          <a:noFill/>
          <a:ln>
            <a:noFill/>
          </a:ln>
        </p:spPr>
      </p:pic>
    </p:spTree>
    <p:extLst>
      <p:ext uri="{BB962C8B-B14F-4D97-AF65-F5344CB8AC3E}">
        <p14:creationId xmlns:p14="http://schemas.microsoft.com/office/powerpoint/2010/main" val="3476747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b="1" dirty="0">
                <a:solidFill>
                  <a:srgbClr val="0066CC"/>
                </a:solidFill>
                <a:latin typeface="Arial"/>
                <a:ea typeface="Arial"/>
                <a:cs typeface="Arial" panose="020B0604020202020204" pitchFamily="34" charset="0"/>
              </a:rPr>
              <a:t>Calendario</a:t>
            </a:r>
          </a:p>
        </p:txBody>
      </p:sp>
      <p:sp>
        <p:nvSpPr>
          <p:cNvPr id="4" name="Rettangolo 3"/>
          <p:cNvSpPr/>
          <p:nvPr/>
        </p:nvSpPr>
        <p:spPr>
          <a:xfrm>
            <a:off x="1758696" y="1818364"/>
            <a:ext cx="6096000" cy="3631763"/>
          </a:xfrm>
          <a:prstGeom prst="rect">
            <a:avLst/>
          </a:prstGeom>
        </p:spPr>
        <p:txBody>
          <a:bodyPr>
            <a:spAutoFit/>
          </a:bodyPr>
          <a:lstStyle/>
          <a:p>
            <a:pPr marL="114300" algn="just">
              <a:lnSpc>
                <a:spcPct val="90000"/>
              </a:lnSpc>
              <a:spcBef>
                <a:spcPts val="1000"/>
              </a:spcBef>
              <a:buClr>
                <a:schemeClr val="dk1"/>
              </a:buClr>
              <a:buSzPts val="1800"/>
            </a:pPr>
            <a:r>
              <a:rPr lang="it-IT" sz="2000" dirty="0">
                <a:solidFill>
                  <a:srgbClr val="002060"/>
                </a:solidFill>
                <a:latin typeface="Titillium Web"/>
                <a:ea typeface="Calibri"/>
                <a:cs typeface="Calibri"/>
                <a:sym typeface="Calibri"/>
              </a:rPr>
              <a:t>Gli appuntamenti</a:t>
            </a:r>
          </a:p>
          <a:p>
            <a:pPr marL="457200" indent="-342900" algn="just">
              <a:lnSpc>
                <a:spcPct val="90000"/>
              </a:lnSpc>
              <a:spcBef>
                <a:spcPts val="1000"/>
              </a:spcBef>
              <a:buClr>
                <a:schemeClr val="dk1"/>
              </a:buClr>
              <a:buSzPts val="1800"/>
              <a:buFont typeface="Arial"/>
              <a:buChar char="•"/>
            </a:pPr>
            <a:endParaRPr lang="it-IT" sz="2000" dirty="0">
              <a:solidFill>
                <a:srgbClr val="002060"/>
              </a:solidFill>
              <a:latin typeface="Titillium Web"/>
              <a:ea typeface="Calibri"/>
              <a:cs typeface="Calibri"/>
              <a:sym typeface="Calibri"/>
            </a:endParaRPr>
          </a:p>
          <a:p>
            <a:pPr marL="457200" indent="-342900" algn="just">
              <a:lnSpc>
                <a:spcPct val="90000"/>
              </a:lnSpc>
              <a:spcBef>
                <a:spcPts val="1000"/>
              </a:spcBef>
              <a:buClr>
                <a:schemeClr val="dk1"/>
              </a:buClr>
              <a:buSzPts val="1800"/>
              <a:buFont typeface="Arial"/>
              <a:buChar char="•"/>
            </a:pPr>
            <a:r>
              <a:rPr lang="it-IT" sz="2000" dirty="0">
                <a:solidFill>
                  <a:srgbClr val="002060"/>
                </a:solidFill>
                <a:latin typeface="Titillium Web"/>
                <a:ea typeface="Calibri"/>
                <a:cs typeface="Calibri"/>
                <a:sym typeface="Calibri"/>
              </a:rPr>
              <a:t>Giovedì 6 ottobre 2022 -  </a:t>
            </a:r>
            <a:r>
              <a:rPr lang="it-IT" sz="2000" i="1" dirty="0">
                <a:solidFill>
                  <a:srgbClr val="002060"/>
                </a:solidFill>
                <a:latin typeface="Titillium Web"/>
                <a:ea typeface="Calibri"/>
                <a:cs typeface="Calibri"/>
                <a:sym typeface="Calibri"/>
              </a:rPr>
              <a:t>Tutto quello che avreste voluto sapere sul documento, ma…</a:t>
            </a:r>
          </a:p>
          <a:p>
            <a:pPr marL="457200" indent="-342900" algn="just">
              <a:lnSpc>
                <a:spcPct val="90000"/>
              </a:lnSpc>
              <a:spcBef>
                <a:spcPts val="1000"/>
              </a:spcBef>
              <a:buClr>
                <a:schemeClr val="dk1"/>
              </a:buClr>
              <a:buSzPts val="1800"/>
              <a:buFont typeface="Arial"/>
              <a:buChar char="•"/>
            </a:pPr>
            <a:endParaRPr lang="it-IT" sz="2000" dirty="0">
              <a:solidFill>
                <a:srgbClr val="002060"/>
              </a:solidFill>
              <a:latin typeface="Titillium Web"/>
              <a:ea typeface="Calibri"/>
              <a:cs typeface="Calibri"/>
              <a:sym typeface="Calibri"/>
            </a:endParaRPr>
          </a:p>
          <a:p>
            <a:pPr marL="457200" indent="-342900" algn="just">
              <a:lnSpc>
                <a:spcPct val="90000"/>
              </a:lnSpc>
              <a:spcBef>
                <a:spcPts val="1000"/>
              </a:spcBef>
              <a:buClr>
                <a:schemeClr val="dk1"/>
              </a:buClr>
              <a:buSzPts val="1800"/>
              <a:buFont typeface="Arial"/>
              <a:buChar char="•"/>
            </a:pPr>
            <a:r>
              <a:rPr lang="it-IT" sz="2000" dirty="0">
                <a:solidFill>
                  <a:srgbClr val="002060"/>
                </a:solidFill>
                <a:latin typeface="Titillium Web"/>
                <a:ea typeface="Calibri"/>
                <a:cs typeface="Calibri"/>
                <a:sym typeface="Calibri"/>
              </a:rPr>
              <a:t>Giovedì 20 ottobre 2022 - </a:t>
            </a:r>
            <a:r>
              <a:rPr lang="it-IT" sz="2000" i="1" dirty="0" err="1">
                <a:solidFill>
                  <a:srgbClr val="002060"/>
                </a:solidFill>
                <a:latin typeface="Titillium Web"/>
                <a:ea typeface="Calibri"/>
                <a:cs typeface="Calibri"/>
                <a:sym typeface="Calibri"/>
              </a:rPr>
              <a:t>PECcati</a:t>
            </a:r>
            <a:r>
              <a:rPr lang="it-IT" sz="2000" i="1" dirty="0">
                <a:solidFill>
                  <a:srgbClr val="002060"/>
                </a:solidFill>
                <a:latin typeface="Titillium Web"/>
                <a:ea typeface="Calibri"/>
                <a:cs typeface="Calibri"/>
                <a:sym typeface="Calibri"/>
              </a:rPr>
              <a:t> di protocollo: tra regole, prassi e possibili soluzioni</a:t>
            </a:r>
          </a:p>
          <a:p>
            <a:pPr marL="457200" indent="-342900" algn="just">
              <a:lnSpc>
                <a:spcPct val="90000"/>
              </a:lnSpc>
              <a:spcBef>
                <a:spcPts val="1000"/>
              </a:spcBef>
              <a:buClr>
                <a:schemeClr val="dk1"/>
              </a:buClr>
              <a:buSzPts val="1800"/>
              <a:buFont typeface="Arial"/>
              <a:buChar char="•"/>
            </a:pPr>
            <a:endParaRPr lang="it-IT" sz="2000" dirty="0">
              <a:solidFill>
                <a:srgbClr val="002060"/>
              </a:solidFill>
              <a:latin typeface="Titillium Web"/>
              <a:ea typeface="Calibri"/>
              <a:cs typeface="Calibri"/>
              <a:sym typeface="Calibri"/>
            </a:endParaRPr>
          </a:p>
          <a:p>
            <a:pPr marL="457200" indent="-342900" algn="just">
              <a:lnSpc>
                <a:spcPct val="90000"/>
              </a:lnSpc>
              <a:spcBef>
                <a:spcPts val="1000"/>
              </a:spcBef>
              <a:buClr>
                <a:schemeClr val="dk1"/>
              </a:buClr>
              <a:buSzPts val="1800"/>
              <a:buFont typeface="Arial"/>
              <a:buChar char="•"/>
            </a:pPr>
            <a:r>
              <a:rPr lang="it-IT" sz="2000" b="1" dirty="0">
                <a:solidFill>
                  <a:srgbClr val="002060"/>
                </a:solidFill>
                <a:latin typeface="Titillium Web"/>
                <a:ea typeface="Calibri"/>
                <a:cs typeface="Calibri"/>
                <a:sym typeface="Calibri"/>
              </a:rPr>
              <a:t>Mercoledì 9 novembre 2022 - </a:t>
            </a:r>
            <a:r>
              <a:rPr lang="it-IT" sz="2000" i="1" dirty="0">
                <a:solidFill>
                  <a:srgbClr val="002060"/>
                </a:solidFill>
                <a:latin typeface="Titillium Web"/>
                <a:ea typeface="Calibri"/>
                <a:cs typeface="Calibri"/>
                <a:sym typeface="Calibri"/>
              </a:rPr>
              <a:t>Ho visto firme che voi umani…</a:t>
            </a:r>
          </a:p>
        </p:txBody>
      </p:sp>
      <p:sp>
        <p:nvSpPr>
          <p:cNvPr id="5"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5</a:t>
            </a:fld>
            <a:endParaRPr sz="1100" dirty="0">
              <a:solidFill>
                <a:schemeClr val="lt1"/>
              </a:solidFill>
              <a:latin typeface="Titillium Web"/>
              <a:ea typeface="Titillium Web"/>
              <a:cs typeface="Titillium Web"/>
              <a:sym typeface="Titillium Web"/>
            </a:endParaRPr>
          </a:p>
        </p:txBody>
      </p:sp>
      <p:pic>
        <p:nvPicPr>
          <p:cNvPr id="7" name="Google Shape;119;p16" descr="Immagine che contiene testo, clipart&#10;&#10;Descrizione generata automaticamente"/>
          <p:cNvPicPr preferRelativeResize="0"/>
          <p:nvPr/>
        </p:nvPicPr>
        <p:blipFill rotWithShape="1">
          <a:blip r:embed="rId2">
            <a:alphaModFix/>
          </a:blip>
          <a:srcRect/>
          <a:stretch/>
        </p:blipFill>
        <p:spPr>
          <a:xfrm>
            <a:off x="931502" y="6279901"/>
            <a:ext cx="2543175" cy="542925"/>
          </a:xfrm>
          <a:prstGeom prst="rect">
            <a:avLst/>
          </a:prstGeom>
          <a:noFill/>
          <a:ln>
            <a:noFill/>
          </a:ln>
        </p:spPr>
      </p:pic>
      <p:pic>
        <p:nvPicPr>
          <p:cNvPr id="8" name="Google Shape;120;p16"/>
          <p:cNvPicPr preferRelativeResize="0"/>
          <p:nvPr/>
        </p:nvPicPr>
        <p:blipFill rotWithShape="1">
          <a:blip r:embed="rId3">
            <a:alphaModFix/>
          </a:blip>
          <a:srcRect/>
          <a:stretch/>
        </p:blipFill>
        <p:spPr>
          <a:xfrm>
            <a:off x="9841018" y="6332155"/>
            <a:ext cx="1675692" cy="420785"/>
          </a:xfrm>
          <a:prstGeom prst="rect">
            <a:avLst/>
          </a:prstGeom>
          <a:noFill/>
          <a:ln>
            <a:noFill/>
          </a:ln>
        </p:spPr>
      </p:pic>
    </p:spTree>
    <p:extLst>
      <p:ext uri="{BB962C8B-B14F-4D97-AF65-F5344CB8AC3E}">
        <p14:creationId xmlns:p14="http://schemas.microsoft.com/office/powerpoint/2010/main" val="3879323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4" y="508733"/>
            <a:ext cx="4977624" cy="523180"/>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Linee guida e ruolo di AgID</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29" y="1621254"/>
            <a:ext cx="11036219" cy="3785611"/>
          </a:xfrm>
          <a:prstGeom prst="rect">
            <a:avLst/>
          </a:prstGeom>
          <a:noFill/>
          <a:ln>
            <a:noFill/>
          </a:ln>
        </p:spPr>
        <p:txBody>
          <a:bodyPr spcFirstLastPara="1" wrap="square" lIns="91425" tIns="45700" rIns="91425" bIns="45700" anchor="t" anchorCtr="0">
            <a:spAutoFit/>
          </a:bodyPr>
          <a:lstStyle/>
          <a:p>
            <a:pPr marL="0" indent="0" algn="just">
              <a:buNone/>
              <a:defRPr sz="1800" b="0" i="0" u="none" strike="noStrike" kern="0" cap="none" spc="0" baseline="0">
                <a:solidFill>
                  <a:srgbClr val="000000"/>
                </a:solidFill>
                <a:uFillTx/>
              </a:defRPr>
            </a:pPr>
            <a:r>
              <a:rPr lang="it-IT" sz="2000" dirty="0" err="1">
                <a:solidFill>
                  <a:srgbClr val="002060"/>
                </a:solidFill>
                <a:latin typeface="Titillium Web" panose="020B0604020202020204"/>
                <a:cs typeface="Calibri" pitchFamily="34"/>
              </a:rPr>
              <a:t>D.Lgs.</a:t>
            </a:r>
            <a:r>
              <a:rPr lang="it-IT" sz="2000" dirty="0">
                <a:solidFill>
                  <a:srgbClr val="002060"/>
                </a:solidFill>
                <a:latin typeface="Titillium Web" panose="020B0604020202020204"/>
                <a:cs typeface="Calibri" pitchFamily="34"/>
              </a:rPr>
              <a:t> 7 marzo 2005, n. 82 - Codice dell'amministrazione digitale (come modificato dal d. </a:t>
            </a:r>
            <a:r>
              <a:rPr lang="it-IT" sz="2000" dirty="0" err="1">
                <a:solidFill>
                  <a:srgbClr val="002060"/>
                </a:solidFill>
                <a:latin typeface="Titillium Web" panose="020B0604020202020204"/>
                <a:cs typeface="Calibri" pitchFamily="34"/>
              </a:rPr>
              <a:t>lgs</a:t>
            </a:r>
            <a:r>
              <a:rPr lang="it-IT" sz="2000" dirty="0">
                <a:solidFill>
                  <a:srgbClr val="002060"/>
                </a:solidFill>
                <a:latin typeface="Titillium Web" panose="020B0604020202020204"/>
                <a:cs typeface="Calibri" pitchFamily="34"/>
              </a:rPr>
              <a:t>. 13 dicembre 2017, n. 217)</a:t>
            </a:r>
          </a:p>
          <a:p>
            <a:pPr algn="just">
              <a:defRPr sz="1800" b="0" i="0" u="none" strike="noStrike" kern="0" cap="none" spc="0" baseline="0">
                <a:solidFill>
                  <a:srgbClr val="000000"/>
                </a:solidFill>
                <a:uFillTx/>
              </a:defRPr>
            </a:pPr>
            <a:endParaRPr lang="it-IT" sz="2000" b="1" dirty="0">
              <a:solidFill>
                <a:srgbClr val="002060"/>
              </a:solidFill>
              <a:latin typeface="Titillium Web" panose="020B0604020202020204"/>
              <a:cs typeface="Calibri" pitchFamily="34"/>
            </a:endParaRPr>
          </a:p>
          <a:p>
            <a:pPr marL="0" indent="0" algn="just">
              <a:buNone/>
              <a:defRPr sz="1800" b="0" i="0" u="none" strike="noStrike" kern="0" cap="none" spc="0" baseline="0">
                <a:solidFill>
                  <a:srgbClr val="000000"/>
                </a:solidFill>
                <a:uFillTx/>
              </a:defRPr>
            </a:pPr>
            <a:r>
              <a:rPr lang="it-IT" sz="2000" b="1" dirty="0">
                <a:solidFill>
                  <a:srgbClr val="002060"/>
                </a:solidFill>
                <a:latin typeface="Titillium Web" panose="020B0604020202020204"/>
                <a:cs typeface="Calibri" pitchFamily="34"/>
              </a:rPr>
              <a:t>Art. 71 «Regole tecniche»</a:t>
            </a:r>
          </a:p>
          <a:p>
            <a:pPr marL="0" indent="0" algn="just">
              <a:buNone/>
              <a:defRPr sz="1800" b="0" i="0" u="none" strike="noStrike" kern="0" cap="none" spc="0" baseline="0">
                <a:solidFill>
                  <a:srgbClr val="000000"/>
                </a:solidFill>
                <a:uFillTx/>
              </a:defRPr>
            </a:pPr>
            <a:r>
              <a:rPr lang="it-IT" sz="2000" dirty="0">
                <a:solidFill>
                  <a:srgbClr val="002060"/>
                </a:solidFill>
                <a:latin typeface="Titillium Web" panose="020B0604020202020204"/>
                <a:cs typeface="Calibri" pitchFamily="34"/>
              </a:rPr>
              <a:t>L'AgID, previa consultazione pubblica da svolgersi entro il termine di trenta giorni, sentiti le amministrazioni competenti e il Garante per la protezione dei dati personali nelle materie di competenza, nonché acquisito il parere della Conferenza unificata, adotta </a:t>
            </a:r>
            <a:r>
              <a:rPr lang="it-IT" sz="2000" b="1" dirty="0">
                <a:solidFill>
                  <a:srgbClr val="002060"/>
                </a:solidFill>
                <a:latin typeface="Titillium Web" panose="020B0604020202020204"/>
                <a:cs typeface="Calibri" pitchFamily="34"/>
              </a:rPr>
              <a:t>Linee guida </a:t>
            </a:r>
            <a:r>
              <a:rPr lang="it-IT" sz="2000" dirty="0">
                <a:solidFill>
                  <a:srgbClr val="002060"/>
                </a:solidFill>
                <a:latin typeface="Titillium Web" panose="020B0604020202020204"/>
                <a:cs typeface="Calibri" pitchFamily="34"/>
              </a:rPr>
              <a:t>contenenti le regole tecniche e di indirizzo per l'attuazione del presente Codice. Le </a:t>
            </a:r>
            <a:r>
              <a:rPr lang="it-IT" sz="2000" b="1" dirty="0">
                <a:solidFill>
                  <a:srgbClr val="002060"/>
                </a:solidFill>
                <a:latin typeface="Titillium Web" panose="020B0604020202020204"/>
                <a:cs typeface="Calibri" pitchFamily="34"/>
              </a:rPr>
              <a:t>Linee guida </a:t>
            </a:r>
            <a:r>
              <a:rPr lang="it-IT" sz="2000" dirty="0">
                <a:solidFill>
                  <a:srgbClr val="002060"/>
                </a:solidFill>
                <a:latin typeface="Titillium Web" panose="020B0604020202020204"/>
                <a:cs typeface="Calibri" pitchFamily="34"/>
              </a:rPr>
              <a:t>divengono efficaci dopo la loro pubblicazione nell'apposita area del sito Internet istituzionale dell'AgID e di essa ne è data notizia nella Gazzetta Ufficiale della Repubblica italiana. Le </a:t>
            </a:r>
            <a:r>
              <a:rPr lang="it-IT" sz="2000" b="1" dirty="0">
                <a:solidFill>
                  <a:srgbClr val="002060"/>
                </a:solidFill>
                <a:latin typeface="Titillium Web" panose="020B0604020202020204"/>
                <a:cs typeface="Calibri" pitchFamily="34"/>
              </a:rPr>
              <a:t>Linee guida </a:t>
            </a:r>
            <a:r>
              <a:rPr lang="it-IT" sz="2000" dirty="0">
                <a:solidFill>
                  <a:srgbClr val="002060"/>
                </a:solidFill>
                <a:latin typeface="Titillium Web" panose="020B0604020202020204"/>
                <a:cs typeface="Calibri" pitchFamily="34"/>
              </a:rPr>
              <a:t>sono aggiornate o modificate con la procedura di cui al primo periodo.</a:t>
            </a:r>
          </a:p>
          <a:p>
            <a:pPr marL="0" marR="0" lvl="0" indent="0" algn="l" rtl="0">
              <a:spcBef>
                <a:spcPts val="0"/>
              </a:spcBef>
              <a:spcAft>
                <a:spcPts val="0"/>
              </a:spcAft>
              <a:buNone/>
            </a:pPr>
            <a:r>
              <a:rPr lang="it-IT" sz="2000" dirty="0">
                <a:solidFill>
                  <a:srgbClr val="0070C0"/>
                </a:solidFill>
                <a:latin typeface="Calibri"/>
                <a:ea typeface="Calibri"/>
                <a:cs typeface="Calibri"/>
                <a:sym typeface="Calibri"/>
              </a:rPr>
              <a:t> </a:t>
            </a:r>
            <a:endParaRPr dirty="0"/>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6</a:t>
            </a:fld>
            <a:endParaRPr sz="1100" dirty="0">
              <a:solidFill>
                <a:schemeClr val="lt1"/>
              </a:solidFill>
              <a:latin typeface="Titillium Web"/>
              <a:ea typeface="Titillium Web"/>
              <a:cs typeface="Titillium Web"/>
              <a:sym typeface="Titillium Web"/>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2851355" y="508733"/>
            <a:ext cx="6528619" cy="523180"/>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Contesto normativo di partenza</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29" y="1462800"/>
            <a:ext cx="10803381" cy="4472415"/>
          </a:xfrm>
          <a:prstGeom prst="rect">
            <a:avLst/>
          </a:prstGeom>
          <a:noFill/>
          <a:ln>
            <a:noFill/>
          </a:ln>
        </p:spPr>
        <p:txBody>
          <a:bodyPr spcFirstLastPara="1" wrap="square" lIns="91425" tIns="45700" rIns="91425" bIns="45700" anchor="t" anchorCtr="0">
            <a:spAutoFit/>
          </a:bodyPr>
          <a:lstStyle/>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D.P.R. n. 445/2000 </a:t>
            </a:r>
            <a:r>
              <a:rPr lang="it-IT" sz="2000" dirty="0">
                <a:solidFill>
                  <a:srgbClr val="013360"/>
                </a:solidFill>
                <a:latin typeface="Titillium Web" panose="020B0604020202020204"/>
                <a:ea typeface="+mn-ea"/>
                <a:cs typeface="Calibri" pitchFamily="34"/>
              </a:rPr>
              <a:t>- Testo unico delle disposizioni legislative e regolamentari in materia di documentazione amministrativa;</a:t>
            </a: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D. </a:t>
            </a:r>
            <a:r>
              <a:rPr lang="it-IT" sz="2000" b="1" dirty="0" err="1">
                <a:solidFill>
                  <a:srgbClr val="013360"/>
                </a:solidFill>
                <a:latin typeface="Titillium Web" panose="020B0604020202020204"/>
                <a:ea typeface="+mn-ea"/>
                <a:cs typeface="Calibri" pitchFamily="34"/>
              </a:rPr>
              <a:t>lgs</a:t>
            </a:r>
            <a:r>
              <a:rPr lang="it-IT" sz="2000" b="1" dirty="0">
                <a:solidFill>
                  <a:srgbClr val="013360"/>
                </a:solidFill>
                <a:latin typeface="Titillium Web" panose="020B0604020202020204"/>
                <a:ea typeface="+mn-ea"/>
                <a:cs typeface="Calibri" pitchFamily="34"/>
              </a:rPr>
              <a:t>. n. 82/2005  </a:t>
            </a:r>
            <a:r>
              <a:rPr lang="it-IT" sz="2000" dirty="0">
                <a:solidFill>
                  <a:srgbClr val="013360"/>
                </a:solidFill>
                <a:latin typeface="Titillium Web" panose="020B0604020202020204"/>
                <a:ea typeface="+mn-ea"/>
                <a:cs typeface="Calibri" pitchFamily="34"/>
              </a:rPr>
              <a:t>e </a:t>
            </a:r>
            <a:r>
              <a:rPr lang="it-IT" sz="2000" dirty="0" err="1">
                <a:solidFill>
                  <a:srgbClr val="013360"/>
                </a:solidFill>
                <a:latin typeface="Titillium Web" panose="020B0604020202020204"/>
                <a:ea typeface="+mn-ea"/>
                <a:cs typeface="Calibri" pitchFamily="34"/>
              </a:rPr>
              <a:t>s.m.i.</a:t>
            </a:r>
            <a:r>
              <a:rPr lang="it-IT" sz="2000" dirty="0">
                <a:solidFill>
                  <a:srgbClr val="013360"/>
                </a:solidFill>
                <a:latin typeface="Titillium Web" panose="020B0604020202020204"/>
                <a:ea typeface="+mn-ea"/>
                <a:cs typeface="Calibri" pitchFamily="34"/>
              </a:rPr>
              <a:t> - Codice dell'amministrazione digitale;</a:t>
            </a: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DPCM 3 dicembre 2013 </a:t>
            </a:r>
            <a:r>
              <a:rPr lang="it-IT" sz="2000" dirty="0">
                <a:solidFill>
                  <a:srgbClr val="013360"/>
                </a:solidFill>
                <a:latin typeface="Titillium Web" panose="020B0604020202020204"/>
                <a:ea typeface="+mn-ea"/>
                <a:cs typeface="Calibri" pitchFamily="34"/>
              </a:rPr>
              <a:t>- Regole tecniche per il protocollo informatico;</a:t>
            </a: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DPCM 3 dicembre 2013 </a:t>
            </a:r>
            <a:r>
              <a:rPr lang="it-IT" sz="2000" dirty="0">
                <a:solidFill>
                  <a:srgbClr val="013360"/>
                </a:solidFill>
                <a:latin typeface="Titillium Web" panose="020B0604020202020204"/>
                <a:ea typeface="+mn-ea"/>
                <a:cs typeface="Calibri" pitchFamily="34"/>
              </a:rPr>
              <a:t>- Regole tecniche in materia di sistema di conservazione;</a:t>
            </a: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DPCM 13 novembre 2014 </a:t>
            </a:r>
            <a:r>
              <a:rPr lang="it-IT" sz="2000" dirty="0">
                <a:solidFill>
                  <a:srgbClr val="013360"/>
                </a:solidFill>
                <a:latin typeface="Titillium Web" panose="020B0604020202020204"/>
                <a:ea typeface="+mn-ea"/>
                <a:cs typeface="Calibri" pitchFamily="34"/>
              </a:rPr>
              <a:t>- Regole tecniche in materia di formazione, trasmissione, copia, duplicazione, riproduzione e validazione temporale dei documenti informatici nonché di formazione e conservazione dei documenti informatici delle pubbliche;</a:t>
            </a: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Circolare AgID 23 gennaio 2013, n. 60 </a:t>
            </a:r>
            <a:r>
              <a:rPr lang="it-IT" sz="2000" dirty="0">
                <a:solidFill>
                  <a:srgbClr val="013360"/>
                </a:solidFill>
                <a:latin typeface="Titillium Web" panose="020B0604020202020204"/>
                <a:ea typeface="+mn-ea"/>
                <a:cs typeface="Calibri" pitchFamily="34"/>
              </a:rPr>
              <a:t>- Formato e definizioni dei tipi di informazioni minime ed accessorie associate ai messaggi scambiati tra le pubbliche amministrazioni;</a:t>
            </a: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r>
              <a:rPr lang="it-IT" sz="2000" b="1" dirty="0">
                <a:solidFill>
                  <a:srgbClr val="013360"/>
                </a:solidFill>
                <a:latin typeface="Titillium Web" panose="020B0604020202020204"/>
                <a:ea typeface="+mn-ea"/>
                <a:cs typeface="Calibri" pitchFamily="34"/>
              </a:rPr>
              <a:t>Circolare AgID 10 aprile 2014, n. 65 </a:t>
            </a:r>
            <a:r>
              <a:rPr lang="it-IT" sz="2000" dirty="0">
                <a:solidFill>
                  <a:srgbClr val="013360"/>
                </a:solidFill>
                <a:latin typeface="Titillium Web" panose="020B0604020202020204"/>
                <a:ea typeface="+mn-ea"/>
                <a:cs typeface="Calibri" pitchFamily="34"/>
              </a:rPr>
              <a:t>- Modalità per l’accreditamento e la vigilanza sui soggetti pubblici e privati che svolgono attività di conservazione dei documenti informatici.</a:t>
            </a: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7</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17519558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4" y="508734"/>
            <a:ext cx="5115276" cy="523180"/>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Le ragioni della nuova fonte</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30" y="1462799"/>
            <a:ext cx="10583936" cy="3575297"/>
          </a:xfrm>
          <a:prstGeom prst="rect">
            <a:avLst/>
          </a:prstGeom>
          <a:noFill/>
          <a:ln>
            <a:noFill/>
          </a:ln>
        </p:spPr>
        <p:txBody>
          <a:bodyPr spcFirstLastPara="1" wrap="square" lIns="91425" tIns="45700" rIns="91425" bIns="45700" anchor="t" anchorCtr="0">
            <a:spAutoFit/>
          </a:bodyPr>
          <a:lstStyle/>
          <a:p>
            <a:pPr fontAlgn="base">
              <a:defRPr/>
            </a:pPr>
            <a:endParaRPr lang="it-IT" sz="2000" b="1" dirty="0">
              <a:solidFill>
                <a:srgbClr val="002060"/>
              </a:solidFill>
              <a:latin typeface="Titillium Web"/>
            </a:endParaRPr>
          </a:p>
          <a:p>
            <a:pPr marL="342900" indent="-342900" fontAlgn="base">
              <a:buFont typeface="Arial"/>
              <a:buChar char="•"/>
              <a:defRPr/>
            </a:pPr>
            <a:r>
              <a:rPr lang="it-IT" sz="2000" b="1" dirty="0">
                <a:solidFill>
                  <a:srgbClr val="002060"/>
                </a:solidFill>
                <a:latin typeface="Titillium Web"/>
              </a:rPr>
              <a:t>Deregolamentazione</a:t>
            </a:r>
            <a:r>
              <a:rPr lang="it-IT" sz="2000" dirty="0">
                <a:solidFill>
                  <a:srgbClr val="002060"/>
                </a:solidFill>
                <a:latin typeface="Titillium Web"/>
              </a:rPr>
              <a:t>: le fonti tradizionali, sia di rango legislativo sia di rango regolamentare, non sono idonee a disciplinare una materia tecnica come la digitalizzazione</a:t>
            </a:r>
          </a:p>
          <a:p>
            <a:pPr marL="342900" indent="-342900">
              <a:buFont typeface="Arial"/>
              <a:buChar char="•"/>
              <a:defRPr/>
            </a:pPr>
            <a:endParaRPr lang="it-IT" sz="2000" dirty="0">
              <a:solidFill>
                <a:srgbClr val="002060"/>
              </a:solidFill>
              <a:latin typeface="Titillium Web" panose="020B0604020202020204" charset="0"/>
            </a:endParaRPr>
          </a:p>
          <a:p>
            <a:pPr marL="342900" indent="-342900">
              <a:buFont typeface="Arial"/>
              <a:buChar char="•"/>
              <a:defRPr/>
            </a:pPr>
            <a:r>
              <a:rPr lang="it-IT" sz="2000" b="1" dirty="0">
                <a:solidFill>
                  <a:srgbClr val="002060"/>
                </a:solidFill>
                <a:latin typeface="Titillium Web"/>
              </a:rPr>
              <a:t>Destrutturazione dell'ambito oggettivo</a:t>
            </a:r>
            <a:r>
              <a:rPr lang="it-IT" sz="2000" dirty="0">
                <a:solidFill>
                  <a:srgbClr val="002060"/>
                </a:solidFill>
                <a:latin typeface="Titillium Web"/>
              </a:rPr>
              <a:t>: il sistema delle fonti diventa più flessibile per </a:t>
            </a:r>
            <a:r>
              <a:rPr lang="it-IT" sz="2000" dirty="0">
                <a:cs typeface="Calibri" panose="020F0502020204030204"/>
              </a:rPr>
              <a:t>f</a:t>
            </a:r>
            <a:r>
              <a:rPr lang="it-IT" sz="2000" dirty="0">
                <a:solidFill>
                  <a:srgbClr val="002060"/>
                </a:solidFill>
                <a:latin typeface="Titillium Web"/>
              </a:rPr>
              <a:t>ornire copertura normativa a nuovi interessi e ambiti fortemente tecnici</a:t>
            </a:r>
          </a:p>
          <a:p>
            <a:pPr marL="342900" indent="-342900">
              <a:buFont typeface="Arial"/>
              <a:buChar char="•"/>
              <a:defRPr/>
            </a:pPr>
            <a:endParaRPr lang="it-IT" sz="2000" dirty="0">
              <a:solidFill>
                <a:srgbClr val="002060"/>
              </a:solidFill>
              <a:latin typeface="Titillium Web" panose="020B0604020202020204" charset="0"/>
            </a:endParaRPr>
          </a:p>
          <a:p>
            <a:pPr marL="342900" indent="-342900">
              <a:buFont typeface="Arial"/>
              <a:buChar char="•"/>
              <a:defRPr/>
            </a:pPr>
            <a:r>
              <a:rPr lang="it-IT" sz="2000" b="1" dirty="0">
                <a:solidFill>
                  <a:srgbClr val="002060"/>
                </a:solidFill>
                <a:latin typeface="Titillium Web"/>
              </a:rPr>
              <a:t>Destrutturazione dell'ambito soggettivo</a:t>
            </a:r>
            <a:r>
              <a:rPr lang="it-IT" sz="2000" dirty="0">
                <a:solidFill>
                  <a:srgbClr val="002060"/>
                </a:solidFill>
                <a:latin typeface="Titillium Web"/>
              </a:rPr>
              <a:t>: ingresso di nuovi produttori di norme vincolanti, anche sganciati dal circuito della responsabilità politica</a:t>
            </a:r>
            <a:endParaRPr lang="it-IT" sz="2000" dirty="0">
              <a:solidFill>
                <a:srgbClr val="002060"/>
              </a:solidFill>
              <a:latin typeface="Titillium Web" panose="020B0604020202020204" charset="0"/>
            </a:endParaRPr>
          </a:p>
          <a:p>
            <a:pPr marL="342900" lvl="0" indent="-160338">
              <a:lnSpc>
                <a:spcPct val="90000"/>
              </a:lnSpc>
              <a:spcBef>
                <a:spcPts val="1000"/>
              </a:spcBef>
              <a:buClrTx/>
              <a:buFont typeface="Arial" panose="020B0604020202020204" pitchFamily="34" charset="0"/>
              <a:buChar char="•"/>
              <a:tabLst>
                <a:tab pos="88900" algn="l"/>
              </a:tabLst>
              <a:defRPr sz="1800" b="0" i="0" u="none" strike="noStrike" kern="0" cap="none" spc="0" baseline="0">
                <a:solidFill>
                  <a:srgbClr val="000000"/>
                </a:solidFill>
                <a:uFillTx/>
              </a:defRPr>
            </a:pPr>
            <a:endParaRPr lang="it-IT" sz="2000" dirty="0">
              <a:solidFill>
                <a:srgbClr val="013360"/>
              </a:solidFill>
              <a:latin typeface="Titillium Web" panose="020B0604020202020204"/>
              <a:ea typeface="+mn-ea"/>
              <a:cs typeface="Calibri" pitchFamily="34"/>
            </a:endParaRP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8</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2154127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3635433" y="508733"/>
            <a:ext cx="5007121" cy="523180"/>
          </a:xfrm>
          <a:prstGeom prst="rect">
            <a:avLst/>
          </a:prstGeom>
          <a:noFill/>
          <a:ln>
            <a:noFill/>
          </a:ln>
        </p:spPr>
        <p:txBody>
          <a:bodyPr spcFirstLastPara="1" wrap="square" lIns="91425" tIns="45700" rIns="91425" bIns="45700" anchor="t" anchorCtr="0">
            <a:spAutoFit/>
          </a:bodyPr>
          <a:lstStyle/>
          <a:p>
            <a:pPr lvl="0" algn="ctr"/>
            <a:r>
              <a:rPr lang="it-IT" sz="2800" b="1" dirty="0">
                <a:solidFill>
                  <a:srgbClr val="0066CC"/>
                </a:solidFill>
                <a:cs typeface="Arial" panose="020B0604020202020204" pitchFamily="34" charset="0"/>
              </a:rPr>
              <a:t>La natura delle Linee guida</a:t>
            </a:r>
            <a:endParaRPr dirty="0"/>
          </a:p>
        </p:txBody>
      </p:sp>
      <p:sp>
        <p:nvSpPr>
          <p:cNvPr id="117" name="Google Shape;117;p16"/>
          <p:cNvSpPr/>
          <p:nvPr/>
        </p:nvSpPr>
        <p:spPr>
          <a:xfrm>
            <a:off x="0" y="6152225"/>
            <a:ext cx="12192000" cy="705775"/>
          </a:xfrm>
          <a:prstGeom prst="rect">
            <a:avLst/>
          </a:prstGeom>
          <a:solidFill>
            <a:srgbClr val="0070C0"/>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8" name="Google Shape;118;p16"/>
          <p:cNvSpPr txBox="1"/>
          <p:nvPr/>
        </p:nvSpPr>
        <p:spPr>
          <a:xfrm>
            <a:off x="713330" y="1462799"/>
            <a:ext cx="10583936" cy="3785611"/>
          </a:xfrm>
          <a:prstGeom prst="rect">
            <a:avLst/>
          </a:prstGeom>
          <a:noFill/>
          <a:ln>
            <a:noFill/>
          </a:ln>
        </p:spPr>
        <p:txBody>
          <a:bodyPr spcFirstLastPara="1" wrap="square" lIns="91425" tIns="45700" rIns="91425" bIns="45700" anchor="t" anchorCtr="0">
            <a:spAutoFit/>
          </a:bodyPr>
          <a:lstStyle/>
          <a:p>
            <a:pPr fontAlgn="base">
              <a:defRPr/>
            </a:pPr>
            <a:endParaRPr lang="it-IT" sz="2000" b="1" dirty="0">
              <a:solidFill>
                <a:srgbClr val="002060"/>
              </a:solidFill>
              <a:latin typeface="Titillium Web"/>
            </a:endParaRPr>
          </a:p>
          <a:p>
            <a:pPr lvl="0">
              <a:defRPr/>
            </a:pPr>
            <a:r>
              <a:rPr lang="it-IT" sz="2000" dirty="0">
                <a:solidFill>
                  <a:srgbClr val="002060"/>
                </a:solidFill>
                <a:latin typeface="Titillium Web"/>
              </a:rPr>
              <a:t>Il Consiglio di Stato precisa che le linee guida:</a:t>
            </a:r>
          </a:p>
          <a:p>
            <a:pPr lvl="0">
              <a:defRPr/>
            </a:pPr>
            <a:endParaRPr lang="it-IT" sz="2000" dirty="0">
              <a:solidFill>
                <a:srgbClr val="002060"/>
              </a:solidFill>
              <a:latin typeface="Titillium Web"/>
            </a:endParaRPr>
          </a:p>
          <a:p>
            <a:pPr marL="342900" lvl="0" indent="-342900">
              <a:buFont typeface="Arial"/>
              <a:buChar char="•"/>
              <a:defRPr/>
            </a:pPr>
            <a:r>
              <a:rPr lang="it-IT" sz="2000" dirty="0">
                <a:solidFill>
                  <a:srgbClr val="002060"/>
                </a:solidFill>
                <a:latin typeface="Titillium Web"/>
              </a:rPr>
              <a:t>sono strumenti di regolazione </a:t>
            </a:r>
            <a:r>
              <a:rPr lang="it-IT" sz="2000" b="1" dirty="0">
                <a:solidFill>
                  <a:srgbClr val="002060"/>
                </a:solidFill>
                <a:latin typeface="Titillium Web"/>
              </a:rPr>
              <a:t>flessibile</a:t>
            </a:r>
          </a:p>
          <a:p>
            <a:pPr marL="342900" lvl="0" indent="-342900">
              <a:buFont typeface="Arial"/>
              <a:buChar char="•"/>
              <a:defRPr/>
            </a:pPr>
            <a:endParaRPr lang="it-IT" sz="2000" dirty="0">
              <a:solidFill>
                <a:srgbClr val="002060"/>
              </a:solidFill>
              <a:latin typeface="Titillium Web"/>
            </a:endParaRPr>
          </a:p>
          <a:p>
            <a:pPr marL="342900" lvl="0" indent="-342900">
              <a:buFont typeface="Arial"/>
              <a:buChar char="•"/>
              <a:defRPr/>
            </a:pPr>
            <a:r>
              <a:rPr lang="it-IT" sz="2000" dirty="0">
                <a:solidFill>
                  <a:srgbClr val="002060"/>
                </a:solidFill>
                <a:latin typeface="Titillium Web"/>
              </a:rPr>
              <a:t>hanno valenza </a:t>
            </a:r>
            <a:r>
              <a:rPr lang="it-IT" sz="2000" b="1" i="1" dirty="0">
                <a:solidFill>
                  <a:srgbClr val="002060"/>
                </a:solidFill>
                <a:latin typeface="Titillium Web"/>
              </a:rPr>
              <a:t>erga </a:t>
            </a:r>
            <a:r>
              <a:rPr lang="it-IT" sz="2000" b="1" i="1" dirty="0" err="1">
                <a:solidFill>
                  <a:srgbClr val="002060"/>
                </a:solidFill>
                <a:latin typeface="Titillium Web"/>
              </a:rPr>
              <a:t>omnes</a:t>
            </a:r>
            <a:r>
              <a:rPr lang="it-IT" sz="2000" dirty="0">
                <a:solidFill>
                  <a:srgbClr val="002060"/>
                </a:solidFill>
                <a:latin typeface="Titillium Web"/>
              </a:rPr>
              <a:t> e, ove previsto, carattere di </a:t>
            </a:r>
            <a:r>
              <a:rPr lang="it-IT" sz="2000" b="1" dirty="0">
                <a:solidFill>
                  <a:srgbClr val="002060"/>
                </a:solidFill>
                <a:latin typeface="Titillium Web"/>
              </a:rPr>
              <a:t>vincolatività</a:t>
            </a:r>
            <a:endParaRPr lang="it-IT" dirty="0">
              <a:solidFill>
                <a:prstClr val="black"/>
              </a:solidFill>
              <a:cs typeface="Calibri"/>
            </a:endParaRPr>
          </a:p>
          <a:p>
            <a:pPr marL="342900" lvl="0" indent="-342900">
              <a:buFont typeface="Arial"/>
              <a:buChar char="•"/>
              <a:defRPr/>
            </a:pPr>
            <a:endParaRPr lang="it-IT" sz="2000" dirty="0">
              <a:solidFill>
                <a:srgbClr val="002060"/>
              </a:solidFill>
              <a:latin typeface="Titillium Web"/>
            </a:endParaRPr>
          </a:p>
          <a:p>
            <a:pPr marL="342900" lvl="0" indent="-342900">
              <a:buFont typeface="Arial"/>
              <a:buChar char="•"/>
              <a:defRPr/>
            </a:pPr>
            <a:r>
              <a:rPr lang="it-IT" sz="2000" dirty="0">
                <a:solidFill>
                  <a:srgbClr val="002060"/>
                </a:solidFill>
                <a:latin typeface="Titillium Web"/>
              </a:rPr>
              <a:t>non hanno natura normativa ma sono </a:t>
            </a:r>
            <a:r>
              <a:rPr lang="it-IT" sz="2000" b="1" dirty="0">
                <a:solidFill>
                  <a:srgbClr val="002060"/>
                </a:solidFill>
                <a:latin typeface="Titillium Web"/>
              </a:rPr>
              <a:t>atti amministrativi generali</a:t>
            </a:r>
            <a:r>
              <a:rPr lang="it-IT" sz="2000" dirty="0">
                <a:solidFill>
                  <a:srgbClr val="002060"/>
                </a:solidFill>
                <a:latin typeface="Titillium Web"/>
              </a:rPr>
              <a:t> </a:t>
            </a:r>
          </a:p>
          <a:p>
            <a:pPr marL="342900" lvl="0" indent="-342900">
              <a:buFont typeface="Arial"/>
              <a:buChar char="•"/>
              <a:defRPr/>
            </a:pPr>
            <a:endParaRPr lang="it-IT" sz="2000" dirty="0">
              <a:solidFill>
                <a:srgbClr val="002060"/>
              </a:solidFill>
              <a:latin typeface="Titillium Web"/>
            </a:endParaRPr>
          </a:p>
          <a:p>
            <a:pPr marL="342900" lvl="0" indent="-342900">
              <a:buFont typeface="Arial"/>
              <a:buChar char="•"/>
              <a:defRPr/>
            </a:pPr>
            <a:r>
              <a:rPr lang="it-IT" sz="2000" dirty="0">
                <a:solidFill>
                  <a:srgbClr val="002060"/>
                </a:solidFill>
                <a:latin typeface="Titillium Web"/>
              </a:rPr>
              <a:t>sono assimilabili agli </a:t>
            </a:r>
            <a:r>
              <a:rPr lang="it-IT" sz="2000" b="1" dirty="0">
                <a:solidFill>
                  <a:srgbClr val="002060"/>
                </a:solidFill>
                <a:latin typeface="Titillium Web"/>
              </a:rPr>
              <a:t>atti di regolazione </a:t>
            </a:r>
            <a:r>
              <a:rPr lang="it-IT" sz="2000" dirty="0">
                <a:solidFill>
                  <a:srgbClr val="002060"/>
                </a:solidFill>
                <a:latin typeface="Titillium Web"/>
              </a:rPr>
              <a:t>delle Autorità amministrative indipendenti e quindi risultano giustiziabili dinanzi al giudice amministrativo, alla stregua delle linee guida di ANAC</a:t>
            </a:r>
          </a:p>
        </p:txBody>
      </p:sp>
      <p:pic>
        <p:nvPicPr>
          <p:cNvPr id="119" name="Google Shape;119;p16" descr="Immagine che contiene testo, clipart&#10;&#10;Descrizione generata automaticamente"/>
          <p:cNvPicPr preferRelativeResize="0"/>
          <p:nvPr/>
        </p:nvPicPr>
        <p:blipFill rotWithShape="1">
          <a:blip r:embed="rId3">
            <a:alphaModFix/>
          </a:blip>
          <a:srcRect/>
          <a:stretch/>
        </p:blipFill>
        <p:spPr>
          <a:xfrm>
            <a:off x="931502" y="6279901"/>
            <a:ext cx="2543175" cy="542925"/>
          </a:xfrm>
          <a:prstGeom prst="rect">
            <a:avLst/>
          </a:prstGeom>
          <a:noFill/>
          <a:ln>
            <a:noFill/>
          </a:ln>
        </p:spPr>
      </p:pic>
      <p:pic>
        <p:nvPicPr>
          <p:cNvPr id="120" name="Google Shape;120;p16"/>
          <p:cNvPicPr preferRelativeResize="0"/>
          <p:nvPr/>
        </p:nvPicPr>
        <p:blipFill rotWithShape="1">
          <a:blip r:embed="rId4">
            <a:alphaModFix/>
          </a:blip>
          <a:srcRect/>
          <a:stretch/>
        </p:blipFill>
        <p:spPr>
          <a:xfrm>
            <a:off x="9841018" y="6332155"/>
            <a:ext cx="1675692" cy="420785"/>
          </a:xfrm>
          <a:prstGeom prst="rect">
            <a:avLst/>
          </a:prstGeom>
          <a:noFill/>
          <a:ln>
            <a:noFill/>
          </a:ln>
        </p:spPr>
      </p:pic>
      <p:sp>
        <p:nvSpPr>
          <p:cNvPr id="7" name="Google Shape;64;p8"/>
          <p:cNvSpPr/>
          <p:nvPr/>
        </p:nvSpPr>
        <p:spPr>
          <a:xfrm>
            <a:off x="11491033" y="89060"/>
            <a:ext cx="587700" cy="170700"/>
          </a:xfrm>
          <a:prstGeom prst="roundRect">
            <a:avLst>
              <a:gd name="adj" fmla="val 16667"/>
            </a:avLst>
          </a:prstGeom>
          <a:solidFill>
            <a:srgbClr val="007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it-IT" sz="1100">
                <a:solidFill>
                  <a:schemeClr val="lt1"/>
                </a:solidFill>
                <a:latin typeface="Titillium Web"/>
                <a:ea typeface="Titillium Web"/>
                <a:cs typeface="Titillium Web"/>
                <a:sym typeface="Titillium Web"/>
              </a:rPr>
              <a:t>9</a:t>
            </a:fld>
            <a:endParaRPr sz="1100" dirty="0">
              <a:solidFill>
                <a:schemeClr val="lt1"/>
              </a:solidFill>
              <a:latin typeface="Titillium Web"/>
              <a:ea typeface="Titillium Web"/>
              <a:cs typeface="Titillium Web"/>
              <a:sym typeface="Titillium Web"/>
            </a:endParaRPr>
          </a:p>
        </p:txBody>
      </p:sp>
    </p:spTree>
    <p:extLst>
      <p:ext uri="{BB962C8B-B14F-4D97-AF65-F5344CB8AC3E}">
        <p14:creationId xmlns:p14="http://schemas.microsoft.com/office/powerpoint/2010/main" val="3119518896"/>
      </p:ext>
    </p:extLst>
  </p:cSld>
  <p:clrMapOvr>
    <a:masterClrMapping/>
  </p:clrMapOvr>
</p:sld>
</file>

<file path=ppt/theme/theme1.xml><?xml version="1.0" encoding="utf-8"?>
<a:theme xmlns:a="http://schemas.openxmlformats.org/drawingml/2006/main" name="Tema di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830</Words>
  <Application>Microsoft Office PowerPoint</Application>
  <PresentationFormat>Widescreen</PresentationFormat>
  <Paragraphs>103</Paragraphs>
  <Slides>14</Slides>
  <Notes>11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14</vt:i4>
      </vt:variant>
    </vt:vector>
  </HeadingPairs>
  <TitlesOfParts>
    <vt:vector size="18" baseType="lpstr">
      <vt:lpstr>Arial</vt:lpstr>
      <vt:lpstr>Calibri</vt:lpstr>
      <vt:lpstr>Titillium Web</vt:lpstr>
      <vt:lpstr>Tema di Office</vt:lpstr>
      <vt:lpstr>Presentazione standard di PowerPoint</vt:lpstr>
      <vt:lpstr>Presentazione standard di PowerPoint</vt:lpstr>
      <vt:lpstr>Formazione: un approccio concreto alla gestione documentale</vt:lpstr>
      <vt:lpstr>Il ciclo di webinar</vt:lpstr>
      <vt:lpstr>Calendario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avena@agid.gov.it</dc:creator>
  <cp:lastModifiedBy>Cinzia</cp:lastModifiedBy>
  <cp:revision>16</cp:revision>
  <dcterms:modified xsi:type="dcterms:W3CDTF">2022-11-09T11:06:21Z</dcterms:modified>
</cp:coreProperties>
</file>