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66" r:id="rId8"/>
    <p:sldId id="265" r:id="rId9"/>
    <p:sldId id="262" r:id="rId10"/>
    <p:sldId id="261" r:id="rId11"/>
    <p:sldId id="263" r:id="rId12"/>
    <p:sldId id="264" r:id="rId13"/>
    <p:sldId id="268" r:id="rId14"/>
    <p:sldId id="269" r:id="rId15"/>
    <p:sldId id="267" r:id="rId16"/>
    <p:sldId id="271" r:id="rId17"/>
    <p:sldId id="272" r:id="rId18"/>
    <p:sldId id="274" r:id="rId19"/>
    <p:sldId id="270" r:id="rId20"/>
    <p:sldId id="273" r:id="rId21"/>
    <p:sldId id="278" r:id="rId22"/>
    <p:sldId id="275" r:id="rId23"/>
    <p:sldId id="276" r:id="rId24"/>
    <p:sldId id="277" r:id="rId25"/>
    <p:sldId id="280" r:id="rId26"/>
    <p:sldId id="279" r:id="rId27"/>
    <p:sldId id="260"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lio Pagnotta" initials="SP" lastIdx="1" clrIdx="0">
    <p:extLst>
      <p:ext uri="{19B8F6BF-5375-455C-9EA6-DF929625EA0E}">
        <p15:presenceInfo xmlns:p15="http://schemas.microsoft.com/office/powerpoint/2012/main" userId="02770c0e54955a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1FF5F7B-A42A-4F7F-9A24-6599414FFCB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38867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1FF5F7B-A42A-4F7F-9A24-6599414FFCB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3615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1FF5F7B-A42A-4F7F-9A24-6599414FFCB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46609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1FF5F7B-A42A-4F7F-9A24-6599414FFCB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53150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E1FF5F7B-A42A-4F7F-9A24-6599414FFCB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4174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1FF5F7B-A42A-4F7F-9A24-6599414FFCB8}"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7290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1FF5F7B-A42A-4F7F-9A24-6599414FFCB8}" type="datetimeFigureOut">
              <a:rPr lang="it-IT" smtClean="0"/>
              <a:t>09/11/2022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49328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1FF5F7B-A42A-4F7F-9A24-6599414FFCB8}" type="datetimeFigureOut">
              <a:rPr lang="it-IT" smtClean="0"/>
              <a:t>09/11/2022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300405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1FF5F7B-A42A-4F7F-9A24-6599414FFCB8}" type="datetimeFigureOut">
              <a:rPr lang="it-IT" smtClean="0"/>
              <a:t>09/11/2022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5262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1FF5F7B-A42A-4F7F-9A24-6599414FFCB8}"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309008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1FF5F7B-A42A-4F7F-9A24-6599414FFCB8}"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44523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F7B-A42A-4F7F-9A24-6599414FFCB8}" type="datetimeFigureOut">
              <a:rPr lang="it-IT" smtClean="0"/>
              <a:t>09/11/2022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B809-4011-4EF2-8267-5DCEC8DB1256}" type="slidenum">
              <a:rPr lang="it-IT" smtClean="0"/>
              <a:t>‹N›</a:t>
            </a:fld>
            <a:endParaRPr lang="it-IT"/>
          </a:p>
        </p:txBody>
      </p:sp>
    </p:spTree>
    <p:extLst>
      <p:ext uri="{BB962C8B-B14F-4D97-AF65-F5344CB8AC3E}">
        <p14:creationId xmlns:p14="http://schemas.microsoft.com/office/powerpoint/2010/main" val="239010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2.jpeg"/><Relationship Id="rId4" Type="http://schemas.openxmlformats.org/officeDocument/2006/relationships/image" Target="../media/image19.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9.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28.jpeg"/><Relationship Id="rId3" Type="http://schemas.openxmlformats.org/officeDocument/2006/relationships/image" Target="../media/image7.png"/><Relationship Id="rId7" Type="http://schemas.openxmlformats.org/officeDocument/2006/relationships/image" Target="../media/image19.png"/><Relationship Id="rId12"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26.png"/><Relationship Id="rId12"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0.jpeg"/><Relationship Id="rId9" Type="http://schemas.openxmlformats.org/officeDocument/2006/relationships/image" Target="../media/image29.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8.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github.com/esig/dss-demonstrations" TargetMode="External"/><Relationship Id="rId5" Type="http://schemas.openxmlformats.org/officeDocument/2006/relationships/hyperlink" Target="https://ec.europa.eu/digital-building-blocks/code/projects/ESIG/repos/dss-demos/browse/README.md" TargetMode="External"/><Relationship Id="rId4" Type="http://schemas.openxmlformats.org/officeDocument/2006/relationships/hyperlink" Target="https://www.agid.gov.it/it/piattaforme/firma-elettronica-qualificata/software-verific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0.emf"/><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signature.ec.europa.eu/efda/tl-browser"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0.pn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221829" y="2591275"/>
            <a:ext cx="7748342" cy="1077218"/>
          </a:xfrm>
          <a:prstGeom prst="rect">
            <a:avLst/>
          </a:prstGeom>
          <a:noFill/>
        </p:spPr>
        <p:txBody>
          <a:bodyPr wrap="square" rtlCol="0">
            <a:spAutoFit/>
          </a:bodyPr>
          <a:lstStyle/>
          <a:p>
            <a:pPr algn="ctr"/>
            <a:r>
              <a:rPr lang="it-IT" sz="3200" b="1" dirty="0">
                <a:solidFill>
                  <a:srgbClr val="0070C0"/>
                </a:solidFill>
                <a:ea typeface="Tahoma" panose="020B0604030504040204" pitchFamily="34" charset="0"/>
                <a:cs typeface="Tahoma" panose="020B0604030504040204" pitchFamily="34" charset="0"/>
              </a:rPr>
              <a:t>FORMAZIONE AGID – FORMEZ SULLA TRANSIZIONE DIGITALE DELLA PA </a:t>
            </a:r>
          </a:p>
        </p:txBody>
      </p:sp>
      <p:pic>
        <p:nvPicPr>
          <p:cNvPr id="11" name="Immagine 10" descr="Logo AgiD - Agenzia per l'Italia Digitale" title="Logo AgiD - Agenzia per l'Italia Digitale"/>
          <p:cNvPicPr/>
          <p:nvPr/>
        </p:nvPicPr>
        <p:blipFill>
          <a:blip r:embed="rId2"/>
          <a:srcRect l="-469" r="-469"/>
          <a:stretch>
            <a:fillRect/>
          </a:stretch>
        </p:blipFill>
        <p:spPr>
          <a:xfrm>
            <a:off x="777822" y="458291"/>
            <a:ext cx="3913922" cy="922289"/>
          </a:xfrm>
          <a:prstGeom prst="rect">
            <a:avLst/>
          </a:prstGeom>
          <a:noFill/>
          <a:ln>
            <a:noFill/>
            <a:prstDash/>
          </a:ln>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603" y="669593"/>
            <a:ext cx="2579623" cy="647772"/>
          </a:xfrm>
          <a:prstGeom prst="rect">
            <a:avLst/>
          </a:prstGeom>
        </p:spPr>
      </p:pic>
      <p:pic>
        <p:nvPicPr>
          <p:cNvPr id="5" name="Immagine 4">
            <a:extLst>
              <a:ext uri="{FF2B5EF4-FFF2-40B4-BE49-F238E27FC236}">
                <a16:creationId xmlns:a16="http://schemas.microsoft.com/office/drawing/2014/main" xmlns="" id="{558DA716-B8FB-474F-AA6C-0C08CC4F8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810" y="6217920"/>
            <a:ext cx="6850380" cy="640080"/>
          </a:xfrm>
          <a:prstGeom prst="rect">
            <a:avLst/>
          </a:prstGeom>
        </p:spPr>
      </p:pic>
      <p:sp>
        <p:nvSpPr>
          <p:cNvPr id="20" name="Rettangolo 19">
            <a:extLst>
              <a:ext uri="{FF2B5EF4-FFF2-40B4-BE49-F238E27FC236}">
                <a16:creationId xmlns:a16="http://schemas.microsoft.com/office/drawing/2014/main" xmlns="" id="{8E0EB652-EDBF-4698-B2A8-295E88173A26}"/>
              </a:ext>
            </a:extLst>
          </p:cNvPr>
          <p:cNvSpPr/>
          <p:nvPr/>
        </p:nvSpPr>
        <p:spPr>
          <a:xfrm>
            <a:off x="2670810" y="5664838"/>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xmlns="" id="{7C866FAE-D4BE-46C1-95C8-353306521DD2}"/>
              </a:ext>
            </a:extLst>
          </p:cNvPr>
          <p:cNvSpPr txBox="1"/>
          <p:nvPr/>
        </p:nvSpPr>
        <p:spPr>
          <a:xfrm>
            <a:off x="2734783" y="4247935"/>
            <a:ext cx="7671960" cy="1107996"/>
          </a:xfrm>
          <a:prstGeom prst="rect">
            <a:avLst/>
          </a:prstGeom>
          <a:noFill/>
        </p:spPr>
        <p:txBody>
          <a:bodyPr wrap="square">
            <a:spAutoFit/>
          </a:bodyPr>
          <a:lstStyle/>
          <a:p>
            <a:pPr algn="ctr"/>
            <a:r>
              <a:rPr lang="it-IT" sz="2000" b="1" dirty="0">
                <a:solidFill>
                  <a:srgbClr val="0070C0"/>
                </a:solidFill>
                <a:ea typeface="Tahoma" panose="020B0604030504040204" pitchFamily="34" charset="0"/>
                <a:cs typeface="Tahoma" panose="020B0604030504040204" pitchFamily="34" charset="0"/>
              </a:rPr>
              <a:t>Progetto Informazione e formazione per la transizione digitale della PA nell'ambito del progetto «Italia Login – la casa del cittadino»</a:t>
            </a:r>
          </a:p>
          <a:p>
            <a:pPr algn="ctr">
              <a:spcBef>
                <a:spcPts val="1200"/>
              </a:spcBef>
            </a:pPr>
            <a:r>
              <a:rPr lang="it-IT" sz="1600" dirty="0">
                <a:solidFill>
                  <a:srgbClr val="0070C0"/>
                </a:solidFill>
                <a:ea typeface="Tahoma" panose="020B0604030504040204" pitchFamily="34" charset="0"/>
                <a:cs typeface="Tahoma" panose="020B0604030504040204" pitchFamily="34" charset="0"/>
              </a:rPr>
              <a:t>(A valere sul PON </a:t>
            </a:r>
            <a:r>
              <a:rPr lang="it-IT" sz="1600" dirty="0" err="1">
                <a:solidFill>
                  <a:srgbClr val="0070C0"/>
                </a:solidFill>
                <a:ea typeface="Tahoma" panose="020B0604030504040204" pitchFamily="34" charset="0"/>
                <a:cs typeface="Tahoma" panose="020B0604030504040204" pitchFamily="34" charset="0"/>
              </a:rPr>
              <a:t>Governance</a:t>
            </a:r>
            <a:r>
              <a:rPr lang="it-IT" sz="1600" dirty="0">
                <a:solidFill>
                  <a:srgbClr val="0070C0"/>
                </a:solidFill>
                <a:ea typeface="Tahoma" panose="020B0604030504040204" pitchFamily="34" charset="0"/>
                <a:cs typeface="Tahoma" panose="020B0604030504040204" pitchFamily="34" charset="0"/>
              </a:rPr>
              <a:t> e Capacità Istituzionale 2014-2020)</a:t>
            </a:r>
          </a:p>
        </p:txBody>
      </p:sp>
    </p:spTree>
    <p:extLst>
      <p:ext uri="{BB962C8B-B14F-4D97-AF65-F5344CB8AC3E}">
        <p14:creationId xmlns:p14="http://schemas.microsoft.com/office/powerpoint/2010/main" val="174359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8608" y="459571"/>
            <a:ext cx="7192832"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Caratteristiche del certificato</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349134" y="2127740"/>
            <a:ext cx="8625574" cy="2062103"/>
          </a:xfrm>
          <a:prstGeom prst="rect">
            <a:avLst/>
          </a:prstGeom>
          <a:noFill/>
        </p:spPr>
        <p:txBody>
          <a:bodyPr wrap="square" rtlCol="0">
            <a:spAutoFit/>
          </a:bodyPr>
          <a:lstStyle/>
          <a:p>
            <a:pPr marL="342900" indent="-342900">
              <a:buFont typeface="Arial" panose="020B0604020202020204" pitchFamily="34" charset="0"/>
              <a:buChar char="•"/>
            </a:pPr>
            <a:r>
              <a:rPr lang="it-IT" dirty="0">
                <a:solidFill>
                  <a:srgbClr val="0070C0"/>
                </a:solidFill>
                <a:ea typeface="Tahoma" panose="020B0604030504040204" pitchFamily="34" charset="0"/>
                <a:cs typeface="Tahoma" panose="020B0604030504040204" pitchFamily="34" charset="0"/>
              </a:rPr>
              <a:t>Ragione sociale o denominazione dell’Ente che ha rilasciato il certificato;</a:t>
            </a:r>
          </a:p>
          <a:p>
            <a:pPr marL="342900" indent="-342900">
              <a:buFont typeface="Arial" panose="020B0604020202020204" pitchFamily="34" charset="0"/>
              <a:buChar char="•"/>
            </a:pPr>
            <a:r>
              <a:rPr lang="it-IT" dirty="0">
                <a:solidFill>
                  <a:srgbClr val="0070C0"/>
                </a:solidFill>
                <a:ea typeface="Tahoma" panose="020B0604030504040204" pitchFamily="34" charset="0"/>
                <a:cs typeface="Tahoma" panose="020B0604030504040204" pitchFamily="34" charset="0"/>
              </a:rPr>
              <a:t>Dati del Titolare del certificato (nome, cognome, CF, Organizzazione di appartenenza, Titolo o Carica </a:t>
            </a:r>
            <a:r>
              <a:rPr lang="it-IT" dirty="0" err="1">
                <a:solidFill>
                  <a:srgbClr val="0070C0"/>
                </a:solidFill>
                <a:ea typeface="Tahoma" panose="020B0604030504040204" pitchFamily="34" charset="0"/>
                <a:cs typeface="Tahoma" panose="020B0604030504040204" pitchFamily="34" charset="0"/>
              </a:rPr>
              <a:t>etc</a:t>
            </a:r>
            <a:r>
              <a:rPr lang="it-IT" dirty="0">
                <a:solidFill>
                  <a:srgbClr val="0070C0"/>
                </a:solidFill>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it-IT" dirty="0">
                <a:solidFill>
                  <a:srgbClr val="0070C0"/>
                </a:solidFill>
                <a:ea typeface="Tahoma" panose="020B0604030504040204" pitchFamily="34" charset="0"/>
                <a:cs typeface="Tahoma" panose="020B0604030504040204" pitchFamily="34" charset="0"/>
              </a:rPr>
              <a:t>Durata del certificato (solitamente 3 anni);</a:t>
            </a:r>
          </a:p>
          <a:p>
            <a:pPr marL="342900" indent="-342900">
              <a:buFont typeface="Arial" panose="020B0604020202020204" pitchFamily="34" charset="0"/>
              <a:buChar char="•"/>
            </a:pPr>
            <a:r>
              <a:rPr lang="it-IT" dirty="0">
                <a:solidFill>
                  <a:srgbClr val="0070C0"/>
                </a:solidFill>
                <a:ea typeface="Tahoma" panose="020B0604030504040204" pitchFamily="34" charset="0"/>
                <a:cs typeface="Tahoma" panose="020B0604030504040204" pitchFamily="34" charset="0"/>
              </a:rPr>
              <a:t>Chiave pubblica del Titolare del certificato;</a:t>
            </a:r>
          </a:p>
          <a:p>
            <a:pPr marL="342900" indent="-342900">
              <a:buFont typeface="Arial" panose="020B0604020202020204" pitchFamily="34" charset="0"/>
              <a:buChar char="•"/>
            </a:pPr>
            <a:r>
              <a:rPr lang="it-IT" dirty="0">
                <a:solidFill>
                  <a:srgbClr val="0070C0"/>
                </a:solidFill>
                <a:ea typeface="Tahoma" panose="020B0604030504040204" pitchFamily="34" charset="0"/>
                <a:cs typeface="Tahoma" panose="020B0604030504040204" pitchFamily="34" charset="0"/>
              </a:rPr>
              <a:t>Firma Digitale dell’Ente Certificatore a garanzia dell’autenticità ed integrità di tutte le informazioni contenute nel certificato.</a:t>
            </a: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pic>
        <p:nvPicPr>
          <p:cNvPr id="13" name="Immagine 12">
            <a:extLst>
              <a:ext uri="{FF2B5EF4-FFF2-40B4-BE49-F238E27FC236}">
                <a16:creationId xmlns:a16="http://schemas.microsoft.com/office/drawing/2014/main" xmlns="" id="{D54F166B-D8F0-9908-094D-634566831AB4}"/>
              </a:ext>
            </a:extLst>
          </p:cNvPr>
          <p:cNvPicPr>
            <a:picLocks noChangeAspect="1"/>
          </p:cNvPicPr>
          <p:nvPr/>
        </p:nvPicPr>
        <p:blipFill>
          <a:blip r:embed="rId4"/>
          <a:stretch>
            <a:fillRect/>
          </a:stretch>
        </p:blipFill>
        <p:spPr>
          <a:xfrm>
            <a:off x="8901637" y="1627491"/>
            <a:ext cx="3132734" cy="3979852"/>
          </a:xfrm>
          <a:prstGeom prst="rect">
            <a:avLst/>
          </a:prstGeom>
        </p:spPr>
      </p:pic>
      <p:sp>
        <p:nvSpPr>
          <p:cNvPr id="15" name="CasellaDiTesto 14">
            <a:extLst>
              <a:ext uri="{FF2B5EF4-FFF2-40B4-BE49-F238E27FC236}">
                <a16:creationId xmlns:a16="http://schemas.microsoft.com/office/drawing/2014/main" xmlns="" id="{7AC41C0A-9E9D-CD6B-6553-7E21763BC02D}"/>
              </a:ext>
            </a:extLst>
          </p:cNvPr>
          <p:cNvSpPr txBox="1"/>
          <p:nvPr/>
        </p:nvSpPr>
        <p:spPr>
          <a:xfrm>
            <a:off x="349134" y="1008704"/>
            <a:ext cx="11324258" cy="646331"/>
          </a:xfrm>
          <a:prstGeom prst="rect">
            <a:avLst/>
          </a:prstGeom>
          <a:noFill/>
        </p:spPr>
        <p:txBody>
          <a:bodyPr wrap="square">
            <a:spAutoFit/>
          </a:bodyPr>
          <a:lstStyle/>
          <a:p>
            <a:r>
              <a:rPr lang="it-IT" sz="1800" dirty="0">
                <a:solidFill>
                  <a:srgbClr val="0070C0"/>
                </a:solidFill>
                <a:ea typeface="Tahoma" panose="020B0604030504040204" pitchFamily="34" charset="0"/>
                <a:cs typeface="Tahoma" panose="020B0604030504040204" pitchFamily="34" charset="0"/>
              </a:rPr>
              <a:t>Un certificato qualificato è lo strumento che permette di distribuire pubblicamente le chiavi pubbliche rendendole note agli utenti finali con garanzia di autenticità e integrità.</a:t>
            </a:r>
          </a:p>
        </p:txBody>
      </p:sp>
      <p:sp>
        <p:nvSpPr>
          <p:cNvPr id="23" name="CasellaDiTesto 22">
            <a:extLst>
              <a:ext uri="{FF2B5EF4-FFF2-40B4-BE49-F238E27FC236}">
                <a16:creationId xmlns:a16="http://schemas.microsoft.com/office/drawing/2014/main" xmlns="" id="{240FD94B-3508-5C5E-B6C3-156C85C4C687}"/>
              </a:ext>
            </a:extLst>
          </p:cNvPr>
          <p:cNvSpPr txBox="1"/>
          <p:nvPr/>
        </p:nvSpPr>
        <p:spPr>
          <a:xfrm>
            <a:off x="349134" y="1654023"/>
            <a:ext cx="833766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0070C0"/>
                </a:solidFill>
                <a:ea typeface="Tahoma" panose="020B0604030504040204" pitchFamily="34" charset="0"/>
                <a:cs typeface="Tahoma" panose="020B0604030504040204" pitchFamily="34" charset="0"/>
              </a:rPr>
              <a:t>All’interno</a:t>
            </a:r>
            <a:r>
              <a:rPr kumimoji="0" lang="it-IT" sz="20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 </a:t>
            </a:r>
            <a:r>
              <a:rPr lang="it-IT" dirty="0">
                <a:solidFill>
                  <a:srgbClr val="0070C0"/>
                </a:solidFill>
                <a:ea typeface="Tahoma" panose="020B0604030504040204" pitchFamily="34" charset="0"/>
                <a:cs typeface="Tahoma" panose="020B0604030504040204" pitchFamily="34" charset="0"/>
              </a:rPr>
              <a:t>di un certificato qualificato troviamo le seguenti informazioni:</a:t>
            </a:r>
          </a:p>
        </p:txBody>
      </p:sp>
      <p:sp>
        <p:nvSpPr>
          <p:cNvPr id="25" name="CasellaDiTesto 24">
            <a:extLst>
              <a:ext uri="{FF2B5EF4-FFF2-40B4-BE49-F238E27FC236}">
                <a16:creationId xmlns:a16="http://schemas.microsoft.com/office/drawing/2014/main" xmlns="" id="{16D3169D-1EE7-43CE-1144-ED6B915D61BA}"/>
              </a:ext>
            </a:extLst>
          </p:cNvPr>
          <p:cNvSpPr txBox="1"/>
          <p:nvPr/>
        </p:nvSpPr>
        <p:spPr>
          <a:xfrm>
            <a:off x="293370" y="4199302"/>
            <a:ext cx="8454390" cy="646331"/>
          </a:xfrm>
          <a:prstGeom prst="rect">
            <a:avLst/>
          </a:prstGeom>
          <a:noFill/>
        </p:spPr>
        <p:txBody>
          <a:bodyPr wrap="square">
            <a:spAutoFit/>
          </a:bodyPr>
          <a:lstStyle/>
          <a:p>
            <a:r>
              <a:rPr lang="it-IT" dirty="0">
                <a:solidFill>
                  <a:srgbClr val="0070C0"/>
                </a:solidFill>
                <a:ea typeface="Tahoma" panose="020B0604030504040204" pitchFamily="34" charset="0"/>
                <a:cs typeface="Tahoma" panose="020B0604030504040204" pitchFamily="34" charset="0"/>
              </a:rPr>
              <a:t>Le informazioni afferenti lo stato del certificato sono rese disponibili nel certificato attraverso il servizio OCSP ed eventualmente anche tramite liste di revoca (CRL).</a:t>
            </a:r>
          </a:p>
        </p:txBody>
      </p:sp>
    </p:spTree>
    <p:extLst>
      <p:ext uri="{BB962C8B-B14F-4D97-AF65-F5344CB8AC3E}">
        <p14:creationId xmlns:p14="http://schemas.microsoft.com/office/powerpoint/2010/main" val="195197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79503" y="342552"/>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Generazione della Firma  </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9341463" y="3355252"/>
            <a:ext cx="2850537" cy="707886"/>
          </a:xfrm>
          <a:prstGeom prst="rect">
            <a:avLst/>
          </a:prstGeom>
          <a:noFill/>
        </p:spPr>
        <p:txBody>
          <a:bodyPr wrap="square" rtlCol="0">
            <a:spAutoFit/>
          </a:bodyPr>
          <a:lstStyle/>
          <a:p>
            <a:endParaRPr lang="it-IT" sz="2000" dirty="0">
              <a:solidFill>
                <a:srgbClr val="0070C0"/>
              </a:solidFill>
              <a:ea typeface="Tahoma" panose="020B0604030504040204" pitchFamily="34" charset="0"/>
              <a:cs typeface="Tahoma" panose="020B0604030504040204" pitchFamily="34" charset="0"/>
            </a:endParaRP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pic>
        <p:nvPicPr>
          <p:cNvPr id="2" name="Picture 34">
            <a:extLst>
              <a:ext uri="{FF2B5EF4-FFF2-40B4-BE49-F238E27FC236}">
                <a16:creationId xmlns:a16="http://schemas.microsoft.com/office/drawing/2014/main" xmlns="" id="{F0954CAF-7A29-EF8A-0A0F-3E92FB3EAF7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6459" y="1902000"/>
            <a:ext cx="730618" cy="936104"/>
          </a:xfrm>
          <a:prstGeom prst="rect">
            <a:avLst/>
          </a:prstGeom>
          <a:noFill/>
          <a:ln w="9525">
            <a:noFill/>
            <a:miter lim="800000"/>
            <a:headEnd/>
            <a:tailEnd/>
          </a:ln>
        </p:spPr>
      </p:pic>
      <p:sp>
        <p:nvSpPr>
          <p:cNvPr id="3" name="object 3">
            <a:extLst>
              <a:ext uri="{FF2B5EF4-FFF2-40B4-BE49-F238E27FC236}">
                <a16:creationId xmlns:a16="http://schemas.microsoft.com/office/drawing/2014/main" xmlns="" id="{4C56106B-B947-01A2-A2E1-E25F86A83A95}"/>
              </a:ext>
            </a:extLst>
          </p:cNvPr>
          <p:cNvSpPr txBox="1"/>
          <p:nvPr/>
        </p:nvSpPr>
        <p:spPr>
          <a:xfrm>
            <a:off x="709188" y="2718949"/>
            <a:ext cx="735330" cy="184666"/>
          </a:xfrm>
          <a:prstGeom prst="rect">
            <a:avLst/>
          </a:prstGeom>
        </p:spPr>
        <p:txBody>
          <a:bodyPr vert="horz" wrap="square" lIns="0" tIns="0" rIns="0" bIns="0" rtlCol="0">
            <a:spAutoFit/>
          </a:bodyPr>
          <a:lstStyle/>
          <a:p>
            <a:pPr marL="12700">
              <a:lnSpc>
                <a:spcPct val="100000"/>
              </a:lnSpc>
            </a:pPr>
            <a:r>
              <a:rPr sz="1200" dirty="0">
                <a:solidFill>
                  <a:srgbClr val="0070C0"/>
                </a:solidFill>
                <a:ea typeface="Tahoma" panose="020B0604030504040204" pitchFamily="34" charset="0"/>
                <a:cs typeface="Tahoma" panose="020B0604030504040204" pitchFamily="34" charset="0"/>
              </a:rPr>
              <a:t>documento</a:t>
            </a:r>
          </a:p>
        </p:txBody>
      </p:sp>
      <p:sp>
        <p:nvSpPr>
          <p:cNvPr id="4" name="object 6">
            <a:extLst>
              <a:ext uri="{FF2B5EF4-FFF2-40B4-BE49-F238E27FC236}">
                <a16:creationId xmlns:a16="http://schemas.microsoft.com/office/drawing/2014/main" xmlns="" id="{2C08D4D2-FAAF-20B7-4C20-509024B3E48C}"/>
              </a:ext>
            </a:extLst>
          </p:cNvPr>
          <p:cNvSpPr txBox="1"/>
          <p:nvPr/>
        </p:nvSpPr>
        <p:spPr>
          <a:xfrm>
            <a:off x="6658110" y="2490822"/>
            <a:ext cx="915748" cy="400110"/>
          </a:xfrm>
          <a:prstGeom prst="rect">
            <a:avLst/>
          </a:prstGeom>
        </p:spPr>
        <p:txBody>
          <a:bodyPr vert="horz" wrap="square" lIns="0" tIns="0" rIns="0" bIns="0" rtlCol="0">
            <a:spAutoFit/>
          </a:bodyPr>
          <a:lstStyle/>
          <a:p>
            <a:pPr marL="165735" marR="5080" indent="-153670">
              <a:lnSpc>
                <a:spcPct val="100000"/>
              </a:lnSpc>
            </a:pPr>
            <a:r>
              <a:rPr sz="1200" dirty="0">
                <a:solidFill>
                  <a:srgbClr val="0070C0"/>
                </a:solidFill>
                <a:ea typeface="Tahoma" panose="020B0604030504040204" pitchFamily="34" charset="0"/>
                <a:cs typeface="Tahoma" panose="020B0604030504040204" pitchFamily="34" charset="0"/>
              </a:rPr>
              <a:t>Dispositivo</a:t>
            </a:r>
            <a:r>
              <a:rPr sz="1400" dirty="0">
                <a:solidFill>
                  <a:srgbClr val="0070C0"/>
                </a:solidFill>
                <a:ea typeface="Tahoma" panose="020B0604030504040204" pitchFamily="34" charset="0"/>
                <a:cs typeface="Tahoma" panose="020B0604030504040204" pitchFamily="34" charset="0"/>
              </a:rPr>
              <a:t> </a:t>
            </a:r>
            <a:r>
              <a:rPr sz="1200" dirty="0">
                <a:solidFill>
                  <a:srgbClr val="0070C0"/>
                </a:solidFill>
                <a:ea typeface="Tahoma" panose="020B0604030504040204" pitchFamily="34" charset="0"/>
                <a:cs typeface="Tahoma" panose="020B0604030504040204" pitchFamily="34" charset="0"/>
              </a:rPr>
              <a:t>sicuro</a:t>
            </a:r>
          </a:p>
        </p:txBody>
      </p:sp>
      <p:sp>
        <p:nvSpPr>
          <p:cNvPr id="5" name="object 7">
            <a:extLst>
              <a:ext uri="{FF2B5EF4-FFF2-40B4-BE49-F238E27FC236}">
                <a16:creationId xmlns:a16="http://schemas.microsoft.com/office/drawing/2014/main" xmlns="" id="{E4B05E08-D300-9771-820A-61DBBCC4CD1E}"/>
              </a:ext>
            </a:extLst>
          </p:cNvPr>
          <p:cNvSpPr txBox="1"/>
          <p:nvPr/>
        </p:nvSpPr>
        <p:spPr>
          <a:xfrm>
            <a:off x="2332496" y="1650789"/>
            <a:ext cx="1377950" cy="184666"/>
          </a:xfrm>
          <a:prstGeom prst="rect">
            <a:avLst/>
          </a:prstGeom>
        </p:spPr>
        <p:txBody>
          <a:bodyPr vert="horz" wrap="square" lIns="0" tIns="0" rIns="0" bIns="0" rtlCol="0">
            <a:spAutoFit/>
          </a:bodyPr>
          <a:lstStyle/>
          <a:p>
            <a:pPr marL="12700">
              <a:lnSpc>
                <a:spcPct val="100000"/>
              </a:lnSpc>
            </a:pPr>
            <a:r>
              <a:rPr sz="1200" b="1" dirty="0">
                <a:solidFill>
                  <a:srgbClr val="0070C0"/>
                </a:solidFill>
                <a:ea typeface="Tahoma" panose="020B0604030504040204" pitchFamily="34" charset="0"/>
                <a:cs typeface="Tahoma" panose="020B0604030504040204" pitchFamily="34" charset="0"/>
              </a:rPr>
              <a:t>Calcolo</a:t>
            </a:r>
            <a:r>
              <a:rPr sz="1200" b="1" spc="5" dirty="0">
                <a:latin typeface="Calibri"/>
                <a:cs typeface="Calibri"/>
              </a:rPr>
              <a:t> </a:t>
            </a:r>
            <a:r>
              <a:rPr sz="1200" b="1" dirty="0">
                <a:solidFill>
                  <a:srgbClr val="0070C0"/>
                </a:solidFill>
                <a:ea typeface="Tahoma" panose="020B0604030504040204" pitchFamily="34" charset="0"/>
                <a:cs typeface="Tahoma" panose="020B0604030504040204" pitchFamily="34" charset="0"/>
              </a:rPr>
              <a:t>dell’impronta</a:t>
            </a:r>
          </a:p>
        </p:txBody>
      </p:sp>
      <p:sp>
        <p:nvSpPr>
          <p:cNvPr id="6" name="object 9">
            <a:extLst>
              <a:ext uri="{FF2B5EF4-FFF2-40B4-BE49-F238E27FC236}">
                <a16:creationId xmlns:a16="http://schemas.microsoft.com/office/drawing/2014/main" xmlns="" id="{3CEF103D-CD03-D4EE-0ED7-F5B472E755B3}"/>
              </a:ext>
            </a:extLst>
          </p:cNvPr>
          <p:cNvSpPr txBox="1"/>
          <p:nvPr/>
        </p:nvSpPr>
        <p:spPr>
          <a:xfrm>
            <a:off x="931502" y="5642823"/>
            <a:ext cx="1493520" cy="184666"/>
          </a:xfrm>
          <a:prstGeom prst="rect">
            <a:avLst/>
          </a:prstGeom>
        </p:spPr>
        <p:txBody>
          <a:bodyPr vert="horz" wrap="square" lIns="0" tIns="0" rIns="0" bIns="0" rtlCol="0">
            <a:spAutoFit/>
          </a:bodyPr>
          <a:lstStyle/>
          <a:p>
            <a:pPr marL="12700">
              <a:lnSpc>
                <a:spcPct val="100000"/>
              </a:lnSpc>
            </a:pPr>
            <a:r>
              <a:rPr sz="1200" dirty="0">
                <a:solidFill>
                  <a:srgbClr val="0070C0"/>
                </a:solidFill>
                <a:ea typeface="Tahoma" panose="020B0604030504040204" pitchFamily="34" charset="0"/>
                <a:cs typeface="Tahoma" panose="020B0604030504040204" pitchFamily="34" charset="0"/>
              </a:rPr>
              <a:t>Documento</a:t>
            </a:r>
            <a:r>
              <a:rPr sz="1200" dirty="0">
                <a:latin typeface="Calibri"/>
                <a:cs typeface="Calibri"/>
              </a:rPr>
              <a:t> </a:t>
            </a:r>
            <a:r>
              <a:rPr sz="1200" dirty="0">
                <a:solidFill>
                  <a:srgbClr val="0070C0"/>
                </a:solidFill>
                <a:ea typeface="Tahoma" panose="020B0604030504040204" pitchFamily="34" charset="0"/>
                <a:cs typeface="Tahoma" panose="020B0604030504040204" pitchFamily="34" charset="0"/>
              </a:rPr>
              <a:t>sottoscritto</a:t>
            </a:r>
          </a:p>
        </p:txBody>
      </p:sp>
      <p:sp>
        <p:nvSpPr>
          <p:cNvPr id="10" name="object 12">
            <a:extLst>
              <a:ext uri="{FF2B5EF4-FFF2-40B4-BE49-F238E27FC236}">
                <a16:creationId xmlns:a16="http://schemas.microsoft.com/office/drawing/2014/main" xmlns="" id="{B012442E-09C4-C625-504E-59F270CA9A18}"/>
              </a:ext>
            </a:extLst>
          </p:cNvPr>
          <p:cNvSpPr/>
          <p:nvPr/>
        </p:nvSpPr>
        <p:spPr>
          <a:xfrm>
            <a:off x="2237903" y="1894795"/>
            <a:ext cx="1215986" cy="917524"/>
          </a:xfrm>
          <a:prstGeom prst="rect">
            <a:avLst/>
          </a:prstGeom>
          <a:blipFill>
            <a:blip r:embed="rId5" cstate="print"/>
            <a:stretch>
              <a:fillRect/>
            </a:stretch>
          </a:blipFill>
        </p:spPr>
        <p:txBody>
          <a:bodyPr wrap="square" lIns="0" tIns="0" rIns="0" bIns="0" rtlCol="0"/>
          <a:lstStyle/>
          <a:p>
            <a:endParaRPr/>
          </a:p>
        </p:txBody>
      </p:sp>
      <p:sp>
        <p:nvSpPr>
          <p:cNvPr id="11" name="object 13">
            <a:extLst>
              <a:ext uri="{FF2B5EF4-FFF2-40B4-BE49-F238E27FC236}">
                <a16:creationId xmlns:a16="http://schemas.microsoft.com/office/drawing/2014/main" xmlns="" id="{1DB43CA8-7AA5-4876-5CFE-090B472E43ED}"/>
              </a:ext>
            </a:extLst>
          </p:cNvPr>
          <p:cNvSpPr/>
          <p:nvPr/>
        </p:nvSpPr>
        <p:spPr>
          <a:xfrm>
            <a:off x="3154125" y="4116270"/>
            <a:ext cx="1215961" cy="917550"/>
          </a:xfrm>
          <a:prstGeom prst="rect">
            <a:avLst/>
          </a:prstGeom>
          <a:blipFill>
            <a:blip r:embed="rId5" cstate="print"/>
            <a:stretch>
              <a:fillRect/>
            </a:stretch>
          </a:blipFill>
        </p:spPr>
        <p:txBody>
          <a:bodyPr wrap="square" lIns="0" tIns="0" rIns="0" bIns="0" rtlCol="0"/>
          <a:lstStyle/>
          <a:p>
            <a:endParaRPr dirty="0"/>
          </a:p>
        </p:txBody>
      </p:sp>
      <p:sp>
        <p:nvSpPr>
          <p:cNvPr id="19" name="object 29">
            <a:extLst>
              <a:ext uri="{FF2B5EF4-FFF2-40B4-BE49-F238E27FC236}">
                <a16:creationId xmlns:a16="http://schemas.microsoft.com/office/drawing/2014/main" xmlns="" id="{7A3785EF-F5EB-1D18-FAD1-4BF6CDDB8FB4}"/>
              </a:ext>
            </a:extLst>
          </p:cNvPr>
          <p:cNvSpPr/>
          <p:nvPr/>
        </p:nvSpPr>
        <p:spPr>
          <a:xfrm>
            <a:off x="4637916" y="2034803"/>
            <a:ext cx="781050" cy="409575"/>
          </a:xfrm>
          <a:prstGeom prst="rect">
            <a:avLst/>
          </a:prstGeom>
          <a:blipFill>
            <a:blip r:embed="rId6" cstate="print"/>
            <a:stretch>
              <a:fillRect/>
            </a:stretch>
          </a:blipFill>
        </p:spPr>
        <p:txBody>
          <a:bodyPr wrap="square" lIns="0" tIns="0" rIns="0" bIns="0" rtlCol="0"/>
          <a:lstStyle/>
          <a:p>
            <a:endParaRPr/>
          </a:p>
        </p:txBody>
      </p:sp>
      <p:sp>
        <p:nvSpPr>
          <p:cNvPr id="21" name="object 30">
            <a:extLst>
              <a:ext uri="{FF2B5EF4-FFF2-40B4-BE49-F238E27FC236}">
                <a16:creationId xmlns:a16="http://schemas.microsoft.com/office/drawing/2014/main" xmlns="" id="{6E71D842-B82B-6028-99E6-06A5AE01EA75}"/>
              </a:ext>
            </a:extLst>
          </p:cNvPr>
          <p:cNvSpPr/>
          <p:nvPr/>
        </p:nvSpPr>
        <p:spPr>
          <a:xfrm>
            <a:off x="8639746" y="2014123"/>
            <a:ext cx="843489" cy="506011"/>
          </a:xfrm>
          <a:prstGeom prst="rect">
            <a:avLst/>
          </a:prstGeom>
          <a:blipFill>
            <a:blip r:embed="rId7" cstate="print"/>
            <a:stretch>
              <a:fillRect/>
            </a:stretch>
          </a:blipFill>
        </p:spPr>
        <p:txBody>
          <a:bodyPr wrap="square" lIns="0" tIns="0" rIns="0" bIns="0" rtlCol="0"/>
          <a:lstStyle/>
          <a:p>
            <a:endParaRPr/>
          </a:p>
        </p:txBody>
      </p:sp>
      <p:pic>
        <p:nvPicPr>
          <p:cNvPr id="22" name="Picture 40" descr="Copia di file_firmato_pdf">
            <a:extLst>
              <a:ext uri="{FF2B5EF4-FFF2-40B4-BE49-F238E27FC236}">
                <a16:creationId xmlns:a16="http://schemas.microsoft.com/office/drawing/2014/main" xmlns="" id="{CDF8DA43-77BD-FCC1-31EC-8F00C95B78A9}"/>
              </a:ext>
            </a:extLst>
          </p:cNvPr>
          <p:cNvPicPr>
            <a:picLocks noChangeAspect="1" noChangeArrowheads="1"/>
          </p:cNvPicPr>
          <p:nvPr/>
        </p:nvPicPr>
        <p:blipFill>
          <a:blip r:embed="rId8" cstate="print"/>
          <a:srcRect/>
          <a:stretch>
            <a:fillRect/>
          </a:stretch>
        </p:blipFill>
        <p:spPr bwMode="auto">
          <a:xfrm>
            <a:off x="998814" y="3207284"/>
            <a:ext cx="1343025" cy="2352675"/>
          </a:xfrm>
          <a:prstGeom prst="rect">
            <a:avLst/>
          </a:prstGeom>
          <a:noFill/>
          <a:ln w="9525">
            <a:noFill/>
            <a:miter lim="800000"/>
            <a:headEnd/>
            <a:tailEnd/>
          </a:ln>
        </p:spPr>
      </p:pic>
      <p:pic>
        <p:nvPicPr>
          <p:cNvPr id="23" name="Picture 34">
            <a:extLst>
              <a:ext uri="{FF2B5EF4-FFF2-40B4-BE49-F238E27FC236}">
                <a16:creationId xmlns:a16="http://schemas.microsoft.com/office/drawing/2014/main" xmlns="" id="{FAB8E615-D1F5-9C1F-EB30-06FBD719B3C8}"/>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841018" y="2927471"/>
            <a:ext cx="730618" cy="936104"/>
          </a:xfrm>
          <a:prstGeom prst="rect">
            <a:avLst/>
          </a:prstGeom>
          <a:noFill/>
          <a:ln w="9525">
            <a:noFill/>
            <a:miter lim="800000"/>
            <a:headEnd/>
            <a:tailEnd/>
          </a:ln>
        </p:spPr>
      </p:pic>
      <p:sp>
        <p:nvSpPr>
          <p:cNvPr id="41" name="Freccia destra rientrata 40">
            <a:extLst>
              <a:ext uri="{FF2B5EF4-FFF2-40B4-BE49-F238E27FC236}">
                <a16:creationId xmlns:a16="http://schemas.microsoft.com/office/drawing/2014/main" xmlns="" id="{78B99BDC-52C2-8C0B-7469-43EB55AFA2F8}"/>
              </a:ext>
            </a:extLst>
          </p:cNvPr>
          <p:cNvSpPr/>
          <p:nvPr/>
        </p:nvSpPr>
        <p:spPr>
          <a:xfrm>
            <a:off x="1708600" y="2173134"/>
            <a:ext cx="297180" cy="205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destra rientrata 41">
            <a:extLst>
              <a:ext uri="{FF2B5EF4-FFF2-40B4-BE49-F238E27FC236}">
                <a16:creationId xmlns:a16="http://schemas.microsoft.com/office/drawing/2014/main" xmlns="" id="{9E93DD07-4B0E-707B-CA28-7278617EA8C3}"/>
              </a:ext>
            </a:extLst>
          </p:cNvPr>
          <p:cNvSpPr/>
          <p:nvPr/>
        </p:nvSpPr>
        <p:spPr>
          <a:xfrm>
            <a:off x="5830948" y="2128502"/>
            <a:ext cx="297180" cy="205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reccia destra rientrata 42">
            <a:extLst>
              <a:ext uri="{FF2B5EF4-FFF2-40B4-BE49-F238E27FC236}">
                <a16:creationId xmlns:a16="http://schemas.microsoft.com/office/drawing/2014/main" xmlns="" id="{51B87CED-043C-1221-DCB6-EB7C700CF15A}"/>
              </a:ext>
            </a:extLst>
          </p:cNvPr>
          <p:cNvSpPr/>
          <p:nvPr/>
        </p:nvSpPr>
        <p:spPr>
          <a:xfrm>
            <a:off x="7854592" y="2125023"/>
            <a:ext cx="297180" cy="205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Freccia destra rientrata 43">
            <a:extLst>
              <a:ext uri="{FF2B5EF4-FFF2-40B4-BE49-F238E27FC236}">
                <a16:creationId xmlns:a16="http://schemas.microsoft.com/office/drawing/2014/main" xmlns="" id="{2B8BB13F-8CD0-B890-CA02-13BF01BDE7AF}"/>
              </a:ext>
            </a:extLst>
          </p:cNvPr>
          <p:cNvSpPr/>
          <p:nvPr/>
        </p:nvSpPr>
        <p:spPr>
          <a:xfrm>
            <a:off x="3905698" y="2173135"/>
            <a:ext cx="297180" cy="205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Immagine 44">
            <a:extLst>
              <a:ext uri="{FF2B5EF4-FFF2-40B4-BE49-F238E27FC236}">
                <a16:creationId xmlns:a16="http://schemas.microsoft.com/office/drawing/2014/main" xmlns="" id="{F2C632DD-AE46-7659-BED7-9E2D5377C639}"/>
              </a:ext>
            </a:extLst>
          </p:cNvPr>
          <p:cNvPicPr>
            <a:picLocks noChangeAspect="1"/>
          </p:cNvPicPr>
          <p:nvPr/>
        </p:nvPicPr>
        <p:blipFill>
          <a:blip r:embed="rId9"/>
          <a:stretch>
            <a:fillRect/>
          </a:stretch>
        </p:blipFill>
        <p:spPr>
          <a:xfrm flipH="1">
            <a:off x="6701025" y="1970510"/>
            <a:ext cx="609906" cy="553999"/>
          </a:xfrm>
          <a:prstGeom prst="rect">
            <a:avLst/>
          </a:prstGeom>
        </p:spPr>
      </p:pic>
      <p:sp>
        <p:nvSpPr>
          <p:cNvPr id="47" name="object 28">
            <a:extLst>
              <a:ext uri="{FF2B5EF4-FFF2-40B4-BE49-F238E27FC236}">
                <a16:creationId xmlns:a16="http://schemas.microsoft.com/office/drawing/2014/main" xmlns="" id="{2F03C523-3425-72BE-1F80-49D44BE522FC}"/>
              </a:ext>
            </a:extLst>
          </p:cNvPr>
          <p:cNvSpPr/>
          <p:nvPr/>
        </p:nvSpPr>
        <p:spPr>
          <a:xfrm>
            <a:off x="6574790" y="3046855"/>
            <a:ext cx="744487" cy="998791"/>
          </a:xfrm>
          <a:prstGeom prst="rect">
            <a:avLst/>
          </a:prstGeom>
          <a:blipFill>
            <a:blip r:embed="rId10" cstate="print"/>
            <a:stretch>
              <a:fillRect/>
            </a:stretch>
          </a:blipFill>
        </p:spPr>
        <p:txBody>
          <a:bodyPr wrap="square" lIns="0" tIns="0" rIns="0" bIns="0" rtlCol="0"/>
          <a:lstStyle/>
          <a:p>
            <a:endParaRPr dirty="0"/>
          </a:p>
        </p:txBody>
      </p:sp>
      <p:sp>
        <p:nvSpPr>
          <p:cNvPr id="61" name="CasellaDiTesto 60">
            <a:extLst>
              <a:ext uri="{FF2B5EF4-FFF2-40B4-BE49-F238E27FC236}">
                <a16:creationId xmlns:a16="http://schemas.microsoft.com/office/drawing/2014/main" xmlns="" id="{25EDC7F3-B81B-BD93-8FB2-2B3C2AEB9636}"/>
              </a:ext>
            </a:extLst>
          </p:cNvPr>
          <p:cNvSpPr txBox="1"/>
          <p:nvPr/>
        </p:nvSpPr>
        <p:spPr>
          <a:xfrm>
            <a:off x="3201173" y="4937460"/>
            <a:ext cx="1215961" cy="276999"/>
          </a:xfrm>
          <a:prstGeom prst="rect">
            <a:avLst/>
          </a:prstGeom>
          <a:noFill/>
        </p:spPr>
        <p:txBody>
          <a:bodyPr wrap="squar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lang="it-IT" sz="1200" b="1" dirty="0">
                <a:solidFill>
                  <a:srgbClr val="0070C0"/>
                </a:solidFill>
                <a:ea typeface="Tahoma" panose="020B0604030504040204" pitchFamily="34" charset="0"/>
                <a:cs typeface="Tahoma" panose="020B0604030504040204" pitchFamily="34" charset="0"/>
              </a:rPr>
              <a:t>Imbustamento</a:t>
            </a:r>
          </a:p>
        </p:txBody>
      </p:sp>
      <p:sp>
        <p:nvSpPr>
          <p:cNvPr id="63" name="CasellaDiTesto 62">
            <a:extLst>
              <a:ext uri="{FF2B5EF4-FFF2-40B4-BE49-F238E27FC236}">
                <a16:creationId xmlns:a16="http://schemas.microsoft.com/office/drawing/2014/main" xmlns="" id="{89062FD4-804B-FDDD-6EE1-439E941006A0}"/>
              </a:ext>
            </a:extLst>
          </p:cNvPr>
          <p:cNvSpPr txBox="1"/>
          <p:nvPr/>
        </p:nvSpPr>
        <p:spPr>
          <a:xfrm>
            <a:off x="4637916" y="2399545"/>
            <a:ext cx="1172007" cy="461665"/>
          </a:xfrm>
          <a:prstGeom prst="rect">
            <a:avLst/>
          </a:prstGeom>
          <a:noFill/>
        </p:spPr>
        <p:txBody>
          <a:bodyPr wrap="square">
            <a:spAutoFit/>
          </a:bodyPr>
          <a:lstStyle/>
          <a:p>
            <a:r>
              <a:rPr lang="it-IT" sz="1200" dirty="0">
                <a:solidFill>
                  <a:srgbClr val="0070C0"/>
                </a:solidFill>
                <a:ea typeface="Tahoma" panose="020B0604030504040204" pitchFamily="34" charset="0"/>
                <a:cs typeface="Tahoma" panose="020B0604030504040204" pitchFamily="34" charset="0"/>
              </a:rPr>
              <a:t>Impronta</a:t>
            </a:r>
            <a:r>
              <a:rPr lang="it-IT" sz="1200" dirty="0"/>
              <a:t> </a:t>
            </a:r>
          </a:p>
          <a:p>
            <a:r>
              <a:rPr lang="it-IT" sz="1200" dirty="0">
                <a:solidFill>
                  <a:srgbClr val="0070C0"/>
                </a:solidFill>
                <a:ea typeface="Tahoma" panose="020B0604030504040204" pitchFamily="34" charset="0"/>
                <a:cs typeface="Tahoma" panose="020B0604030504040204" pitchFamily="34" charset="0"/>
              </a:rPr>
              <a:t>(256</a:t>
            </a:r>
            <a:r>
              <a:rPr lang="it-IT" sz="1200" dirty="0"/>
              <a:t> </a:t>
            </a:r>
            <a:r>
              <a:rPr lang="it-IT" sz="1200" dirty="0">
                <a:solidFill>
                  <a:srgbClr val="0070C0"/>
                </a:solidFill>
                <a:ea typeface="Tahoma" panose="020B0604030504040204" pitchFamily="34" charset="0"/>
                <a:cs typeface="Tahoma" panose="020B0604030504040204" pitchFamily="34" charset="0"/>
              </a:rPr>
              <a:t>bit)</a:t>
            </a:r>
            <a:endParaRPr lang="it-IT" sz="1200" dirty="0"/>
          </a:p>
        </p:txBody>
      </p:sp>
      <p:sp>
        <p:nvSpPr>
          <p:cNvPr id="67" name="CasellaDiTesto 66">
            <a:extLst>
              <a:ext uri="{FF2B5EF4-FFF2-40B4-BE49-F238E27FC236}">
                <a16:creationId xmlns:a16="http://schemas.microsoft.com/office/drawing/2014/main" xmlns="" id="{450DE5DE-0929-F8A6-1B13-65F08B0EC0AB}"/>
              </a:ext>
            </a:extLst>
          </p:cNvPr>
          <p:cNvSpPr txBox="1"/>
          <p:nvPr/>
        </p:nvSpPr>
        <p:spPr>
          <a:xfrm>
            <a:off x="8422045" y="2393069"/>
            <a:ext cx="1315641" cy="369332"/>
          </a:xfrm>
          <a:prstGeom prst="rect">
            <a:avLst/>
          </a:prstGeom>
          <a:noFill/>
        </p:spPr>
        <p:txBody>
          <a:bodyPr wrap="square">
            <a:spAutoFit/>
          </a:bodyPr>
          <a:lstStyle/>
          <a:p>
            <a:r>
              <a:rPr lang="it-IT" sz="1200" dirty="0">
                <a:solidFill>
                  <a:srgbClr val="0070C0"/>
                </a:solidFill>
                <a:ea typeface="Tahoma" panose="020B0604030504040204" pitchFamily="34" charset="0"/>
                <a:cs typeface="Tahoma" panose="020B0604030504040204" pitchFamily="34" charset="0"/>
              </a:rPr>
              <a:t>Impronta</a:t>
            </a:r>
            <a:r>
              <a:rPr lang="it-IT" dirty="0"/>
              <a:t> </a:t>
            </a:r>
            <a:r>
              <a:rPr lang="it-IT" sz="1200" dirty="0">
                <a:solidFill>
                  <a:srgbClr val="0070C0"/>
                </a:solidFill>
                <a:ea typeface="Tahoma" panose="020B0604030504040204" pitchFamily="34" charset="0"/>
                <a:cs typeface="Tahoma" panose="020B0604030504040204" pitchFamily="34" charset="0"/>
              </a:rPr>
              <a:t>firmata</a:t>
            </a:r>
          </a:p>
        </p:txBody>
      </p:sp>
      <p:sp>
        <p:nvSpPr>
          <p:cNvPr id="71" name="CasellaDiTesto 70">
            <a:extLst>
              <a:ext uri="{FF2B5EF4-FFF2-40B4-BE49-F238E27FC236}">
                <a16:creationId xmlns:a16="http://schemas.microsoft.com/office/drawing/2014/main" xmlns="" id="{7FEE4905-BC19-347A-F391-4EFF53E11DA2}"/>
              </a:ext>
            </a:extLst>
          </p:cNvPr>
          <p:cNvSpPr txBox="1"/>
          <p:nvPr/>
        </p:nvSpPr>
        <p:spPr>
          <a:xfrm>
            <a:off x="9880059" y="3725075"/>
            <a:ext cx="971550" cy="276999"/>
          </a:xfrm>
          <a:prstGeom prst="rect">
            <a:avLst/>
          </a:prstGeom>
          <a:noFill/>
        </p:spPr>
        <p:txBody>
          <a:bodyPr wrap="square">
            <a:spAutoFit/>
          </a:bodyPr>
          <a:lstStyle/>
          <a:p>
            <a:r>
              <a:rPr lang="it-IT" sz="1200" dirty="0">
                <a:solidFill>
                  <a:srgbClr val="0070C0"/>
                </a:solidFill>
                <a:ea typeface="Tahoma" panose="020B0604030504040204" pitchFamily="34" charset="0"/>
                <a:cs typeface="Tahoma" panose="020B0604030504040204" pitchFamily="34" charset="0"/>
              </a:rPr>
              <a:t>documento</a:t>
            </a:r>
          </a:p>
        </p:txBody>
      </p:sp>
      <p:cxnSp>
        <p:nvCxnSpPr>
          <p:cNvPr id="73" name="Connettore 2 72">
            <a:extLst>
              <a:ext uri="{FF2B5EF4-FFF2-40B4-BE49-F238E27FC236}">
                <a16:creationId xmlns:a16="http://schemas.microsoft.com/office/drawing/2014/main" xmlns="" id="{C18E4475-DD59-999A-1982-D7EA3984002A}"/>
              </a:ext>
            </a:extLst>
          </p:cNvPr>
          <p:cNvCxnSpPr/>
          <p:nvPr/>
        </p:nvCxnSpPr>
        <p:spPr>
          <a:xfrm>
            <a:off x="6985493" y="2718949"/>
            <a:ext cx="0" cy="343965"/>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Connettore a gomito 77">
            <a:extLst>
              <a:ext uri="{FF2B5EF4-FFF2-40B4-BE49-F238E27FC236}">
                <a16:creationId xmlns:a16="http://schemas.microsoft.com/office/drawing/2014/main" xmlns="" id="{03994856-6A1D-6B29-D05F-6F5A7E2C0B69}"/>
              </a:ext>
            </a:extLst>
          </p:cNvPr>
          <p:cNvCxnSpPr>
            <a:cxnSpLocks/>
            <a:stCxn id="47" idx="2"/>
          </p:cNvCxnSpPr>
          <p:nvPr/>
        </p:nvCxnSpPr>
        <p:spPr>
          <a:xfrm rot="5400000">
            <a:off x="5529896" y="2956882"/>
            <a:ext cx="328375" cy="2505903"/>
          </a:xfrm>
          <a:prstGeom prst="bentConnector2">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Connettore a gomito 86">
            <a:extLst>
              <a:ext uri="{FF2B5EF4-FFF2-40B4-BE49-F238E27FC236}">
                <a16:creationId xmlns:a16="http://schemas.microsoft.com/office/drawing/2014/main" xmlns="" id="{C67BFA4E-FA45-9311-01E6-A07074F9B489}"/>
              </a:ext>
            </a:extLst>
          </p:cNvPr>
          <p:cNvCxnSpPr/>
          <p:nvPr/>
        </p:nvCxnSpPr>
        <p:spPr>
          <a:xfrm rot="10800000" flipV="1">
            <a:off x="4417138" y="2568604"/>
            <a:ext cx="4644352" cy="2062484"/>
          </a:xfrm>
          <a:prstGeom prst="bentConnector3">
            <a:avLst>
              <a:gd name="adj1" fmla="val 63"/>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a gomito 89">
            <a:extLst>
              <a:ext uri="{FF2B5EF4-FFF2-40B4-BE49-F238E27FC236}">
                <a16:creationId xmlns:a16="http://schemas.microsoft.com/office/drawing/2014/main" xmlns="" id="{3C583E0C-802A-5D47-EA6D-4E3D978B8111}"/>
              </a:ext>
            </a:extLst>
          </p:cNvPr>
          <p:cNvCxnSpPr/>
          <p:nvPr/>
        </p:nvCxnSpPr>
        <p:spPr>
          <a:xfrm rot="10800000" flipV="1">
            <a:off x="4417135" y="3729063"/>
            <a:ext cx="5973775" cy="1149120"/>
          </a:xfrm>
          <a:prstGeom prst="bentConnector3">
            <a:avLst>
              <a:gd name="adj1" fmla="val -374"/>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Freccia destra rientrata 91">
            <a:extLst>
              <a:ext uri="{FF2B5EF4-FFF2-40B4-BE49-F238E27FC236}">
                <a16:creationId xmlns:a16="http://schemas.microsoft.com/office/drawing/2014/main" xmlns="" id="{9DF287DC-0ED3-A34D-F9B8-B5339D8A1668}"/>
              </a:ext>
            </a:extLst>
          </p:cNvPr>
          <p:cNvSpPr/>
          <p:nvPr/>
        </p:nvSpPr>
        <p:spPr>
          <a:xfrm rot="10800000">
            <a:off x="2724291" y="4515571"/>
            <a:ext cx="297180" cy="205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301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pic>
        <p:nvPicPr>
          <p:cNvPr id="5" name="Picture 40" descr="Copia di file_firmato_pdf">
            <a:extLst>
              <a:ext uri="{FF2B5EF4-FFF2-40B4-BE49-F238E27FC236}">
                <a16:creationId xmlns:a16="http://schemas.microsoft.com/office/drawing/2014/main" xmlns="" id="{40D7B6E4-7CF3-4B58-EB2C-876FDA0716CE}"/>
              </a:ext>
            </a:extLst>
          </p:cNvPr>
          <p:cNvPicPr>
            <a:picLocks noChangeAspect="1" noChangeArrowheads="1"/>
          </p:cNvPicPr>
          <p:nvPr/>
        </p:nvPicPr>
        <p:blipFill>
          <a:blip r:embed="rId4" cstate="print"/>
          <a:srcRect/>
          <a:stretch>
            <a:fillRect/>
          </a:stretch>
        </p:blipFill>
        <p:spPr bwMode="auto">
          <a:xfrm>
            <a:off x="769301" y="2211710"/>
            <a:ext cx="1708855" cy="2836633"/>
          </a:xfrm>
          <a:prstGeom prst="rect">
            <a:avLst/>
          </a:prstGeom>
          <a:noFill/>
          <a:ln w="9525">
            <a:noFill/>
            <a:miter lim="800000"/>
            <a:headEnd/>
            <a:tailEnd/>
          </a:ln>
        </p:spPr>
      </p:pic>
      <p:pic>
        <p:nvPicPr>
          <p:cNvPr id="6" name="Picture 34">
            <a:extLst>
              <a:ext uri="{FF2B5EF4-FFF2-40B4-BE49-F238E27FC236}">
                <a16:creationId xmlns:a16="http://schemas.microsoft.com/office/drawing/2014/main" xmlns="" id="{06354323-2C0D-8794-640D-272A68A94716}"/>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51394" y="2211710"/>
            <a:ext cx="730618" cy="936104"/>
          </a:xfrm>
          <a:prstGeom prst="rect">
            <a:avLst/>
          </a:prstGeom>
          <a:noFill/>
          <a:ln w="9525">
            <a:noFill/>
            <a:miter lim="800000"/>
            <a:headEnd/>
            <a:tailEnd/>
          </a:ln>
        </p:spPr>
      </p:pic>
      <p:sp>
        <p:nvSpPr>
          <p:cNvPr id="10" name="object 6">
            <a:extLst>
              <a:ext uri="{FF2B5EF4-FFF2-40B4-BE49-F238E27FC236}">
                <a16:creationId xmlns:a16="http://schemas.microsoft.com/office/drawing/2014/main" xmlns="" id="{E084AF53-D439-5E6F-51D5-D4F06B189627}"/>
              </a:ext>
            </a:extLst>
          </p:cNvPr>
          <p:cNvSpPr/>
          <p:nvPr/>
        </p:nvSpPr>
        <p:spPr>
          <a:xfrm>
            <a:off x="7007001" y="4106746"/>
            <a:ext cx="748917" cy="910070"/>
          </a:xfrm>
          <a:prstGeom prst="rect">
            <a:avLst/>
          </a:prstGeom>
          <a:blipFill>
            <a:blip r:embed="rId6"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xmlns="" id="{211F0C80-663F-4551-B4DA-038F09A38ABC}"/>
              </a:ext>
            </a:extLst>
          </p:cNvPr>
          <p:cNvSpPr/>
          <p:nvPr/>
        </p:nvSpPr>
        <p:spPr>
          <a:xfrm>
            <a:off x="5725313" y="3314071"/>
            <a:ext cx="1028148" cy="553998"/>
          </a:xfrm>
          <a:prstGeom prst="rect">
            <a:avLst/>
          </a:prstGeom>
          <a:blipFill>
            <a:blip r:embed="rId7" cstate="print"/>
            <a:stretch>
              <a:fillRect/>
            </a:stretch>
          </a:blipFill>
        </p:spPr>
        <p:txBody>
          <a:bodyPr wrap="square" lIns="0" tIns="0" rIns="0" bIns="0" rtlCol="0"/>
          <a:lstStyle/>
          <a:p>
            <a:endParaRPr/>
          </a:p>
        </p:txBody>
      </p:sp>
      <p:sp>
        <p:nvSpPr>
          <p:cNvPr id="12" name="object 13">
            <a:extLst>
              <a:ext uri="{FF2B5EF4-FFF2-40B4-BE49-F238E27FC236}">
                <a16:creationId xmlns:a16="http://schemas.microsoft.com/office/drawing/2014/main" xmlns="" id="{7078FD7D-8904-3C59-6412-9BE9C306F702}"/>
              </a:ext>
            </a:extLst>
          </p:cNvPr>
          <p:cNvSpPr txBox="1"/>
          <p:nvPr/>
        </p:nvSpPr>
        <p:spPr>
          <a:xfrm>
            <a:off x="1117862" y="1489529"/>
            <a:ext cx="9338103" cy="307777"/>
          </a:xfrm>
          <a:prstGeom prst="rect">
            <a:avLst/>
          </a:prstGeom>
        </p:spPr>
        <p:txBody>
          <a:bodyPr vert="horz" wrap="square" lIns="0" tIns="0" rIns="0" bIns="0" rtlCol="0">
            <a:spAutoFit/>
          </a:bodyPr>
          <a:lstStyle/>
          <a:p>
            <a:pPr marL="12700">
              <a:lnSpc>
                <a:spcPct val="100000"/>
              </a:lnSpc>
            </a:pPr>
            <a:r>
              <a:rPr sz="2000" dirty="0">
                <a:solidFill>
                  <a:srgbClr val="0070C0"/>
                </a:solidFill>
                <a:ea typeface="Tahoma" panose="020B0604030504040204" pitchFamily="34" charset="0"/>
                <a:cs typeface="Tahoma" panose="020B0604030504040204" pitchFamily="34" charset="0"/>
              </a:rPr>
              <a:t>E’ un unico file</a:t>
            </a:r>
            <a:r>
              <a:rPr lang="it-IT" sz="2000" dirty="0">
                <a:solidFill>
                  <a:srgbClr val="0070C0"/>
                </a:solidFill>
                <a:ea typeface="Tahoma" panose="020B0604030504040204" pitchFamily="34" charset="0"/>
                <a:cs typeface="Tahoma" panose="020B0604030504040204" pitchFamily="34" charset="0"/>
              </a:rPr>
              <a:t> prodotto dal software di firma ed è </a:t>
            </a:r>
            <a:r>
              <a:rPr sz="2000" dirty="0">
                <a:solidFill>
                  <a:srgbClr val="0070C0"/>
                </a:solidFill>
                <a:ea typeface="Tahoma" panose="020B0604030504040204" pitchFamily="34" charset="0"/>
                <a:cs typeface="Tahoma" panose="020B0604030504040204" pitchFamily="34" charset="0"/>
              </a:rPr>
              <a:t>costituito da 4 componenti principali</a:t>
            </a:r>
            <a:r>
              <a:rPr sz="1600" spc="-5" dirty="0">
                <a:latin typeface="Calibri"/>
                <a:cs typeface="Calibri"/>
              </a:rPr>
              <a:t>:</a:t>
            </a:r>
            <a:endParaRPr sz="1600" dirty="0">
              <a:latin typeface="Calibri"/>
              <a:cs typeface="Calibri"/>
            </a:endParaRPr>
          </a:p>
        </p:txBody>
      </p:sp>
      <p:sp>
        <p:nvSpPr>
          <p:cNvPr id="14" name="CasellaDiTesto 13">
            <a:extLst>
              <a:ext uri="{FF2B5EF4-FFF2-40B4-BE49-F238E27FC236}">
                <a16:creationId xmlns:a16="http://schemas.microsoft.com/office/drawing/2014/main" xmlns="" id="{AEB4F041-5068-5A50-F749-C12CA5E6202E}"/>
              </a:ext>
            </a:extLst>
          </p:cNvPr>
          <p:cNvSpPr txBox="1"/>
          <p:nvPr/>
        </p:nvSpPr>
        <p:spPr>
          <a:xfrm>
            <a:off x="571499" y="5368471"/>
            <a:ext cx="4479895" cy="369332"/>
          </a:xfrm>
          <a:prstGeom prst="rect">
            <a:avLst/>
          </a:prstGeom>
          <a:noFill/>
        </p:spPr>
        <p:txBody>
          <a:bodyPr wrap="square">
            <a:spAutoFit/>
          </a:bodyPr>
          <a:lstStyle/>
          <a:p>
            <a:pPr marL="342900" indent="-342900">
              <a:buFont typeface="+mj-lt"/>
              <a:buAutoNum type="arabicPeriod" startAt="4"/>
            </a:pPr>
            <a:r>
              <a:rPr lang="it-IT" dirty="0">
                <a:solidFill>
                  <a:srgbClr val="0070C0"/>
                </a:solidFill>
                <a:ea typeface="Tahoma" panose="020B0604030504040204" pitchFamily="34" charset="0"/>
                <a:cs typeface="Tahoma" panose="020B0604030504040204" pitchFamily="34" charset="0"/>
              </a:rPr>
              <a:t>l’involucro (struttura dati) contenitore</a:t>
            </a:r>
          </a:p>
        </p:txBody>
      </p:sp>
      <p:sp>
        <p:nvSpPr>
          <p:cNvPr id="15" name="object 14">
            <a:extLst>
              <a:ext uri="{FF2B5EF4-FFF2-40B4-BE49-F238E27FC236}">
                <a16:creationId xmlns:a16="http://schemas.microsoft.com/office/drawing/2014/main" xmlns="" id="{D8F78475-8BA5-124E-0C8F-E451976EEB22}"/>
              </a:ext>
            </a:extLst>
          </p:cNvPr>
          <p:cNvSpPr txBox="1"/>
          <p:nvPr/>
        </p:nvSpPr>
        <p:spPr>
          <a:xfrm>
            <a:off x="6096000" y="2561810"/>
            <a:ext cx="2798223" cy="276999"/>
          </a:xfrm>
          <a:prstGeom prst="rect">
            <a:avLst/>
          </a:prstGeom>
        </p:spPr>
        <p:txBody>
          <a:bodyPr vert="horz" wrap="square" lIns="0" tIns="0" rIns="0" bIns="0" rtlCol="0">
            <a:spAutoFit/>
          </a:bodyPr>
          <a:lstStyle/>
          <a:p>
            <a:pPr marL="355600" indent="-342900">
              <a:lnSpc>
                <a:spcPct val="100000"/>
              </a:lnSpc>
              <a:buFont typeface="+mj-lt"/>
              <a:buAutoNum type="arabicPeriod"/>
            </a:pPr>
            <a:r>
              <a:rPr dirty="0">
                <a:solidFill>
                  <a:srgbClr val="0070C0"/>
                </a:solidFill>
                <a:ea typeface="Tahoma" panose="020B0604030504040204" pitchFamily="34" charset="0"/>
                <a:cs typeface="Tahoma" panose="020B0604030504040204" pitchFamily="34" charset="0"/>
              </a:rPr>
              <a:t>Il documento originale</a:t>
            </a:r>
          </a:p>
        </p:txBody>
      </p:sp>
      <p:sp>
        <p:nvSpPr>
          <p:cNvPr id="25" name="CasellaDiTesto 24">
            <a:extLst>
              <a:ext uri="{FF2B5EF4-FFF2-40B4-BE49-F238E27FC236}">
                <a16:creationId xmlns:a16="http://schemas.microsoft.com/office/drawing/2014/main" xmlns="" id="{15DCF525-DC56-153A-4668-AA3D0265EA13}"/>
              </a:ext>
            </a:extLst>
          </p:cNvPr>
          <p:cNvSpPr txBox="1"/>
          <p:nvPr/>
        </p:nvSpPr>
        <p:spPr>
          <a:xfrm>
            <a:off x="6789705" y="3389989"/>
            <a:ext cx="6102626" cy="369332"/>
          </a:xfrm>
          <a:prstGeom prst="rect">
            <a:avLst/>
          </a:prstGeom>
          <a:noFill/>
        </p:spPr>
        <p:txBody>
          <a:bodyPr wrap="square">
            <a:spAutoFit/>
          </a:bodyPr>
          <a:lstStyle/>
          <a:p>
            <a:pPr marL="342900" indent="-342900">
              <a:buFont typeface="+mj-lt"/>
              <a:buAutoNum type="arabicPeriod" startAt="2"/>
            </a:pPr>
            <a:r>
              <a:rPr lang="it-IT" dirty="0">
                <a:solidFill>
                  <a:srgbClr val="0070C0"/>
                </a:solidFill>
                <a:ea typeface="Tahoma" panose="020B0604030504040204" pitchFamily="34" charset="0"/>
                <a:cs typeface="Tahoma" panose="020B0604030504040204" pitchFamily="34" charset="0"/>
              </a:rPr>
              <a:t>la firma (ovvero impronta firmata dal sottoscrittore)</a:t>
            </a:r>
          </a:p>
        </p:txBody>
      </p:sp>
      <p:sp>
        <p:nvSpPr>
          <p:cNvPr id="29" name="CasellaDiTesto 28">
            <a:extLst>
              <a:ext uri="{FF2B5EF4-FFF2-40B4-BE49-F238E27FC236}">
                <a16:creationId xmlns:a16="http://schemas.microsoft.com/office/drawing/2014/main" xmlns="" id="{B3AFB103-7EFC-8EC2-4E8B-BD5A318E3177}"/>
              </a:ext>
            </a:extLst>
          </p:cNvPr>
          <p:cNvSpPr txBox="1"/>
          <p:nvPr/>
        </p:nvSpPr>
        <p:spPr>
          <a:xfrm>
            <a:off x="8178634" y="4519636"/>
            <a:ext cx="3529870" cy="369332"/>
          </a:xfrm>
          <a:prstGeom prst="rect">
            <a:avLst/>
          </a:prstGeom>
          <a:noFill/>
        </p:spPr>
        <p:txBody>
          <a:bodyPr wrap="square">
            <a:spAutoFit/>
          </a:bodyPr>
          <a:lstStyle/>
          <a:p>
            <a:pPr marL="342900" indent="-342900">
              <a:buFont typeface="+mj-lt"/>
              <a:buAutoNum type="arabicPeriod" startAt="3"/>
            </a:pPr>
            <a:r>
              <a:rPr lang="it-IT" dirty="0">
                <a:solidFill>
                  <a:srgbClr val="0070C0"/>
                </a:solidFill>
                <a:ea typeface="Tahoma" panose="020B0604030504040204" pitchFamily="34" charset="0"/>
                <a:cs typeface="Tahoma" panose="020B0604030504040204" pitchFamily="34" charset="0"/>
              </a:rPr>
              <a:t>il certificato del sottoscrittore</a:t>
            </a:r>
          </a:p>
        </p:txBody>
      </p:sp>
      <p:cxnSp>
        <p:nvCxnSpPr>
          <p:cNvPr id="36" name="Connettore 2 35">
            <a:extLst>
              <a:ext uri="{FF2B5EF4-FFF2-40B4-BE49-F238E27FC236}">
                <a16:creationId xmlns:a16="http://schemas.microsoft.com/office/drawing/2014/main" xmlns="" id="{C991FE7C-B60F-A274-4C35-40A1CBF5A362}"/>
              </a:ext>
            </a:extLst>
          </p:cNvPr>
          <p:cNvCxnSpPr/>
          <p:nvPr/>
        </p:nvCxnSpPr>
        <p:spPr>
          <a:xfrm>
            <a:off x="2093843" y="2700309"/>
            <a:ext cx="27564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xmlns="" id="{8677EFB5-3CD4-F5FA-8E57-4FDFCA07540B}"/>
              </a:ext>
            </a:extLst>
          </p:cNvPr>
          <p:cNvCxnSpPr/>
          <p:nvPr/>
        </p:nvCxnSpPr>
        <p:spPr>
          <a:xfrm>
            <a:off x="2093843" y="3630026"/>
            <a:ext cx="32136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xmlns="" id="{55C2497F-B298-21A7-E773-82F2189A0582}"/>
              </a:ext>
            </a:extLst>
          </p:cNvPr>
          <p:cNvCxnSpPr/>
          <p:nvPr/>
        </p:nvCxnSpPr>
        <p:spPr>
          <a:xfrm>
            <a:off x="2093843" y="4426226"/>
            <a:ext cx="45189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xmlns="" id="{A448CA31-F1E5-0006-0D10-50499E885B43}"/>
              </a:ext>
            </a:extLst>
          </p:cNvPr>
          <p:cNvSpPr txBox="1"/>
          <p:nvPr/>
        </p:nvSpPr>
        <p:spPr>
          <a:xfrm>
            <a:off x="643466" y="361534"/>
            <a:ext cx="6451600" cy="553998"/>
          </a:xfrm>
          <a:prstGeom prst="rect">
            <a:avLst/>
          </a:prstGeom>
          <a:noFill/>
        </p:spPr>
        <p:txBody>
          <a:bodyPr wrap="square">
            <a:spAutoFit/>
          </a:bodyPr>
          <a:lstStyle/>
          <a:p>
            <a:r>
              <a:rPr lang="it-IT" sz="3000" b="1" dirty="0">
                <a:solidFill>
                  <a:srgbClr val="0070C0"/>
                </a:solidFill>
                <a:ea typeface="Tahoma" panose="020B0604030504040204" pitchFamily="34" charset="0"/>
                <a:cs typeface="Tahoma" panose="020B0604030504040204" pitchFamily="34" charset="0"/>
              </a:rPr>
              <a:t>Documento firmato digitalmente </a:t>
            </a:r>
          </a:p>
        </p:txBody>
      </p:sp>
    </p:spTree>
    <p:extLst>
      <p:ext uri="{BB962C8B-B14F-4D97-AF65-F5344CB8AC3E}">
        <p14:creationId xmlns:p14="http://schemas.microsoft.com/office/powerpoint/2010/main" val="3065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66207" y="413913"/>
            <a:ext cx="6996271"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Processo di verifica di una Firma digitale </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9341463" y="3355252"/>
            <a:ext cx="2850537" cy="707886"/>
          </a:xfrm>
          <a:prstGeom prst="rect">
            <a:avLst/>
          </a:prstGeom>
          <a:noFill/>
        </p:spPr>
        <p:txBody>
          <a:bodyPr wrap="square" rtlCol="0">
            <a:spAutoFit/>
          </a:bodyPr>
          <a:lstStyle/>
          <a:p>
            <a:endParaRPr lang="it-IT" sz="2000" dirty="0">
              <a:solidFill>
                <a:srgbClr val="0070C0"/>
              </a:solidFill>
              <a:ea typeface="Tahoma" panose="020B0604030504040204" pitchFamily="34" charset="0"/>
              <a:cs typeface="Tahoma" panose="020B0604030504040204" pitchFamily="34" charset="0"/>
            </a:endParaRP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5" name="object 7">
            <a:extLst>
              <a:ext uri="{FF2B5EF4-FFF2-40B4-BE49-F238E27FC236}">
                <a16:creationId xmlns:a16="http://schemas.microsoft.com/office/drawing/2014/main" xmlns="" id="{E4B05E08-D300-9771-820A-61DBBCC4CD1E}"/>
              </a:ext>
            </a:extLst>
          </p:cNvPr>
          <p:cNvSpPr txBox="1"/>
          <p:nvPr/>
        </p:nvSpPr>
        <p:spPr>
          <a:xfrm>
            <a:off x="2005780" y="1394349"/>
            <a:ext cx="1377950" cy="184666"/>
          </a:xfrm>
          <a:prstGeom prst="rect">
            <a:avLst/>
          </a:prstGeom>
        </p:spPr>
        <p:txBody>
          <a:bodyPr vert="horz" wrap="square" lIns="0" tIns="0" rIns="0" bIns="0" rtlCol="0">
            <a:spAutoFit/>
          </a:bodyPr>
          <a:lstStyle/>
          <a:p>
            <a:pPr marL="12700">
              <a:lnSpc>
                <a:spcPct val="100000"/>
              </a:lnSpc>
            </a:pPr>
            <a:endParaRPr sz="1200" b="1" dirty="0">
              <a:solidFill>
                <a:srgbClr val="0070C0"/>
              </a:solidFill>
              <a:ea typeface="Tahoma" panose="020B0604030504040204" pitchFamily="34" charset="0"/>
              <a:cs typeface="Tahoma" panose="020B0604030504040204" pitchFamily="34" charset="0"/>
            </a:endParaRPr>
          </a:p>
        </p:txBody>
      </p:sp>
      <p:sp>
        <p:nvSpPr>
          <p:cNvPr id="6" name="object 9">
            <a:extLst>
              <a:ext uri="{FF2B5EF4-FFF2-40B4-BE49-F238E27FC236}">
                <a16:creationId xmlns:a16="http://schemas.microsoft.com/office/drawing/2014/main" xmlns="" id="{3CEF103D-CD03-D4EE-0ED7-F5B472E755B3}"/>
              </a:ext>
            </a:extLst>
          </p:cNvPr>
          <p:cNvSpPr txBox="1"/>
          <p:nvPr/>
        </p:nvSpPr>
        <p:spPr>
          <a:xfrm>
            <a:off x="2428699" y="5374075"/>
            <a:ext cx="2091956" cy="184666"/>
          </a:xfrm>
          <a:prstGeom prst="rect">
            <a:avLst/>
          </a:prstGeom>
        </p:spPr>
        <p:txBody>
          <a:bodyPr vert="horz" wrap="square" lIns="0" tIns="0" rIns="0" bIns="0" rtlCol="0">
            <a:spAutoFit/>
          </a:bodyPr>
          <a:lstStyle/>
          <a:p>
            <a:pPr marL="12700">
              <a:lnSpc>
                <a:spcPct val="100000"/>
              </a:lnSpc>
            </a:pPr>
            <a:r>
              <a:rPr sz="1200" dirty="0">
                <a:solidFill>
                  <a:srgbClr val="0070C0"/>
                </a:solidFill>
                <a:ea typeface="Tahoma" panose="020B0604030504040204" pitchFamily="34" charset="0"/>
                <a:cs typeface="Tahoma" panose="020B0604030504040204" pitchFamily="34" charset="0"/>
              </a:rPr>
              <a:t>D</a:t>
            </a:r>
            <a:r>
              <a:rPr lang="it-IT" sz="1200" dirty="0">
                <a:solidFill>
                  <a:srgbClr val="0070C0"/>
                </a:solidFill>
                <a:ea typeface="Tahoma" panose="020B0604030504040204" pitchFamily="34" charset="0"/>
                <a:cs typeface="Tahoma" panose="020B0604030504040204" pitchFamily="34" charset="0"/>
              </a:rPr>
              <a:t>ecodifica dell’impronta firmata</a:t>
            </a:r>
            <a:endParaRPr sz="1200" dirty="0">
              <a:solidFill>
                <a:srgbClr val="0070C0"/>
              </a:solidFill>
              <a:ea typeface="Tahoma" panose="020B0604030504040204" pitchFamily="34" charset="0"/>
              <a:cs typeface="Tahoma" panose="020B0604030504040204" pitchFamily="34" charset="0"/>
            </a:endParaRPr>
          </a:p>
        </p:txBody>
      </p:sp>
      <p:sp>
        <p:nvSpPr>
          <p:cNvPr id="10" name="object 12">
            <a:extLst>
              <a:ext uri="{FF2B5EF4-FFF2-40B4-BE49-F238E27FC236}">
                <a16:creationId xmlns:a16="http://schemas.microsoft.com/office/drawing/2014/main" xmlns="" id="{B012442E-09C4-C625-504E-59F270CA9A18}"/>
              </a:ext>
            </a:extLst>
          </p:cNvPr>
          <p:cNvSpPr/>
          <p:nvPr/>
        </p:nvSpPr>
        <p:spPr>
          <a:xfrm>
            <a:off x="2890281" y="1824442"/>
            <a:ext cx="1215986" cy="917524"/>
          </a:xfrm>
          <a:prstGeom prst="rect">
            <a:avLst/>
          </a:prstGeom>
          <a:blipFill>
            <a:blip r:embed="rId4" cstate="print"/>
            <a:stretch>
              <a:fillRect/>
            </a:stretch>
          </a:blipFill>
        </p:spPr>
        <p:txBody>
          <a:bodyPr wrap="square" lIns="0" tIns="0" rIns="0" bIns="0" rtlCol="0"/>
          <a:lstStyle/>
          <a:p>
            <a:endParaRPr/>
          </a:p>
        </p:txBody>
      </p:sp>
      <p:sp>
        <p:nvSpPr>
          <p:cNvPr id="11" name="object 13">
            <a:extLst>
              <a:ext uri="{FF2B5EF4-FFF2-40B4-BE49-F238E27FC236}">
                <a16:creationId xmlns:a16="http://schemas.microsoft.com/office/drawing/2014/main" xmlns="" id="{1DB43CA8-7AA5-4876-5CFE-090B472E43ED}"/>
              </a:ext>
            </a:extLst>
          </p:cNvPr>
          <p:cNvSpPr/>
          <p:nvPr/>
        </p:nvSpPr>
        <p:spPr>
          <a:xfrm>
            <a:off x="3017982" y="3867631"/>
            <a:ext cx="656916" cy="496807"/>
          </a:xfrm>
          <a:prstGeom prst="rect">
            <a:avLst/>
          </a:prstGeom>
          <a:blipFill>
            <a:blip r:embed="rId4" cstate="print"/>
            <a:stretch>
              <a:fillRect/>
            </a:stretch>
          </a:blipFill>
        </p:spPr>
        <p:txBody>
          <a:bodyPr wrap="square" lIns="0" tIns="0" rIns="0" bIns="0" rtlCol="0"/>
          <a:lstStyle/>
          <a:p>
            <a:endParaRPr dirty="0"/>
          </a:p>
        </p:txBody>
      </p:sp>
      <p:sp>
        <p:nvSpPr>
          <p:cNvPr id="21" name="object 30">
            <a:extLst>
              <a:ext uri="{FF2B5EF4-FFF2-40B4-BE49-F238E27FC236}">
                <a16:creationId xmlns:a16="http://schemas.microsoft.com/office/drawing/2014/main" xmlns="" id="{6E71D842-B82B-6028-99E6-06A5AE01EA75}"/>
              </a:ext>
            </a:extLst>
          </p:cNvPr>
          <p:cNvSpPr/>
          <p:nvPr/>
        </p:nvSpPr>
        <p:spPr>
          <a:xfrm>
            <a:off x="7362478" y="2129268"/>
            <a:ext cx="843489" cy="506011"/>
          </a:xfrm>
          <a:prstGeom prst="rect">
            <a:avLst/>
          </a:prstGeom>
          <a:blipFill>
            <a:blip r:embed="rId5" cstate="print"/>
            <a:stretch>
              <a:fillRect/>
            </a:stretch>
          </a:blipFill>
        </p:spPr>
        <p:txBody>
          <a:bodyPr wrap="square" lIns="0" tIns="0" rIns="0" bIns="0" rtlCol="0"/>
          <a:lstStyle/>
          <a:p>
            <a:endParaRPr/>
          </a:p>
        </p:txBody>
      </p:sp>
      <p:pic>
        <p:nvPicPr>
          <p:cNvPr id="22" name="Picture 40" descr="Copia di file_firmato_pdf">
            <a:extLst>
              <a:ext uri="{FF2B5EF4-FFF2-40B4-BE49-F238E27FC236}">
                <a16:creationId xmlns:a16="http://schemas.microsoft.com/office/drawing/2014/main" xmlns="" id="{CDF8DA43-77BD-FCC1-31EC-8F00C95B78A9}"/>
              </a:ext>
            </a:extLst>
          </p:cNvPr>
          <p:cNvPicPr>
            <a:picLocks noChangeAspect="1" noChangeArrowheads="1"/>
          </p:cNvPicPr>
          <p:nvPr/>
        </p:nvPicPr>
        <p:blipFill>
          <a:blip r:embed="rId6" cstate="print"/>
          <a:srcRect/>
          <a:stretch>
            <a:fillRect/>
          </a:stretch>
        </p:blipFill>
        <p:spPr bwMode="auto">
          <a:xfrm>
            <a:off x="518608" y="1230221"/>
            <a:ext cx="1343025" cy="2352675"/>
          </a:xfrm>
          <a:prstGeom prst="rect">
            <a:avLst/>
          </a:prstGeom>
          <a:noFill/>
          <a:ln w="9525">
            <a:noFill/>
            <a:miter lim="800000"/>
            <a:headEnd/>
            <a:tailEnd/>
          </a:ln>
        </p:spPr>
      </p:pic>
      <p:pic>
        <p:nvPicPr>
          <p:cNvPr id="23" name="Picture 34">
            <a:extLst>
              <a:ext uri="{FF2B5EF4-FFF2-40B4-BE49-F238E27FC236}">
                <a16:creationId xmlns:a16="http://schemas.microsoft.com/office/drawing/2014/main" xmlns="" id="{FAB8E615-D1F5-9C1F-EB30-06FBD719B3C8}"/>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75962" y="1914222"/>
            <a:ext cx="730618" cy="936104"/>
          </a:xfrm>
          <a:prstGeom prst="rect">
            <a:avLst/>
          </a:prstGeom>
          <a:noFill/>
          <a:ln w="9525">
            <a:noFill/>
            <a:miter lim="800000"/>
            <a:headEnd/>
            <a:tailEnd/>
          </a:ln>
        </p:spPr>
      </p:pic>
      <p:sp>
        <p:nvSpPr>
          <p:cNvPr id="41" name="Freccia destra rientrata 40">
            <a:extLst>
              <a:ext uri="{FF2B5EF4-FFF2-40B4-BE49-F238E27FC236}">
                <a16:creationId xmlns:a16="http://schemas.microsoft.com/office/drawing/2014/main" xmlns="" id="{78B99BDC-52C2-8C0B-7469-43EB55AFA2F8}"/>
              </a:ext>
            </a:extLst>
          </p:cNvPr>
          <p:cNvSpPr/>
          <p:nvPr/>
        </p:nvSpPr>
        <p:spPr>
          <a:xfrm>
            <a:off x="2035225" y="2212232"/>
            <a:ext cx="681464" cy="205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bject 28">
            <a:extLst>
              <a:ext uri="{FF2B5EF4-FFF2-40B4-BE49-F238E27FC236}">
                <a16:creationId xmlns:a16="http://schemas.microsoft.com/office/drawing/2014/main" xmlns="" id="{2F03C523-3425-72BE-1F80-49D44BE522FC}"/>
              </a:ext>
            </a:extLst>
          </p:cNvPr>
          <p:cNvSpPr/>
          <p:nvPr/>
        </p:nvSpPr>
        <p:spPr>
          <a:xfrm>
            <a:off x="9243847" y="1821454"/>
            <a:ext cx="744487" cy="987399"/>
          </a:xfrm>
          <a:prstGeom prst="rect">
            <a:avLst/>
          </a:prstGeom>
          <a:blipFill>
            <a:blip r:embed="rId8" cstate="print"/>
            <a:stretch>
              <a:fillRect/>
            </a:stretch>
          </a:blipFill>
        </p:spPr>
        <p:txBody>
          <a:bodyPr wrap="square" lIns="0" tIns="0" rIns="0" bIns="0" rtlCol="0"/>
          <a:lstStyle/>
          <a:p>
            <a:endParaRPr dirty="0"/>
          </a:p>
        </p:txBody>
      </p:sp>
      <p:pic>
        <p:nvPicPr>
          <p:cNvPr id="13" name="Immagine 12">
            <a:extLst>
              <a:ext uri="{FF2B5EF4-FFF2-40B4-BE49-F238E27FC236}">
                <a16:creationId xmlns:a16="http://schemas.microsoft.com/office/drawing/2014/main" xmlns="" id="{95C8D494-5401-02C4-203A-155FCDADB474}"/>
              </a:ext>
            </a:extLst>
          </p:cNvPr>
          <p:cNvPicPr>
            <a:picLocks noChangeAspect="1"/>
          </p:cNvPicPr>
          <p:nvPr/>
        </p:nvPicPr>
        <p:blipFill>
          <a:blip r:embed="rId9"/>
          <a:stretch>
            <a:fillRect/>
          </a:stretch>
        </p:blipFill>
        <p:spPr>
          <a:xfrm>
            <a:off x="6286114" y="4023058"/>
            <a:ext cx="780356" cy="408467"/>
          </a:xfrm>
          <a:prstGeom prst="rect">
            <a:avLst/>
          </a:prstGeom>
        </p:spPr>
      </p:pic>
      <p:pic>
        <p:nvPicPr>
          <p:cNvPr id="14" name="Immagine 13">
            <a:extLst>
              <a:ext uri="{FF2B5EF4-FFF2-40B4-BE49-F238E27FC236}">
                <a16:creationId xmlns:a16="http://schemas.microsoft.com/office/drawing/2014/main" xmlns="" id="{A9669710-391F-C698-6BFA-B5B830A86A89}"/>
              </a:ext>
            </a:extLst>
          </p:cNvPr>
          <p:cNvPicPr>
            <a:picLocks noChangeAspect="1"/>
          </p:cNvPicPr>
          <p:nvPr/>
        </p:nvPicPr>
        <p:blipFill>
          <a:blip r:embed="rId9"/>
          <a:stretch>
            <a:fillRect/>
          </a:stretch>
        </p:blipFill>
        <p:spPr>
          <a:xfrm>
            <a:off x="6286114" y="4940036"/>
            <a:ext cx="780356" cy="371837"/>
          </a:xfrm>
          <a:prstGeom prst="rect">
            <a:avLst/>
          </a:prstGeom>
        </p:spPr>
      </p:pic>
      <p:pic>
        <p:nvPicPr>
          <p:cNvPr id="15" name="Immagine 14">
            <a:extLst>
              <a:ext uri="{FF2B5EF4-FFF2-40B4-BE49-F238E27FC236}">
                <a16:creationId xmlns:a16="http://schemas.microsoft.com/office/drawing/2014/main" xmlns="" id="{ECDA20E1-DAF5-42D5-DED9-472034C696AB}"/>
              </a:ext>
            </a:extLst>
          </p:cNvPr>
          <p:cNvPicPr>
            <a:picLocks noChangeAspect="1"/>
          </p:cNvPicPr>
          <p:nvPr/>
        </p:nvPicPr>
        <p:blipFill>
          <a:blip r:embed="rId10"/>
          <a:stretch>
            <a:fillRect/>
          </a:stretch>
        </p:blipFill>
        <p:spPr>
          <a:xfrm>
            <a:off x="3054517" y="4880492"/>
            <a:ext cx="658425" cy="470810"/>
          </a:xfrm>
          <a:prstGeom prst="rect">
            <a:avLst/>
          </a:prstGeom>
        </p:spPr>
      </p:pic>
      <p:pic>
        <p:nvPicPr>
          <p:cNvPr id="24" name="Immagine 23">
            <a:extLst>
              <a:ext uri="{FF2B5EF4-FFF2-40B4-BE49-F238E27FC236}">
                <a16:creationId xmlns:a16="http://schemas.microsoft.com/office/drawing/2014/main" xmlns="" id="{E8137AD4-E1C4-89F2-1473-23108EA7A296}"/>
              </a:ext>
            </a:extLst>
          </p:cNvPr>
          <p:cNvPicPr>
            <a:picLocks noChangeAspect="1"/>
          </p:cNvPicPr>
          <p:nvPr/>
        </p:nvPicPr>
        <p:blipFill>
          <a:blip r:embed="rId11"/>
          <a:stretch>
            <a:fillRect/>
          </a:stretch>
        </p:blipFill>
        <p:spPr>
          <a:xfrm>
            <a:off x="4421621" y="2230263"/>
            <a:ext cx="713294" cy="243861"/>
          </a:xfrm>
          <a:prstGeom prst="rect">
            <a:avLst/>
          </a:prstGeom>
        </p:spPr>
      </p:pic>
      <p:pic>
        <p:nvPicPr>
          <p:cNvPr id="25" name="Immagine 24">
            <a:extLst>
              <a:ext uri="{FF2B5EF4-FFF2-40B4-BE49-F238E27FC236}">
                <a16:creationId xmlns:a16="http://schemas.microsoft.com/office/drawing/2014/main" xmlns="" id="{041841EB-F433-2FE3-A95E-3B409A3AB105}"/>
              </a:ext>
            </a:extLst>
          </p:cNvPr>
          <p:cNvPicPr>
            <a:picLocks noChangeAspect="1"/>
          </p:cNvPicPr>
          <p:nvPr/>
        </p:nvPicPr>
        <p:blipFill>
          <a:blip r:embed="rId12"/>
          <a:stretch>
            <a:fillRect/>
          </a:stretch>
        </p:blipFill>
        <p:spPr>
          <a:xfrm>
            <a:off x="1861633" y="4254832"/>
            <a:ext cx="371888" cy="627942"/>
          </a:xfrm>
          <a:prstGeom prst="rect">
            <a:avLst/>
          </a:prstGeom>
        </p:spPr>
      </p:pic>
      <p:sp>
        <p:nvSpPr>
          <p:cNvPr id="27" name="object 36">
            <a:extLst>
              <a:ext uri="{FF2B5EF4-FFF2-40B4-BE49-F238E27FC236}">
                <a16:creationId xmlns:a16="http://schemas.microsoft.com/office/drawing/2014/main" xmlns="" id="{1CB80383-EA10-5C09-EAE6-021A94DFEC41}"/>
              </a:ext>
            </a:extLst>
          </p:cNvPr>
          <p:cNvSpPr txBox="1"/>
          <p:nvPr/>
        </p:nvSpPr>
        <p:spPr>
          <a:xfrm>
            <a:off x="8274547" y="4559160"/>
            <a:ext cx="504825" cy="287655"/>
          </a:xfrm>
          <a:prstGeom prst="rect">
            <a:avLst/>
          </a:prstGeom>
          <a:ln w="12700">
            <a:solidFill>
              <a:srgbClr val="89A4A7"/>
            </a:solidFill>
          </a:ln>
        </p:spPr>
        <p:txBody>
          <a:bodyPr vert="horz" wrap="square" lIns="0" tIns="0" rIns="0" bIns="0" rtlCol="0">
            <a:spAutoFit/>
          </a:bodyPr>
          <a:lstStyle/>
          <a:p>
            <a:pPr marL="124460">
              <a:lnSpc>
                <a:spcPct val="100000"/>
              </a:lnSpc>
            </a:pPr>
            <a:r>
              <a:rPr sz="1600" b="1" dirty="0">
                <a:solidFill>
                  <a:srgbClr val="050505"/>
                </a:solidFill>
                <a:latin typeface="Arial"/>
                <a:cs typeface="Arial"/>
              </a:rPr>
              <a:t>=?</a:t>
            </a:r>
            <a:endParaRPr sz="1600" dirty="0">
              <a:latin typeface="Arial"/>
              <a:cs typeface="Arial"/>
            </a:endParaRPr>
          </a:p>
        </p:txBody>
      </p:sp>
      <p:cxnSp>
        <p:nvCxnSpPr>
          <p:cNvPr id="37" name="Connettore a gomito 36">
            <a:extLst>
              <a:ext uri="{FF2B5EF4-FFF2-40B4-BE49-F238E27FC236}">
                <a16:creationId xmlns:a16="http://schemas.microsoft.com/office/drawing/2014/main" xmlns="" id="{EB58C10A-B8C4-6A75-8AC8-3FBA86BB69A8}"/>
              </a:ext>
            </a:extLst>
          </p:cNvPr>
          <p:cNvCxnSpPr/>
          <p:nvPr/>
        </p:nvCxnSpPr>
        <p:spPr>
          <a:xfrm rot="10800000" flipV="1">
            <a:off x="2035226" y="2850325"/>
            <a:ext cx="7694397" cy="664221"/>
          </a:xfrm>
          <a:prstGeom prst="bentConnector3">
            <a:avLst>
              <a:gd name="adj1" fmla="val -1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xmlns="" id="{CC977929-DF70-D03E-A2B2-34231093C77A}"/>
              </a:ext>
            </a:extLst>
          </p:cNvPr>
          <p:cNvCxnSpPr/>
          <p:nvPr/>
        </p:nvCxnSpPr>
        <p:spPr>
          <a:xfrm>
            <a:off x="2035225" y="3514547"/>
            <a:ext cx="0" cy="72376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2" name="Connettore a gomito 51">
            <a:extLst>
              <a:ext uri="{FF2B5EF4-FFF2-40B4-BE49-F238E27FC236}">
                <a16:creationId xmlns:a16="http://schemas.microsoft.com/office/drawing/2014/main" xmlns="" id="{A465B703-27DE-7368-DC3A-A46BD5D58474}"/>
              </a:ext>
            </a:extLst>
          </p:cNvPr>
          <p:cNvCxnSpPr>
            <a:stCxn id="25" idx="2"/>
            <a:endCxn id="15" idx="1"/>
          </p:cNvCxnSpPr>
          <p:nvPr/>
        </p:nvCxnSpPr>
        <p:spPr>
          <a:xfrm rot="16200000" flipH="1">
            <a:off x="2434486" y="4495865"/>
            <a:ext cx="233123" cy="1006940"/>
          </a:xfrm>
          <a:prstGeom prst="bentConnector2">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xmlns="" id="{9246ACC0-0EB0-8BA8-0359-8B507B62E49E}"/>
              </a:ext>
            </a:extLst>
          </p:cNvPr>
          <p:cNvCxnSpPr/>
          <p:nvPr/>
        </p:nvCxnSpPr>
        <p:spPr>
          <a:xfrm>
            <a:off x="7784222" y="2635279"/>
            <a:ext cx="0" cy="87926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xmlns="" id="{E91E9C21-37D8-AFE4-A793-8EFBE34B27CD}"/>
              </a:ext>
            </a:extLst>
          </p:cNvPr>
          <p:cNvCxnSpPr/>
          <p:nvPr/>
        </p:nvCxnSpPr>
        <p:spPr>
          <a:xfrm>
            <a:off x="3924300" y="257556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xmlns="" id="{40FA5850-91BA-113D-D458-9DEEE908AD98}"/>
              </a:ext>
            </a:extLst>
          </p:cNvPr>
          <p:cNvCxnSpPr>
            <a:cxnSpLocks/>
            <a:stCxn id="23" idx="2"/>
          </p:cNvCxnSpPr>
          <p:nvPr/>
        </p:nvCxnSpPr>
        <p:spPr>
          <a:xfrm>
            <a:off x="5641271" y="2850326"/>
            <a:ext cx="0" cy="5049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xmlns="" id="{B603A36B-4F8A-E87D-0606-8CCA2112DB9F}"/>
              </a:ext>
            </a:extLst>
          </p:cNvPr>
          <p:cNvCxnSpPr/>
          <p:nvPr/>
        </p:nvCxnSpPr>
        <p:spPr>
          <a:xfrm flipH="1">
            <a:off x="3346440" y="3355252"/>
            <a:ext cx="229483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6" name="Connettore 2 95">
            <a:extLst>
              <a:ext uri="{FF2B5EF4-FFF2-40B4-BE49-F238E27FC236}">
                <a16:creationId xmlns:a16="http://schemas.microsoft.com/office/drawing/2014/main" xmlns="" id="{8F17EF6D-4FBE-9046-A880-10BEB958AFDB}"/>
              </a:ext>
            </a:extLst>
          </p:cNvPr>
          <p:cNvCxnSpPr>
            <a:endCxn id="11" idx="0"/>
          </p:cNvCxnSpPr>
          <p:nvPr/>
        </p:nvCxnSpPr>
        <p:spPr>
          <a:xfrm>
            <a:off x="3346440" y="3355252"/>
            <a:ext cx="0" cy="512379"/>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bject 29">
            <a:extLst>
              <a:ext uri="{FF2B5EF4-FFF2-40B4-BE49-F238E27FC236}">
                <a16:creationId xmlns:a16="http://schemas.microsoft.com/office/drawing/2014/main" xmlns="" id="{145138B0-1799-7025-0FDE-765555531C1A}"/>
              </a:ext>
            </a:extLst>
          </p:cNvPr>
          <p:cNvSpPr/>
          <p:nvPr/>
        </p:nvSpPr>
        <p:spPr>
          <a:xfrm>
            <a:off x="4497812" y="3088535"/>
            <a:ext cx="288899" cy="373024"/>
          </a:xfrm>
          <a:prstGeom prst="rect">
            <a:avLst/>
          </a:prstGeom>
          <a:blipFill>
            <a:blip r:embed="rId13" cstate="print"/>
            <a:stretch>
              <a:fillRect/>
            </a:stretch>
          </a:blipFill>
        </p:spPr>
        <p:txBody>
          <a:bodyPr wrap="square" lIns="0" tIns="0" rIns="0" bIns="0" rtlCol="0"/>
          <a:lstStyle/>
          <a:p>
            <a:endParaRPr/>
          </a:p>
        </p:txBody>
      </p:sp>
      <p:cxnSp>
        <p:nvCxnSpPr>
          <p:cNvPr id="99" name="Connettore 2 98">
            <a:extLst>
              <a:ext uri="{FF2B5EF4-FFF2-40B4-BE49-F238E27FC236}">
                <a16:creationId xmlns:a16="http://schemas.microsoft.com/office/drawing/2014/main" xmlns="" id="{BAE76B14-A20E-BAB8-429E-0FF7476AB259}"/>
              </a:ext>
            </a:extLst>
          </p:cNvPr>
          <p:cNvCxnSpPr/>
          <p:nvPr/>
        </p:nvCxnSpPr>
        <p:spPr>
          <a:xfrm>
            <a:off x="3904575" y="4238315"/>
            <a:ext cx="2293638" cy="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Connettore 2 99">
            <a:extLst>
              <a:ext uri="{FF2B5EF4-FFF2-40B4-BE49-F238E27FC236}">
                <a16:creationId xmlns:a16="http://schemas.microsoft.com/office/drawing/2014/main" xmlns="" id="{AB7180DB-F1C1-146E-939C-3D84BFA578B7}"/>
              </a:ext>
            </a:extLst>
          </p:cNvPr>
          <p:cNvCxnSpPr/>
          <p:nvPr/>
        </p:nvCxnSpPr>
        <p:spPr>
          <a:xfrm>
            <a:off x="3904575" y="5143294"/>
            <a:ext cx="2293638" cy="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Connettore 2 101">
            <a:extLst>
              <a:ext uri="{FF2B5EF4-FFF2-40B4-BE49-F238E27FC236}">
                <a16:creationId xmlns:a16="http://schemas.microsoft.com/office/drawing/2014/main" xmlns="" id="{B5F2B08A-084C-3336-15A2-2487B6A4BC5A}"/>
              </a:ext>
            </a:extLst>
          </p:cNvPr>
          <p:cNvCxnSpPr>
            <a:cxnSpLocks/>
          </p:cNvCxnSpPr>
          <p:nvPr/>
        </p:nvCxnSpPr>
        <p:spPr>
          <a:xfrm>
            <a:off x="7019578" y="4323045"/>
            <a:ext cx="1186389" cy="245758"/>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4" name="Connettore 2 103">
            <a:extLst>
              <a:ext uri="{FF2B5EF4-FFF2-40B4-BE49-F238E27FC236}">
                <a16:creationId xmlns:a16="http://schemas.microsoft.com/office/drawing/2014/main" xmlns="" id="{2E24F3F4-54FC-67DE-CE90-355ABCBF1EED}"/>
              </a:ext>
            </a:extLst>
          </p:cNvPr>
          <p:cNvCxnSpPr>
            <a:cxnSpLocks/>
            <a:stCxn id="14" idx="3"/>
          </p:cNvCxnSpPr>
          <p:nvPr/>
        </p:nvCxnSpPr>
        <p:spPr>
          <a:xfrm flipV="1">
            <a:off x="7066470" y="4870839"/>
            <a:ext cx="1117809" cy="255116"/>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7" name="Connettore 2 106">
            <a:extLst>
              <a:ext uri="{FF2B5EF4-FFF2-40B4-BE49-F238E27FC236}">
                <a16:creationId xmlns:a16="http://schemas.microsoft.com/office/drawing/2014/main" xmlns="" id="{D05123E8-9E60-53F2-EA49-F6B75BE4774C}"/>
              </a:ext>
            </a:extLst>
          </p:cNvPr>
          <p:cNvCxnSpPr/>
          <p:nvPr/>
        </p:nvCxnSpPr>
        <p:spPr>
          <a:xfrm flipV="1">
            <a:off x="8892540" y="4254832"/>
            <a:ext cx="723550" cy="313971"/>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a:extLst>
              <a:ext uri="{FF2B5EF4-FFF2-40B4-BE49-F238E27FC236}">
                <a16:creationId xmlns:a16="http://schemas.microsoft.com/office/drawing/2014/main" xmlns="" id="{B5719188-FD6C-1A5C-E4A7-BA63501E06A4}"/>
              </a:ext>
            </a:extLst>
          </p:cNvPr>
          <p:cNvCxnSpPr/>
          <p:nvPr/>
        </p:nvCxnSpPr>
        <p:spPr>
          <a:xfrm>
            <a:off x="8893327" y="4754770"/>
            <a:ext cx="747184" cy="317298"/>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113" name="CasellaDiTesto 112">
            <a:extLst>
              <a:ext uri="{FF2B5EF4-FFF2-40B4-BE49-F238E27FC236}">
                <a16:creationId xmlns:a16="http://schemas.microsoft.com/office/drawing/2014/main" xmlns="" id="{26F8BB19-8D39-7AF0-EC45-D4C7BBB750BB}"/>
              </a:ext>
            </a:extLst>
          </p:cNvPr>
          <p:cNvSpPr txBox="1"/>
          <p:nvPr/>
        </p:nvSpPr>
        <p:spPr>
          <a:xfrm>
            <a:off x="9655822" y="4864061"/>
            <a:ext cx="1349090" cy="369332"/>
          </a:xfrm>
          <a:prstGeom prst="rect">
            <a:avLst/>
          </a:prstGeom>
          <a:noFill/>
        </p:spPr>
        <p:txBody>
          <a:bodyPr wrap="square">
            <a:spAutoFit/>
          </a:bodyPr>
          <a:lstStyle/>
          <a:p>
            <a:r>
              <a:rPr lang="it-IT" sz="1200" dirty="0">
                <a:solidFill>
                  <a:srgbClr val="0070C0"/>
                </a:solidFill>
                <a:ea typeface="Tahoma" panose="020B0604030504040204" pitchFamily="34" charset="0"/>
                <a:cs typeface="Tahoma" panose="020B0604030504040204" pitchFamily="34" charset="0"/>
              </a:rPr>
              <a:t>Firma</a:t>
            </a:r>
            <a:r>
              <a:rPr lang="it-IT" sz="1800" b="1" spc="-10" dirty="0">
                <a:latin typeface="Calibri"/>
                <a:cs typeface="Calibri"/>
              </a:rPr>
              <a:t> </a:t>
            </a:r>
            <a:r>
              <a:rPr lang="it-IT" sz="1200" dirty="0">
                <a:solidFill>
                  <a:srgbClr val="0070C0"/>
                </a:solidFill>
                <a:ea typeface="Tahoma" panose="020B0604030504040204" pitchFamily="34" charset="0"/>
                <a:cs typeface="Tahoma" panose="020B0604030504040204" pitchFamily="34" charset="0"/>
              </a:rPr>
              <a:t>non valida</a:t>
            </a:r>
            <a:endParaRPr lang="it-IT" dirty="0"/>
          </a:p>
        </p:txBody>
      </p:sp>
      <p:sp>
        <p:nvSpPr>
          <p:cNvPr id="115" name="CasellaDiTesto 114">
            <a:extLst>
              <a:ext uri="{FF2B5EF4-FFF2-40B4-BE49-F238E27FC236}">
                <a16:creationId xmlns:a16="http://schemas.microsoft.com/office/drawing/2014/main" xmlns="" id="{A0F86C95-0A7A-D931-D167-8B4DE247AF07}"/>
              </a:ext>
            </a:extLst>
          </p:cNvPr>
          <p:cNvSpPr txBox="1"/>
          <p:nvPr/>
        </p:nvSpPr>
        <p:spPr>
          <a:xfrm>
            <a:off x="9616090" y="3986153"/>
            <a:ext cx="96038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Firma</a:t>
            </a:r>
            <a:r>
              <a:rPr kumimoji="0" lang="it-IT" sz="1800" b="1" i="0" u="none" strike="noStrike" kern="1200" cap="none" spc="-10" normalizeH="0" baseline="0" noProof="0" dirty="0">
                <a:ln>
                  <a:noFill/>
                </a:ln>
                <a:solidFill>
                  <a:prstClr val="black"/>
                </a:solidFill>
                <a:effectLst/>
                <a:uLnTx/>
                <a:uFillTx/>
                <a:latin typeface="Calibri"/>
                <a:ea typeface="+mn-ea"/>
                <a:cs typeface="Calibri"/>
              </a:rPr>
              <a:t> </a:t>
            </a:r>
            <a:r>
              <a:rPr kumimoji="0" lang="it-IT" sz="12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valida</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CasellaDiTesto 118">
            <a:extLst>
              <a:ext uri="{FF2B5EF4-FFF2-40B4-BE49-F238E27FC236}">
                <a16:creationId xmlns:a16="http://schemas.microsoft.com/office/drawing/2014/main" xmlns="" id="{B03FEAD1-D999-0806-4360-C59F20FFD15F}"/>
              </a:ext>
            </a:extLst>
          </p:cNvPr>
          <p:cNvSpPr txBox="1"/>
          <p:nvPr/>
        </p:nvSpPr>
        <p:spPr>
          <a:xfrm>
            <a:off x="8972766" y="4176904"/>
            <a:ext cx="40250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Calibri" panose="020F0502020204030204"/>
                <a:ea typeface="Tahoma" panose="020B0604030504040204" pitchFamily="34" charset="0"/>
                <a:cs typeface="Tahoma" panose="020B0604030504040204" pitchFamily="34" charset="0"/>
              </a:rPr>
              <a:t>SI</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CasellaDiTesto 120">
            <a:extLst>
              <a:ext uri="{FF2B5EF4-FFF2-40B4-BE49-F238E27FC236}">
                <a16:creationId xmlns:a16="http://schemas.microsoft.com/office/drawing/2014/main" xmlns="" id="{1419BC3E-954B-D8A9-E9BC-34D07A54BAB6}"/>
              </a:ext>
            </a:extLst>
          </p:cNvPr>
          <p:cNvSpPr txBox="1"/>
          <p:nvPr/>
        </p:nvSpPr>
        <p:spPr>
          <a:xfrm>
            <a:off x="8912470" y="4877308"/>
            <a:ext cx="46279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Calibri" panose="020F0502020204030204"/>
                <a:ea typeface="Tahoma" panose="020B0604030504040204" pitchFamily="34" charset="0"/>
                <a:cs typeface="Tahoma" panose="020B0604030504040204" pitchFamily="34" charset="0"/>
              </a:rPr>
              <a:t>NO</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CasellaDiTesto 122">
            <a:extLst>
              <a:ext uri="{FF2B5EF4-FFF2-40B4-BE49-F238E27FC236}">
                <a16:creationId xmlns:a16="http://schemas.microsoft.com/office/drawing/2014/main" xmlns="" id="{8D6044B9-0B84-34B4-DE99-82E7E44412AC}"/>
              </a:ext>
            </a:extLst>
          </p:cNvPr>
          <p:cNvSpPr txBox="1"/>
          <p:nvPr/>
        </p:nvSpPr>
        <p:spPr>
          <a:xfrm>
            <a:off x="2537702" y="2712413"/>
            <a:ext cx="21248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Scomposizione del documento</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CasellaDiTesto 124">
            <a:extLst>
              <a:ext uri="{FF2B5EF4-FFF2-40B4-BE49-F238E27FC236}">
                <a16:creationId xmlns:a16="http://schemas.microsoft.com/office/drawing/2014/main" xmlns="" id="{19D228DA-441A-089A-BDA3-128B3B9FCA74}"/>
              </a:ext>
            </a:extLst>
          </p:cNvPr>
          <p:cNvSpPr txBox="1"/>
          <p:nvPr/>
        </p:nvSpPr>
        <p:spPr>
          <a:xfrm>
            <a:off x="5268082" y="1637222"/>
            <a:ext cx="9301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Documento</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CasellaDiTesto 126">
            <a:extLst>
              <a:ext uri="{FF2B5EF4-FFF2-40B4-BE49-F238E27FC236}">
                <a16:creationId xmlns:a16="http://schemas.microsoft.com/office/drawing/2014/main" xmlns="" id="{D64EB4D3-8074-1950-3981-F29E6A6A25FF}"/>
              </a:ext>
            </a:extLst>
          </p:cNvPr>
          <p:cNvSpPr txBox="1"/>
          <p:nvPr/>
        </p:nvSpPr>
        <p:spPr>
          <a:xfrm>
            <a:off x="7183939" y="1843919"/>
            <a:ext cx="13779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Impronta firmata</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CasellaDiTesto 128">
            <a:extLst>
              <a:ext uri="{FF2B5EF4-FFF2-40B4-BE49-F238E27FC236}">
                <a16:creationId xmlns:a16="http://schemas.microsoft.com/office/drawing/2014/main" xmlns="" id="{57A4647F-955B-C2C4-D35E-CFB51FE3AEB6}"/>
              </a:ext>
            </a:extLst>
          </p:cNvPr>
          <p:cNvSpPr txBox="1"/>
          <p:nvPr/>
        </p:nvSpPr>
        <p:spPr>
          <a:xfrm>
            <a:off x="9225827" y="1577894"/>
            <a:ext cx="96039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Calibri" panose="020F0502020204030204"/>
                <a:ea typeface="Tahoma" panose="020B0604030504040204" pitchFamily="34" charset="0"/>
                <a:cs typeface="Tahoma" panose="020B0604030504040204" pitchFamily="34" charset="0"/>
              </a:rPr>
              <a:t>Certificato</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CasellaDiTesto 130">
            <a:extLst>
              <a:ext uri="{FF2B5EF4-FFF2-40B4-BE49-F238E27FC236}">
                <a16:creationId xmlns:a16="http://schemas.microsoft.com/office/drawing/2014/main" xmlns="" id="{3AFA67BE-5ADE-F830-ACB4-EAF9B8EB2B7E}"/>
              </a:ext>
            </a:extLst>
          </p:cNvPr>
          <p:cNvSpPr txBox="1"/>
          <p:nvPr/>
        </p:nvSpPr>
        <p:spPr>
          <a:xfrm>
            <a:off x="2493682" y="4338000"/>
            <a:ext cx="212123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Calibri" panose="020F0502020204030204"/>
                <a:ea typeface="Tahoma" panose="020B0604030504040204" pitchFamily="34" charset="0"/>
                <a:cs typeface="Tahoma" panose="020B0604030504040204" pitchFamily="34" charset="0"/>
              </a:rPr>
              <a:t>Calcolo dell’impronta «fresca»</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6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66208" y="413913"/>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Verifica dell’integrità </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9341463" y="3355252"/>
            <a:ext cx="2850537" cy="707886"/>
          </a:xfrm>
          <a:prstGeom prst="rect">
            <a:avLst/>
          </a:prstGeom>
          <a:noFill/>
        </p:spPr>
        <p:txBody>
          <a:bodyPr wrap="square" rtlCol="0">
            <a:spAutoFit/>
          </a:bodyPr>
          <a:lstStyle/>
          <a:p>
            <a:endParaRPr lang="it-IT" sz="2000" dirty="0">
              <a:solidFill>
                <a:srgbClr val="0070C0"/>
              </a:solidFill>
              <a:ea typeface="Tahoma" panose="020B0604030504040204" pitchFamily="34" charset="0"/>
              <a:cs typeface="Tahoma" panose="020B0604030504040204" pitchFamily="34" charset="0"/>
            </a:endParaRP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5" name="object 7">
            <a:extLst>
              <a:ext uri="{FF2B5EF4-FFF2-40B4-BE49-F238E27FC236}">
                <a16:creationId xmlns:a16="http://schemas.microsoft.com/office/drawing/2014/main" xmlns="" id="{E4B05E08-D300-9771-820A-61DBBCC4CD1E}"/>
              </a:ext>
            </a:extLst>
          </p:cNvPr>
          <p:cNvSpPr txBox="1"/>
          <p:nvPr/>
        </p:nvSpPr>
        <p:spPr>
          <a:xfrm>
            <a:off x="2005780" y="1394349"/>
            <a:ext cx="1377950" cy="184666"/>
          </a:xfrm>
          <a:prstGeom prst="rect">
            <a:avLst/>
          </a:prstGeom>
        </p:spPr>
        <p:txBody>
          <a:bodyPr vert="horz" wrap="square" lIns="0" tIns="0" rIns="0" bIns="0" rtlCol="0">
            <a:spAutoFit/>
          </a:bodyPr>
          <a:lstStyle/>
          <a:p>
            <a:pPr marL="12700">
              <a:lnSpc>
                <a:spcPct val="100000"/>
              </a:lnSpc>
            </a:pPr>
            <a:endParaRPr sz="1200" b="1" dirty="0">
              <a:solidFill>
                <a:srgbClr val="0070C0"/>
              </a:solidFill>
              <a:ea typeface="Tahoma" panose="020B0604030504040204" pitchFamily="34" charset="0"/>
              <a:cs typeface="Tahoma" panose="020B0604030504040204" pitchFamily="34" charset="0"/>
            </a:endParaRPr>
          </a:p>
        </p:txBody>
      </p:sp>
      <p:sp>
        <p:nvSpPr>
          <p:cNvPr id="6" name="object 9">
            <a:extLst>
              <a:ext uri="{FF2B5EF4-FFF2-40B4-BE49-F238E27FC236}">
                <a16:creationId xmlns:a16="http://schemas.microsoft.com/office/drawing/2014/main" xmlns="" id="{3CEF103D-CD03-D4EE-0ED7-F5B472E755B3}"/>
              </a:ext>
            </a:extLst>
          </p:cNvPr>
          <p:cNvSpPr txBox="1"/>
          <p:nvPr/>
        </p:nvSpPr>
        <p:spPr>
          <a:xfrm>
            <a:off x="3114501" y="5374075"/>
            <a:ext cx="2091956" cy="184666"/>
          </a:xfrm>
          <a:prstGeom prst="rect">
            <a:avLst/>
          </a:prstGeom>
        </p:spPr>
        <p:txBody>
          <a:bodyPr vert="horz" wrap="square" lIns="0" tIns="0" rIns="0" bIns="0" rtlCol="0">
            <a:spAutoFit/>
          </a:bodyPr>
          <a:lstStyle/>
          <a:p>
            <a:pPr marL="12700">
              <a:lnSpc>
                <a:spcPct val="100000"/>
              </a:lnSpc>
            </a:pPr>
            <a:r>
              <a:rPr sz="1200" dirty="0">
                <a:solidFill>
                  <a:srgbClr val="0070C0"/>
                </a:solidFill>
                <a:ea typeface="Tahoma" panose="020B0604030504040204" pitchFamily="34" charset="0"/>
                <a:cs typeface="Tahoma" panose="020B0604030504040204" pitchFamily="34" charset="0"/>
              </a:rPr>
              <a:t>D</a:t>
            </a:r>
            <a:r>
              <a:rPr lang="it-IT" sz="1200" dirty="0">
                <a:solidFill>
                  <a:srgbClr val="0070C0"/>
                </a:solidFill>
                <a:ea typeface="Tahoma" panose="020B0604030504040204" pitchFamily="34" charset="0"/>
                <a:cs typeface="Tahoma" panose="020B0604030504040204" pitchFamily="34" charset="0"/>
              </a:rPr>
              <a:t>ecodifica dell’impronta firmata</a:t>
            </a:r>
            <a:endParaRPr sz="1200" dirty="0">
              <a:solidFill>
                <a:srgbClr val="0070C0"/>
              </a:solidFill>
              <a:ea typeface="Tahoma" panose="020B0604030504040204" pitchFamily="34" charset="0"/>
              <a:cs typeface="Tahoma" panose="020B0604030504040204" pitchFamily="34" charset="0"/>
            </a:endParaRPr>
          </a:p>
        </p:txBody>
      </p:sp>
      <p:sp>
        <p:nvSpPr>
          <p:cNvPr id="11" name="object 13">
            <a:extLst>
              <a:ext uri="{FF2B5EF4-FFF2-40B4-BE49-F238E27FC236}">
                <a16:creationId xmlns:a16="http://schemas.microsoft.com/office/drawing/2014/main" xmlns="" id="{1DB43CA8-7AA5-4876-5CFE-090B472E43ED}"/>
              </a:ext>
            </a:extLst>
          </p:cNvPr>
          <p:cNvSpPr/>
          <p:nvPr/>
        </p:nvSpPr>
        <p:spPr>
          <a:xfrm>
            <a:off x="3703784" y="3867631"/>
            <a:ext cx="656916" cy="496807"/>
          </a:xfrm>
          <a:prstGeom prst="rect">
            <a:avLst/>
          </a:prstGeom>
          <a:blipFill>
            <a:blip r:embed="rId4" cstate="print"/>
            <a:stretch>
              <a:fillRect/>
            </a:stretch>
          </a:blipFill>
        </p:spPr>
        <p:txBody>
          <a:bodyPr wrap="square" lIns="0" tIns="0" rIns="0" bIns="0" rtlCol="0"/>
          <a:lstStyle/>
          <a:p>
            <a:endParaRPr dirty="0"/>
          </a:p>
        </p:txBody>
      </p:sp>
      <p:sp>
        <p:nvSpPr>
          <p:cNvPr id="41" name="Freccia destra rientrata 40">
            <a:extLst>
              <a:ext uri="{FF2B5EF4-FFF2-40B4-BE49-F238E27FC236}">
                <a16:creationId xmlns:a16="http://schemas.microsoft.com/office/drawing/2014/main" xmlns="" id="{78B99BDC-52C2-8C0B-7469-43EB55AFA2F8}"/>
              </a:ext>
            </a:extLst>
          </p:cNvPr>
          <p:cNvSpPr/>
          <p:nvPr/>
        </p:nvSpPr>
        <p:spPr>
          <a:xfrm>
            <a:off x="3689320" y="2248443"/>
            <a:ext cx="1093864" cy="205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xmlns="" id="{A9669710-391F-C698-6BFA-B5B830A86A89}"/>
              </a:ext>
            </a:extLst>
          </p:cNvPr>
          <p:cNvPicPr>
            <a:picLocks noChangeAspect="1"/>
          </p:cNvPicPr>
          <p:nvPr/>
        </p:nvPicPr>
        <p:blipFill>
          <a:blip r:embed="rId5"/>
          <a:stretch>
            <a:fillRect/>
          </a:stretch>
        </p:blipFill>
        <p:spPr>
          <a:xfrm>
            <a:off x="7005947" y="4886149"/>
            <a:ext cx="780356" cy="371837"/>
          </a:xfrm>
          <a:prstGeom prst="rect">
            <a:avLst/>
          </a:prstGeom>
        </p:spPr>
      </p:pic>
      <p:pic>
        <p:nvPicPr>
          <p:cNvPr id="15" name="Immagine 14">
            <a:extLst>
              <a:ext uri="{FF2B5EF4-FFF2-40B4-BE49-F238E27FC236}">
                <a16:creationId xmlns:a16="http://schemas.microsoft.com/office/drawing/2014/main" xmlns="" id="{ECDA20E1-DAF5-42D5-DED9-472034C696AB}"/>
              </a:ext>
            </a:extLst>
          </p:cNvPr>
          <p:cNvPicPr>
            <a:picLocks noChangeAspect="1"/>
          </p:cNvPicPr>
          <p:nvPr/>
        </p:nvPicPr>
        <p:blipFill>
          <a:blip r:embed="rId6"/>
          <a:stretch>
            <a:fillRect/>
          </a:stretch>
        </p:blipFill>
        <p:spPr>
          <a:xfrm>
            <a:off x="3740319" y="4880492"/>
            <a:ext cx="658425" cy="470810"/>
          </a:xfrm>
          <a:prstGeom prst="rect">
            <a:avLst/>
          </a:prstGeom>
        </p:spPr>
      </p:pic>
      <p:pic>
        <p:nvPicPr>
          <p:cNvPr id="24" name="Immagine 23">
            <a:extLst>
              <a:ext uri="{FF2B5EF4-FFF2-40B4-BE49-F238E27FC236}">
                <a16:creationId xmlns:a16="http://schemas.microsoft.com/office/drawing/2014/main" xmlns="" id="{E8137AD4-E1C4-89F2-1473-23108EA7A296}"/>
              </a:ext>
            </a:extLst>
          </p:cNvPr>
          <p:cNvPicPr>
            <a:picLocks noChangeAspect="1"/>
          </p:cNvPicPr>
          <p:nvPr/>
        </p:nvPicPr>
        <p:blipFill>
          <a:blip r:embed="rId7"/>
          <a:stretch>
            <a:fillRect/>
          </a:stretch>
        </p:blipFill>
        <p:spPr>
          <a:xfrm>
            <a:off x="6098024" y="2230263"/>
            <a:ext cx="1768260" cy="243861"/>
          </a:xfrm>
          <a:prstGeom prst="rect">
            <a:avLst/>
          </a:prstGeom>
        </p:spPr>
      </p:pic>
      <p:pic>
        <p:nvPicPr>
          <p:cNvPr id="25" name="Immagine 24">
            <a:extLst>
              <a:ext uri="{FF2B5EF4-FFF2-40B4-BE49-F238E27FC236}">
                <a16:creationId xmlns:a16="http://schemas.microsoft.com/office/drawing/2014/main" xmlns="" id="{041841EB-F433-2FE3-A95E-3B409A3AB105}"/>
              </a:ext>
            </a:extLst>
          </p:cNvPr>
          <p:cNvPicPr>
            <a:picLocks noChangeAspect="1"/>
          </p:cNvPicPr>
          <p:nvPr/>
        </p:nvPicPr>
        <p:blipFill>
          <a:blip r:embed="rId8"/>
          <a:stretch>
            <a:fillRect/>
          </a:stretch>
        </p:blipFill>
        <p:spPr>
          <a:xfrm>
            <a:off x="2547435" y="4254832"/>
            <a:ext cx="371888" cy="627942"/>
          </a:xfrm>
          <a:prstGeom prst="rect">
            <a:avLst/>
          </a:prstGeom>
        </p:spPr>
      </p:pic>
      <p:sp>
        <p:nvSpPr>
          <p:cNvPr id="27" name="object 36">
            <a:extLst>
              <a:ext uri="{FF2B5EF4-FFF2-40B4-BE49-F238E27FC236}">
                <a16:creationId xmlns:a16="http://schemas.microsoft.com/office/drawing/2014/main" xmlns="" id="{1CB80383-EA10-5C09-EAE6-021A94DFEC41}"/>
              </a:ext>
            </a:extLst>
          </p:cNvPr>
          <p:cNvSpPr txBox="1"/>
          <p:nvPr/>
        </p:nvSpPr>
        <p:spPr>
          <a:xfrm>
            <a:off x="8960349" y="4559160"/>
            <a:ext cx="504825" cy="287655"/>
          </a:xfrm>
          <a:prstGeom prst="rect">
            <a:avLst/>
          </a:prstGeom>
          <a:ln w="12700">
            <a:solidFill>
              <a:srgbClr val="89A4A7"/>
            </a:solidFill>
          </a:ln>
        </p:spPr>
        <p:txBody>
          <a:bodyPr vert="horz" wrap="square" lIns="0" tIns="0" rIns="0" bIns="0" rtlCol="0">
            <a:spAutoFit/>
          </a:bodyPr>
          <a:lstStyle/>
          <a:p>
            <a:pPr marL="124460">
              <a:lnSpc>
                <a:spcPct val="100000"/>
              </a:lnSpc>
            </a:pPr>
            <a:r>
              <a:rPr sz="1600" b="1" dirty="0">
                <a:solidFill>
                  <a:srgbClr val="050505"/>
                </a:solidFill>
                <a:latin typeface="Arial"/>
                <a:cs typeface="Arial"/>
              </a:rPr>
              <a:t>=?</a:t>
            </a:r>
            <a:endParaRPr sz="1600" dirty="0">
              <a:latin typeface="Arial"/>
              <a:cs typeface="Arial"/>
            </a:endParaRPr>
          </a:p>
        </p:txBody>
      </p:sp>
      <p:cxnSp>
        <p:nvCxnSpPr>
          <p:cNvPr id="50" name="Connettore diritto 49">
            <a:extLst>
              <a:ext uri="{FF2B5EF4-FFF2-40B4-BE49-F238E27FC236}">
                <a16:creationId xmlns:a16="http://schemas.microsoft.com/office/drawing/2014/main" xmlns="" id="{CC977929-DF70-D03E-A2B2-34231093C77A}"/>
              </a:ext>
            </a:extLst>
          </p:cNvPr>
          <p:cNvCxnSpPr>
            <a:cxnSpLocks/>
          </p:cNvCxnSpPr>
          <p:nvPr/>
        </p:nvCxnSpPr>
        <p:spPr>
          <a:xfrm>
            <a:off x="2721027" y="3544973"/>
            <a:ext cx="0" cy="69334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2" name="Connettore a gomito 51">
            <a:extLst>
              <a:ext uri="{FF2B5EF4-FFF2-40B4-BE49-F238E27FC236}">
                <a16:creationId xmlns:a16="http://schemas.microsoft.com/office/drawing/2014/main" xmlns="" id="{A465B703-27DE-7368-DC3A-A46BD5D58474}"/>
              </a:ext>
            </a:extLst>
          </p:cNvPr>
          <p:cNvCxnSpPr>
            <a:cxnSpLocks/>
            <a:stCxn id="25" idx="2"/>
            <a:endCxn id="15" idx="1"/>
          </p:cNvCxnSpPr>
          <p:nvPr/>
        </p:nvCxnSpPr>
        <p:spPr>
          <a:xfrm rot="16200000" flipH="1">
            <a:off x="3120288" y="4495865"/>
            <a:ext cx="233123" cy="1006940"/>
          </a:xfrm>
          <a:prstGeom prst="bentConnector2">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xmlns="" id="{E91E9C21-37D8-AFE4-A793-8EFBE34B27CD}"/>
              </a:ext>
            </a:extLst>
          </p:cNvPr>
          <p:cNvCxnSpPr/>
          <p:nvPr/>
        </p:nvCxnSpPr>
        <p:spPr>
          <a:xfrm>
            <a:off x="3924300" y="257556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ttore 2 98">
            <a:extLst>
              <a:ext uri="{FF2B5EF4-FFF2-40B4-BE49-F238E27FC236}">
                <a16:creationId xmlns:a16="http://schemas.microsoft.com/office/drawing/2014/main" xmlns="" id="{BAE76B14-A20E-BAB8-429E-0FF7476AB259}"/>
              </a:ext>
            </a:extLst>
          </p:cNvPr>
          <p:cNvCxnSpPr>
            <a:cxnSpLocks/>
          </p:cNvCxnSpPr>
          <p:nvPr/>
        </p:nvCxnSpPr>
        <p:spPr>
          <a:xfrm>
            <a:off x="4398744" y="4176904"/>
            <a:ext cx="2476939" cy="10261"/>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Connettore 2 99">
            <a:extLst>
              <a:ext uri="{FF2B5EF4-FFF2-40B4-BE49-F238E27FC236}">
                <a16:creationId xmlns:a16="http://schemas.microsoft.com/office/drawing/2014/main" xmlns="" id="{AB7180DB-F1C1-146E-939C-3D84BFA578B7}"/>
              </a:ext>
            </a:extLst>
          </p:cNvPr>
          <p:cNvCxnSpPr>
            <a:cxnSpLocks/>
          </p:cNvCxnSpPr>
          <p:nvPr/>
        </p:nvCxnSpPr>
        <p:spPr>
          <a:xfrm>
            <a:off x="4428452" y="5154307"/>
            <a:ext cx="2472186" cy="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Connettore 2 101">
            <a:extLst>
              <a:ext uri="{FF2B5EF4-FFF2-40B4-BE49-F238E27FC236}">
                <a16:creationId xmlns:a16="http://schemas.microsoft.com/office/drawing/2014/main" xmlns="" id="{B5F2B08A-084C-3336-15A2-2487B6A4BC5A}"/>
              </a:ext>
            </a:extLst>
          </p:cNvPr>
          <p:cNvCxnSpPr>
            <a:cxnSpLocks/>
          </p:cNvCxnSpPr>
          <p:nvPr/>
        </p:nvCxnSpPr>
        <p:spPr>
          <a:xfrm>
            <a:off x="7705380" y="4323045"/>
            <a:ext cx="1186389" cy="245758"/>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4" name="Connettore 2 103">
            <a:extLst>
              <a:ext uri="{FF2B5EF4-FFF2-40B4-BE49-F238E27FC236}">
                <a16:creationId xmlns:a16="http://schemas.microsoft.com/office/drawing/2014/main" xmlns="" id="{2E24F3F4-54FC-67DE-CE90-355ABCBF1EED}"/>
              </a:ext>
            </a:extLst>
          </p:cNvPr>
          <p:cNvCxnSpPr>
            <a:cxnSpLocks/>
            <a:stCxn id="14" idx="3"/>
          </p:cNvCxnSpPr>
          <p:nvPr/>
        </p:nvCxnSpPr>
        <p:spPr>
          <a:xfrm flipV="1">
            <a:off x="7786303" y="4816952"/>
            <a:ext cx="1117809" cy="255116"/>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113" name="CasellaDiTesto 112">
            <a:extLst>
              <a:ext uri="{FF2B5EF4-FFF2-40B4-BE49-F238E27FC236}">
                <a16:creationId xmlns:a16="http://schemas.microsoft.com/office/drawing/2014/main" xmlns="" id="{26F8BB19-8D39-7AF0-EC45-D4C7BBB750BB}"/>
              </a:ext>
            </a:extLst>
          </p:cNvPr>
          <p:cNvSpPr txBox="1"/>
          <p:nvPr/>
        </p:nvSpPr>
        <p:spPr>
          <a:xfrm>
            <a:off x="10432271" y="4447620"/>
            <a:ext cx="1349090" cy="369332"/>
          </a:xfrm>
          <a:prstGeom prst="rect">
            <a:avLst/>
          </a:prstGeom>
          <a:noFill/>
        </p:spPr>
        <p:txBody>
          <a:bodyPr wrap="square">
            <a:spAutoFit/>
          </a:bodyPr>
          <a:lstStyle/>
          <a:p>
            <a:r>
              <a:rPr lang="it-IT" sz="1200" dirty="0">
                <a:solidFill>
                  <a:srgbClr val="0070C0"/>
                </a:solidFill>
                <a:ea typeface="Tahoma" panose="020B0604030504040204" pitchFamily="34" charset="0"/>
                <a:cs typeface="Tahoma" panose="020B0604030504040204" pitchFamily="34" charset="0"/>
              </a:rPr>
              <a:t>Firma</a:t>
            </a:r>
            <a:r>
              <a:rPr lang="it-IT" sz="1800" b="1" spc="-10" dirty="0">
                <a:latin typeface="Calibri"/>
                <a:cs typeface="Calibri"/>
              </a:rPr>
              <a:t> </a:t>
            </a:r>
            <a:r>
              <a:rPr lang="it-IT" sz="1200" dirty="0">
                <a:solidFill>
                  <a:srgbClr val="0070C0"/>
                </a:solidFill>
                <a:ea typeface="Tahoma" panose="020B0604030504040204" pitchFamily="34" charset="0"/>
                <a:cs typeface="Tahoma" panose="020B0604030504040204" pitchFamily="34" charset="0"/>
              </a:rPr>
              <a:t>non valida</a:t>
            </a:r>
            <a:endParaRPr lang="it-IT" dirty="0"/>
          </a:p>
        </p:txBody>
      </p:sp>
      <p:sp>
        <p:nvSpPr>
          <p:cNvPr id="121" name="CasellaDiTesto 120">
            <a:extLst>
              <a:ext uri="{FF2B5EF4-FFF2-40B4-BE49-F238E27FC236}">
                <a16:creationId xmlns:a16="http://schemas.microsoft.com/office/drawing/2014/main" xmlns="" id="{1419BC3E-954B-D8A9-E9BC-34D07A54BAB6}"/>
              </a:ext>
            </a:extLst>
          </p:cNvPr>
          <p:cNvSpPr txBox="1"/>
          <p:nvPr/>
        </p:nvSpPr>
        <p:spPr>
          <a:xfrm>
            <a:off x="9783872" y="4449616"/>
            <a:ext cx="46279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Calibri" panose="020F0502020204030204"/>
                <a:ea typeface="Tahoma" panose="020B0604030504040204" pitchFamily="34" charset="0"/>
                <a:cs typeface="Tahoma" panose="020B0604030504040204" pitchFamily="34" charset="0"/>
              </a:rPr>
              <a:t>NO</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CasellaDiTesto 124">
            <a:extLst>
              <a:ext uri="{FF2B5EF4-FFF2-40B4-BE49-F238E27FC236}">
                <a16:creationId xmlns:a16="http://schemas.microsoft.com/office/drawing/2014/main" xmlns="" id="{19D228DA-441A-089A-BDA3-128B3B9FCA74}"/>
              </a:ext>
            </a:extLst>
          </p:cNvPr>
          <p:cNvSpPr txBox="1"/>
          <p:nvPr/>
        </p:nvSpPr>
        <p:spPr>
          <a:xfrm>
            <a:off x="3805252" y="1691151"/>
            <a:ext cx="4353291" cy="553998"/>
          </a:xfrm>
          <a:prstGeom prst="rect">
            <a:avLst/>
          </a:prstGeom>
          <a:noFill/>
        </p:spPr>
        <p:txBody>
          <a:bodyPr wrap="square">
            <a:spAutoFit/>
          </a:bodyPr>
          <a:lstStyle/>
          <a:p>
            <a:pPr>
              <a:defRPr/>
            </a:pPr>
            <a:r>
              <a:rPr lang="it-IT" sz="1200" dirty="0">
                <a:solidFill>
                  <a:srgbClr val="0070C0"/>
                </a:solidFill>
                <a:latin typeface="Calibri" panose="020F0502020204030204"/>
                <a:ea typeface="Tahoma" panose="020B0604030504040204" pitchFamily="34" charset="0"/>
                <a:cs typeface="Tahoma" panose="020B0604030504040204" pitchFamily="34" charset="0"/>
              </a:rPr>
              <a:t>Modifica </a:t>
            </a:r>
            <a:r>
              <a:rPr lang="it-IT" sz="1200" b="1" dirty="0">
                <a:solidFill>
                  <a:srgbClr val="0070C0"/>
                </a:solidFill>
                <a:latin typeface="Calibri" panose="020F0502020204030204"/>
                <a:ea typeface="Tahoma" panose="020B0604030504040204" pitchFamily="34" charset="0"/>
                <a:cs typeface="Tahoma" panose="020B0604030504040204" pitchFamily="34" charset="0"/>
              </a:rPr>
              <a:t>accidentale</a:t>
            </a:r>
            <a:r>
              <a:rPr lang="it-IT" sz="1200" dirty="0">
                <a:solidFill>
                  <a:srgbClr val="0070C0"/>
                </a:solidFill>
                <a:latin typeface="Calibri" panose="020F0502020204030204"/>
                <a:ea typeface="Tahoma" panose="020B0604030504040204" pitchFamily="34" charset="0"/>
                <a:cs typeface="Tahoma" panose="020B0604030504040204" pitchFamily="34" charset="0"/>
              </a:rPr>
              <a:t> o </a:t>
            </a:r>
            <a:r>
              <a:rPr lang="it-IT" sz="1200" b="1" dirty="0">
                <a:solidFill>
                  <a:srgbClr val="0070C0"/>
                </a:solidFill>
                <a:latin typeface="Calibri" panose="020F0502020204030204"/>
                <a:ea typeface="Tahoma" panose="020B0604030504040204" pitchFamily="34" charset="0"/>
                <a:cs typeface="Tahoma" panose="020B0604030504040204" pitchFamily="34" charset="0"/>
              </a:rPr>
              <a:t>intenzionale</a:t>
            </a:r>
            <a:r>
              <a:rPr lang="it-IT" sz="1200" dirty="0">
                <a:solidFill>
                  <a:srgbClr val="0070C0"/>
                </a:solidFill>
                <a:latin typeface="Calibri" panose="020F0502020204030204"/>
                <a:ea typeface="Tahoma" panose="020B0604030504040204" pitchFamily="34" charset="0"/>
                <a:cs typeface="Tahoma" panose="020B0604030504040204" pitchFamily="34" charset="0"/>
              </a:rPr>
              <a:t> del documento firmato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CasellaDiTesto 130">
            <a:extLst>
              <a:ext uri="{FF2B5EF4-FFF2-40B4-BE49-F238E27FC236}">
                <a16:creationId xmlns:a16="http://schemas.microsoft.com/office/drawing/2014/main" xmlns="" id="{3AFA67BE-5ADE-F830-ACB4-EAF9B8EB2B7E}"/>
              </a:ext>
            </a:extLst>
          </p:cNvPr>
          <p:cNvSpPr txBox="1"/>
          <p:nvPr/>
        </p:nvSpPr>
        <p:spPr>
          <a:xfrm>
            <a:off x="3179484" y="4338000"/>
            <a:ext cx="212123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Calibri" panose="020F0502020204030204"/>
                <a:ea typeface="Tahoma" panose="020B0604030504040204" pitchFamily="34" charset="0"/>
                <a:cs typeface="Tahoma" panose="020B0604030504040204" pitchFamily="34" charset="0"/>
              </a:rPr>
              <a:t>Calcolo dell’impronta «fresca»</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xmlns="" id="{C4682142-CD80-9733-D9DB-5F57DC9BFCC3}"/>
              </a:ext>
            </a:extLst>
          </p:cNvPr>
          <p:cNvPicPr>
            <a:picLocks noChangeAspect="1"/>
          </p:cNvPicPr>
          <p:nvPr/>
        </p:nvPicPr>
        <p:blipFill>
          <a:blip r:embed="rId9"/>
          <a:stretch>
            <a:fillRect/>
          </a:stretch>
        </p:blipFill>
        <p:spPr>
          <a:xfrm>
            <a:off x="2477967" y="1449907"/>
            <a:ext cx="1030313" cy="1804572"/>
          </a:xfrm>
          <a:prstGeom prst="rect">
            <a:avLst/>
          </a:prstGeom>
        </p:spPr>
      </p:pic>
      <p:pic>
        <p:nvPicPr>
          <p:cNvPr id="3" name="Immagine 2">
            <a:extLst>
              <a:ext uri="{FF2B5EF4-FFF2-40B4-BE49-F238E27FC236}">
                <a16:creationId xmlns:a16="http://schemas.microsoft.com/office/drawing/2014/main" xmlns="" id="{F3574BA0-34CD-3216-7915-3DACD7938BD2}"/>
              </a:ext>
            </a:extLst>
          </p:cNvPr>
          <p:cNvPicPr>
            <a:picLocks noChangeAspect="1"/>
          </p:cNvPicPr>
          <p:nvPr/>
        </p:nvPicPr>
        <p:blipFill>
          <a:blip r:embed="rId10"/>
          <a:stretch>
            <a:fillRect/>
          </a:stretch>
        </p:blipFill>
        <p:spPr>
          <a:xfrm>
            <a:off x="4810897" y="2107962"/>
            <a:ext cx="816935" cy="553998"/>
          </a:xfrm>
          <a:prstGeom prst="rect">
            <a:avLst/>
          </a:prstGeom>
        </p:spPr>
      </p:pic>
      <p:pic>
        <p:nvPicPr>
          <p:cNvPr id="4" name="Immagine 3">
            <a:extLst>
              <a:ext uri="{FF2B5EF4-FFF2-40B4-BE49-F238E27FC236}">
                <a16:creationId xmlns:a16="http://schemas.microsoft.com/office/drawing/2014/main" xmlns="" id="{6A789AE8-75AF-0815-77B6-D73F2A1C3E7D}"/>
              </a:ext>
            </a:extLst>
          </p:cNvPr>
          <p:cNvPicPr>
            <a:picLocks noChangeAspect="1"/>
          </p:cNvPicPr>
          <p:nvPr/>
        </p:nvPicPr>
        <p:blipFill>
          <a:blip r:embed="rId11"/>
          <a:stretch>
            <a:fillRect/>
          </a:stretch>
        </p:blipFill>
        <p:spPr>
          <a:xfrm>
            <a:off x="4919373" y="2230263"/>
            <a:ext cx="573074" cy="274344"/>
          </a:xfrm>
          <a:prstGeom prst="rect">
            <a:avLst/>
          </a:prstGeom>
        </p:spPr>
      </p:pic>
      <p:pic>
        <p:nvPicPr>
          <p:cNvPr id="12" name="Immagine 11">
            <a:extLst>
              <a:ext uri="{FF2B5EF4-FFF2-40B4-BE49-F238E27FC236}">
                <a16:creationId xmlns:a16="http://schemas.microsoft.com/office/drawing/2014/main" xmlns="" id="{E0D0F9E0-0DD8-9933-9E0A-03C7966BEDF8}"/>
              </a:ext>
            </a:extLst>
          </p:cNvPr>
          <p:cNvPicPr>
            <a:picLocks noChangeAspect="1"/>
          </p:cNvPicPr>
          <p:nvPr/>
        </p:nvPicPr>
        <p:blipFill>
          <a:blip r:embed="rId12"/>
          <a:stretch>
            <a:fillRect/>
          </a:stretch>
        </p:blipFill>
        <p:spPr>
          <a:xfrm>
            <a:off x="5744132" y="1991489"/>
            <a:ext cx="432854" cy="682811"/>
          </a:xfrm>
          <a:prstGeom prst="rect">
            <a:avLst/>
          </a:prstGeom>
        </p:spPr>
      </p:pic>
      <p:pic>
        <p:nvPicPr>
          <p:cNvPr id="16" name="Immagine 15">
            <a:extLst>
              <a:ext uri="{FF2B5EF4-FFF2-40B4-BE49-F238E27FC236}">
                <a16:creationId xmlns:a16="http://schemas.microsoft.com/office/drawing/2014/main" xmlns="" id="{72A850D6-B150-033C-302F-5EEA6BCE468D}"/>
              </a:ext>
            </a:extLst>
          </p:cNvPr>
          <p:cNvPicPr>
            <a:picLocks noChangeAspect="1"/>
          </p:cNvPicPr>
          <p:nvPr/>
        </p:nvPicPr>
        <p:blipFill>
          <a:blip r:embed="rId13"/>
          <a:stretch>
            <a:fillRect/>
          </a:stretch>
        </p:blipFill>
        <p:spPr>
          <a:xfrm>
            <a:off x="7874616" y="1508456"/>
            <a:ext cx="1024217" cy="1804572"/>
          </a:xfrm>
          <a:prstGeom prst="rect">
            <a:avLst/>
          </a:prstGeom>
        </p:spPr>
      </p:pic>
      <p:pic>
        <p:nvPicPr>
          <p:cNvPr id="18" name="Immagine 17">
            <a:extLst>
              <a:ext uri="{FF2B5EF4-FFF2-40B4-BE49-F238E27FC236}">
                <a16:creationId xmlns:a16="http://schemas.microsoft.com/office/drawing/2014/main" xmlns="" id="{8ECD4E1B-EC3E-FB76-EDB1-C077D35EE777}"/>
              </a:ext>
            </a:extLst>
          </p:cNvPr>
          <p:cNvPicPr>
            <a:picLocks noChangeAspect="1"/>
          </p:cNvPicPr>
          <p:nvPr/>
        </p:nvPicPr>
        <p:blipFill>
          <a:blip r:embed="rId14"/>
          <a:stretch>
            <a:fillRect/>
          </a:stretch>
        </p:blipFill>
        <p:spPr>
          <a:xfrm>
            <a:off x="6900638" y="3991728"/>
            <a:ext cx="804742" cy="426757"/>
          </a:xfrm>
          <a:prstGeom prst="rect">
            <a:avLst/>
          </a:prstGeom>
        </p:spPr>
      </p:pic>
      <p:pic>
        <p:nvPicPr>
          <p:cNvPr id="19" name="Immagine 18">
            <a:extLst>
              <a:ext uri="{FF2B5EF4-FFF2-40B4-BE49-F238E27FC236}">
                <a16:creationId xmlns:a16="http://schemas.microsoft.com/office/drawing/2014/main" xmlns="" id="{3BF9CCF2-55EF-C442-AA69-255201C01C61}"/>
              </a:ext>
            </a:extLst>
          </p:cNvPr>
          <p:cNvPicPr>
            <a:picLocks noChangeAspect="1"/>
          </p:cNvPicPr>
          <p:nvPr/>
        </p:nvPicPr>
        <p:blipFill>
          <a:blip r:embed="rId15"/>
          <a:stretch>
            <a:fillRect/>
          </a:stretch>
        </p:blipFill>
        <p:spPr>
          <a:xfrm>
            <a:off x="6476150" y="3628976"/>
            <a:ext cx="286537" cy="371888"/>
          </a:xfrm>
          <a:prstGeom prst="rect">
            <a:avLst/>
          </a:prstGeom>
        </p:spPr>
      </p:pic>
      <p:cxnSp>
        <p:nvCxnSpPr>
          <p:cNvPr id="33" name="Connettore a gomito 32">
            <a:extLst>
              <a:ext uri="{FF2B5EF4-FFF2-40B4-BE49-F238E27FC236}">
                <a16:creationId xmlns:a16="http://schemas.microsoft.com/office/drawing/2014/main" xmlns="" id="{3FAB3D0F-AD21-A47B-3EDC-1E457ECEAFC6}"/>
              </a:ext>
            </a:extLst>
          </p:cNvPr>
          <p:cNvCxnSpPr>
            <a:cxnSpLocks/>
            <a:stCxn id="16" idx="2"/>
          </p:cNvCxnSpPr>
          <p:nvPr/>
        </p:nvCxnSpPr>
        <p:spPr>
          <a:xfrm rot="5400000">
            <a:off x="5437904" y="596151"/>
            <a:ext cx="231945" cy="5665698"/>
          </a:xfrm>
          <a:prstGeom prst="bent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xmlns="" id="{6FBE4689-70BB-1E5A-60CC-641BBE350EFF}"/>
              </a:ext>
            </a:extLst>
          </p:cNvPr>
          <p:cNvCxnSpPr>
            <a:cxnSpLocks/>
          </p:cNvCxnSpPr>
          <p:nvPr/>
        </p:nvCxnSpPr>
        <p:spPr>
          <a:xfrm>
            <a:off x="8550488" y="3313028"/>
            <a:ext cx="0" cy="49073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xmlns="" id="{35CAB90C-26F8-F6E5-0B78-66C6F55E4FB6}"/>
              </a:ext>
            </a:extLst>
          </p:cNvPr>
          <p:cNvCxnSpPr>
            <a:cxnSpLocks/>
          </p:cNvCxnSpPr>
          <p:nvPr/>
        </p:nvCxnSpPr>
        <p:spPr>
          <a:xfrm flipH="1">
            <a:off x="6818210" y="3803760"/>
            <a:ext cx="173227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xmlns="" id="{ED1F389F-631F-685D-C287-634E5C19EDBA}"/>
              </a:ext>
            </a:extLst>
          </p:cNvPr>
          <p:cNvCxnSpPr>
            <a:cxnSpLocks/>
          </p:cNvCxnSpPr>
          <p:nvPr/>
        </p:nvCxnSpPr>
        <p:spPr>
          <a:xfrm flipH="1">
            <a:off x="3098538" y="3803760"/>
            <a:ext cx="3355926"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xmlns="" id="{0B451E85-FEB5-D9C4-E26D-98105B0CC5EA}"/>
              </a:ext>
            </a:extLst>
          </p:cNvPr>
          <p:cNvCxnSpPr>
            <a:cxnSpLocks/>
          </p:cNvCxnSpPr>
          <p:nvPr/>
        </p:nvCxnSpPr>
        <p:spPr>
          <a:xfrm flipH="1">
            <a:off x="3098538" y="3803760"/>
            <a:ext cx="1" cy="38797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xmlns="" id="{8AA51790-BFB7-BAD4-CA39-745ADC60DF8F}"/>
              </a:ext>
            </a:extLst>
          </p:cNvPr>
          <p:cNvCxnSpPr>
            <a:cxnSpLocks/>
          </p:cNvCxnSpPr>
          <p:nvPr/>
        </p:nvCxnSpPr>
        <p:spPr>
          <a:xfrm>
            <a:off x="3098538" y="4187165"/>
            <a:ext cx="694045" cy="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xmlns="" id="{06C5A212-FC39-1188-F859-6B1FCD00CB2C}"/>
              </a:ext>
            </a:extLst>
          </p:cNvPr>
          <p:cNvCxnSpPr/>
          <p:nvPr/>
        </p:nvCxnSpPr>
        <p:spPr>
          <a:xfrm>
            <a:off x="9598272" y="4702987"/>
            <a:ext cx="845893" cy="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39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28133" y="459571"/>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Garanzia di autenticità </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9341463" y="3355252"/>
            <a:ext cx="2850537" cy="707886"/>
          </a:xfrm>
          <a:prstGeom prst="rect">
            <a:avLst/>
          </a:prstGeom>
          <a:noFill/>
        </p:spPr>
        <p:txBody>
          <a:bodyPr wrap="square" rtlCol="0">
            <a:spAutoFit/>
          </a:bodyPr>
          <a:lstStyle/>
          <a:p>
            <a:endParaRPr lang="it-IT" sz="2000" dirty="0">
              <a:solidFill>
                <a:srgbClr val="0070C0"/>
              </a:solidFill>
              <a:ea typeface="Tahoma" panose="020B0604030504040204" pitchFamily="34" charset="0"/>
              <a:cs typeface="Tahoma" panose="020B0604030504040204" pitchFamily="34" charset="0"/>
            </a:endParaRP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11" name="object 13">
            <a:extLst>
              <a:ext uri="{FF2B5EF4-FFF2-40B4-BE49-F238E27FC236}">
                <a16:creationId xmlns:a16="http://schemas.microsoft.com/office/drawing/2014/main" xmlns="" id="{1DB43CA8-7AA5-4876-5CFE-090B472E43ED}"/>
              </a:ext>
            </a:extLst>
          </p:cNvPr>
          <p:cNvSpPr/>
          <p:nvPr/>
        </p:nvSpPr>
        <p:spPr>
          <a:xfrm>
            <a:off x="7343838" y="2180544"/>
            <a:ext cx="1236200" cy="755608"/>
          </a:xfrm>
          <a:prstGeom prst="rect">
            <a:avLst/>
          </a:prstGeom>
          <a:blipFill>
            <a:blip r:embed="rId4" cstate="print"/>
            <a:stretch>
              <a:fillRect/>
            </a:stretch>
          </a:blipFill>
        </p:spPr>
        <p:txBody>
          <a:bodyPr wrap="square" lIns="0" tIns="0" rIns="0" bIns="0" rtlCol="0"/>
          <a:lstStyle/>
          <a:p>
            <a:endParaRPr dirty="0"/>
          </a:p>
        </p:txBody>
      </p:sp>
      <p:sp>
        <p:nvSpPr>
          <p:cNvPr id="19" name="object 29">
            <a:extLst>
              <a:ext uri="{FF2B5EF4-FFF2-40B4-BE49-F238E27FC236}">
                <a16:creationId xmlns:a16="http://schemas.microsoft.com/office/drawing/2014/main" xmlns="" id="{7A3785EF-F5EB-1D18-FAD1-4BF6CDDB8FB4}"/>
              </a:ext>
            </a:extLst>
          </p:cNvPr>
          <p:cNvSpPr/>
          <p:nvPr/>
        </p:nvSpPr>
        <p:spPr>
          <a:xfrm>
            <a:off x="4524282" y="3223790"/>
            <a:ext cx="781050" cy="409575"/>
          </a:xfrm>
          <a:prstGeom prst="rect">
            <a:avLst/>
          </a:prstGeom>
          <a:blipFill>
            <a:blip r:embed="rId5" cstate="print"/>
            <a:stretch>
              <a:fillRect/>
            </a:stretch>
          </a:blipFill>
        </p:spPr>
        <p:txBody>
          <a:bodyPr wrap="square" lIns="0" tIns="0" rIns="0" bIns="0" rtlCol="0"/>
          <a:lstStyle/>
          <a:p>
            <a:endParaRPr/>
          </a:p>
        </p:txBody>
      </p:sp>
      <p:sp>
        <p:nvSpPr>
          <p:cNvPr id="21" name="object 30">
            <a:extLst>
              <a:ext uri="{FF2B5EF4-FFF2-40B4-BE49-F238E27FC236}">
                <a16:creationId xmlns:a16="http://schemas.microsoft.com/office/drawing/2014/main" xmlns="" id="{6E71D842-B82B-6028-99E6-06A5AE01EA75}"/>
              </a:ext>
            </a:extLst>
          </p:cNvPr>
          <p:cNvSpPr/>
          <p:nvPr/>
        </p:nvSpPr>
        <p:spPr>
          <a:xfrm>
            <a:off x="731299" y="2077862"/>
            <a:ext cx="843489" cy="506011"/>
          </a:xfrm>
          <a:prstGeom prst="rect">
            <a:avLst/>
          </a:prstGeom>
          <a:blipFill>
            <a:blip r:embed="rId6" cstate="print"/>
            <a:stretch>
              <a:fillRect/>
            </a:stretch>
          </a:blipFill>
        </p:spPr>
        <p:txBody>
          <a:bodyPr wrap="square" lIns="0" tIns="0" rIns="0" bIns="0" rtlCol="0"/>
          <a:lstStyle/>
          <a:p>
            <a:endParaRPr/>
          </a:p>
        </p:txBody>
      </p:sp>
      <p:sp>
        <p:nvSpPr>
          <p:cNvPr id="41" name="Freccia destra rientrata 40">
            <a:extLst>
              <a:ext uri="{FF2B5EF4-FFF2-40B4-BE49-F238E27FC236}">
                <a16:creationId xmlns:a16="http://schemas.microsoft.com/office/drawing/2014/main" xmlns="" id="{78B99BDC-52C2-8C0B-7469-43EB55AFA2F8}"/>
              </a:ext>
            </a:extLst>
          </p:cNvPr>
          <p:cNvSpPr/>
          <p:nvPr/>
        </p:nvSpPr>
        <p:spPr>
          <a:xfrm>
            <a:off x="1741973" y="2205681"/>
            <a:ext cx="635467" cy="3047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destra rientrata 41">
            <a:extLst>
              <a:ext uri="{FF2B5EF4-FFF2-40B4-BE49-F238E27FC236}">
                <a16:creationId xmlns:a16="http://schemas.microsoft.com/office/drawing/2014/main" xmlns="" id="{9E93DD07-4B0E-707B-CA28-7278617EA8C3}"/>
              </a:ext>
            </a:extLst>
          </p:cNvPr>
          <p:cNvSpPr/>
          <p:nvPr/>
        </p:nvSpPr>
        <p:spPr>
          <a:xfrm rot="8876785">
            <a:off x="6685681" y="2857555"/>
            <a:ext cx="745898" cy="3540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reccia destra rientrata 42">
            <a:extLst>
              <a:ext uri="{FF2B5EF4-FFF2-40B4-BE49-F238E27FC236}">
                <a16:creationId xmlns:a16="http://schemas.microsoft.com/office/drawing/2014/main" xmlns="" id="{51B87CED-043C-1221-DCB6-EB7C700CF15A}"/>
              </a:ext>
            </a:extLst>
          </p:cNvPr>
          <p:cNvSpPr/>
          <p:nvPr/>
        </p:nvSpPr>
        <p:spPr>
          <a:xfrm flipH="1">
            <a:off x="8775639" y="2353562"/>
            <a:ext cx="746692" cy="29333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Freccia destra rientrata 43">
            <a:extLst>
              <a:ext uri="{FF2B5EF4-FFF2-40B4-BE49-F238E27FC236}">
                <a16:creationId xmlns:a16="http://schemas.microsoft.com/office/drawing/2014/main" xmlns="" id="{2B8BB13F-8CD0-B890-CA02-13BF01BDE7AF}"/>
              </a:ext>
            </a:extLst>
          </p:cNvPr>
          <p:cNvSpPr/>
          <p:nvPr/>
        </p:nvSpPr>
        <p:spPr>
          <a:xfrm rot="1427096">
            <a:off x="3461828" y="3008735"/>
            <a:ext cx="732667" cy="34802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bject 28">
            <a:extLst>
              <a:ext uri="{FF2B5EF4-FFF2-40B4-BE49-F238E27FC236}">
                <a16:creationId xmlns:a16="http://schemas.microsoft.com/office/drawing/2014/main" xmlns="" id="{2F03C523-3425-72BE-1F80-49D44BE522FC}"/>
              </a:ext>
            </a:extLst>
          </p:cNvPr>
          <p:cNvSpPr/>
          <p:nvPr/>
        </p:nvSpPr>
        <p:spPr>
          <a:xfrm>
            <a:off x="2474565" y="1689022"/>
            <a:ext cx="1008579" cy="1378076"/>
          </a:xfrm>
          <a:prstGeom prst="rect">
            <a:avLst/>
          </a:prstGeom>
          <a:blipFill>
            <a:blip r:embed="rId7" cstate="print"/>
            <a:stretch>
              <a:fillRect/>
            </a:stretch>
          </a:blipFill>
        </p:spPr>
        <p:txBody>
          <a:bodyPr wrap="square" lIns="0" tIns="0" rIns="0" bIns="0" rtlCol="0"/>
          <a:lstStyle/>
          <a:p>
            <a:endParaRPr dirty="0"/>
          </a:p>
        </p:txBody>
      </p:sp>
      <p:sp>
        <p:nvSpPr>
          <p:cNvPr id="33" name="object 29">
            <a:extLst>
              <a:ext uri="{FF2B5EF4-FFF2-40B4-BE49-F238E27FC236}">
                <a16:creationId xmlns:a16="http://schemas.microsoft.com/office/drawing/2014/main" xmlns="" id="{7A3785EF-F5EB-1D18-FAD1-4BF6CDDB8FB4}"/>
              </a:ext>
            </a:extLst>
          </p:cNvPr>
          <p:cNvSpPr/>
          <p:nvPr/>
        </p:nvSpPr>
        <p:spPr>
          <a:xfrm>
            <a:off x="5735597" y="3223789"/>
            <a:ext cx="781050" cy="409575"/>
          </a:xfrm>
          <a:prstGeom prst="rect">
            <a:avLst/>
          </a:prstGeom>
          <a:blipFill>
            <a:blip r:embed="rId5" cstate="print"/>
            <a:stretch>
              <a:fillRect/>
            </a:stretch>
          </a:blipFill>
        </p:spPr>
        <p:txBody>
          <a:bodyPr wrap="square" lIns="0" tIns="0" rIns="0" bIns="0" rtlCol="0"/>
          <a:lstStyle/>
          <a:p>
            <a:endParaRPr/>
          </a:p>
        </p:txBody>
      </p:sp>
      <p:sp>
        <p:nvSpPr>
          <p:cNvPr id="34" name="object 6"/>
          <p:cNvSpPr/>
          <p:nvPr/>
        </p:nvSpPr>
        <p:spPr>
          <a:xfrm>
            <a:off x="9717932" y="1962755"/>
            <a:ext cx="704850" cy="973397"/>
          </a:xfrm>
          <a:prstGeom prst="rect">
            <a:avLst/>
          </a:prstGeom>
          <a:blipFill>
            <a:blip r:embed="rId8" cstate="print"/>
            <a:stretch>
              <a:fillRect/>
            </a:stretch>
          </a:blipFill>
        </p:spPr>
        <p:txBody>
          <a:bodyPr wrap="square" lIns="0" tIns="0" rIns="0" bIns="0" rtlCol="0"/>
          <a:lstStyle/>
          <a:p>
            <a:endParaRPr/>
          </a:p>
        </p:txBody>
      </p:sp>
      <p:sp>
        <p:nvSpPr>
          <p:cNvPr id="35" name="object 4">
            <a:extLst>
              <a:ext uri="{FF2B5EF4-FFF2-40B4-BE49-F238E27FC236}">
                <a16:creationId xmlns:a16="http://schemas.microsoft.com/office/drawing/2014/main" xmlns="" id="{167EB5C5-7D7C-54F4-11AB-C2D0B74C12C1}"/>
              </a:ext>
            </a:extLst>
          </p:cNvPr>
          <p:cNvSpPr/>
          <p:nvPr/>
        </p:nvSpPr>
        <p:spPr>
          <a:xfrm>
            <a:off x="8054280" y="3679940"/>
            <a:ext cx="1081062" cy="914399"/>
          </a:xfrm>
          <a:prstGeom prst="rect">
            <a:avLst/>
          </a:prstGeom>
          <a:blipFill>
            <a:blip r:embed="rId9" cstate="print"/>
            <a:stretch>
              <a:fillRect/>
            </a:stretch>
          </a:blipFill>
        </p:spPr>
        <p:txBody>
          <a:bodyPr wrap="square" lIns="0" tIns="0" rIns="0" bIns="0" rtlCol="0"/>
          <a:lstStyle/>
          <a:p>
            <a:endParaRPr/>
          </a:p>
        </p:txBody>
      </p:sp>
      <p:sp>
        <p:nvSpPr>
          <p:cNvPr id="36" name="object 25">
            <a:extLst>
              <a:ext uri="{FF2B5EF4-FFF2-40B4-BE49-F238E27FC236}">
                <a16:creationId xmlns:a16="http://schemas.microsoft.com/office/drawing/2014/main" xmlns="" id="{8A0B6DF1-3453-3616-B258-D659B3A391B3}"/>
              </a:ext>
            </a:extLst>
          </p:cNvPr>
          <p:cNvSpPr txBox="1"/>
          <p:nvPr/>
        </p:nvSpPr>
        <p:spPr>
          <a:xfrm>
            <a:off x="9234418" y="4091365"/>
            <a:ext cx="179578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Ce</a:t>
            </a:r>
            <a:r>
              <a:rPr sz="1200" b="1" dirty="0">
                <a:latin typeface="Arial"/>
                <a:cs typeface="Arial"/>
              </a:rPr>
              <a:t>rtifi</a:t>
            </a:r>
            <a:r>
              <a:rPr sz="1200" b="1" spc="-5" dirty="0">
                <a:latin typeface="Arial"/>
                <a:cs typeface="Arial"/>
              </a:rPr>
              <a:t>ca</a:t>
            </a:r>
            <a:r>
              <a:rPr sz="1200" b="1" dirty="0">
                <a:latin typeface="Arial"/>
                <a:cs typeface="Arial"/>
              </a:rPr>
              <a:t>t</a:t>
            </a:r>
            <a:r>
              <a:rPr sz="1200" b="1" spc="-5" dirty="0">
                <a:latin typeface="Arial"/>
                <a:cs typeface="Arial"/>
              </a:rPr>
              <a:t>o</a:t>
            </a:r>
            <a:r>
              <a:rPr sz="1200" b="1" dirty="0">
                <a:latin typeface="Arial"/>
                <a:cs typeface="Arial"/>
              </a:rPr>
              <a:t>re</a:t>
            </a:r>
            <a:r>
              <a:rPr sz="1200" b="1" spc="-75" dirty="0">
                <a:latin typeface="Arial"/>
                <a:cs typeface="Arial"/>
              </a:rPr>
              <a:t> </a:t>
            </a:r>
            <a:r>
              <a:rPr sz="1200" b="1" spc="-5" dirty="0">
                <a:latin typeface="Arial"/>
                <a:cs typeface="Arial"/>
              </a:rPr>
              <a:t>Acc</a:t>
            </a:r>
            <a:r>
              <a:rPr sz="1200" b="1" dirty="0">
                <a:latin typeface="Arial"/>
                <a:cs typeface="Arial"/>
              </a:rPr>
              <a:t>r</a:t>
            </a:r>
            <a:r>
              <a:rPr sz="1200" b="1" spc="-5" dirty="0">
                <a:latin typeface="Arial"/>
                <a:cs typeface="Arial"/>
              </a:rPr>
              <a:t>ed</a:t>
            </a:r>
            <a:r>
              <a:rPr sz="1200" b="1" dirty="0">
                <a:latin typeface="Arial"/>
                <a:cs typeface="Arial"/>
              </a:rPr>
              <a:t>it</a:t>
            </a:r>
            <a:r>
              <a:rPr sz="1200" b="1" spc="-5" dirty="0">
                <a:latin typeface="Arial"/>
                <a:cs typeface="Arial"/>
              </a:rPr>
              <a:t>a</a:t>
            </a:r>
            <a:r>
              <a:rPr sz="1200" b="1" dirty="0">
                <a:latin typeface="Arial"/>
                <a:cs typeface="Arial"/>
              </a:rPr>
              <a:t>to</a:t>
            </a:r>
            <a:endParaRPr sz="1200" dirty="0">
              <a:latin typeface="Arial"/>
              <a:cs typeface="Arial"/>
            </a:endParaRPr>
          </a:p>
        </p:txBody>
      </p:sp>
      <p:sp>
        <p:nvSpPr>
          <p:cNvPr id="48" name="object 31"/>
          <p:cNvSpPr/>
          <p:nvPr/>
        </p:nvSpPr>
        <p:spPr>
          <a:xfrm>
            <a:off x="623781" y="2031981"/>
            <a:ext cx="1008380" cy="643161"/>
          </a:xfrm>
          <a:custGeom>
            <a:avLst/>
            <a:gdLst/>
            <a:ahLst/>
            <a:cxnLst/>
            <a:rect l="l" t="t" r="r" b="b"/>
            <a:pathLst>
              <a:path w="1008380" h="647700">
                <a:moveTo>
                  <a:pt x="0" y="323850"/>
                </a:moveTo>
                <a:lnTo>
                  <a:pt x="6597" y="271320"/>
                </a:lnTo>
                <a:lnTo>
                  <a:pt x="25696" y="221489"/>
                </a:lnTo>
                <a:lnTo>
                  <a:pt x="56259" y="175023"/>
                </a:lnTo>
                <a:lnTo>
                  <a:pt x="97250" y="132589"/>
                </a:lnTo>
                <a:lnTo>
                  <a:pt x="147629" y="94854"/>
                </a:lnTo>
                <a:lnTo>
                  <a:pt x="206359" y="62485"/>
                </a:lnTo>
                <a:lnTo>
                  <a:pt x="272403" y="36148"/>
                </a:lnTo>
                <a:lnTo>
                  <a:pt x="344723" y="16510"/>
                </a:lnTo>
                <a:lnTo>
                  <a:pt x="382911" y="9412"/>
                </a:lnTo>
                <a:lnTo>
                  <a:pt x="422280" y="4238"/>
                </a:lnTo>
                <a:lnTo>
                  <a:pt x="462698" y="1073"/>
                </a:lnTo>
                <a:lnTo>
                  <a:pt x="504037" y="0"/>
                </a:lnTo>
                <a:lnTo>
                  <a:pt x="545374" y="1073"/>
                </a:lnTo>
                <a:lnTo>
                  <a:pt x="585791" y="4238"/>
                </a:lnTo>
                <a:lnTo>
                  <a:pt x="625158" y="9412"/>
                </a:lnTo>
                <a:lnTo>
                  <a:pt x="663345" y="16510"/>
                </a:lnTo>
                <a:lnTo>
                  <a:pt x="735663" y="36148"/>
                </a:lnTo>
                <a:lnTo>
                  <a:pt x="801705" y="62485"/>
                </a:lnTo>
                <a:lnTo>
                  <a:pt x="860434" y="94854"/>
                </a:lnTo>
                <a:lnTo>
                  <a:pt x="910813" y="132589"/>
                </a:lnTo>
                <a:lnTo>
                  <a:pt x="951802" y="175023"/>
                </a:lnTo>
                <a:lnTo>
                  <a:pt x="982366" y="221489"/>
                </a:lnTo>
                <a:lnTo>
                  <a:pt x="1001465" y="271320"/>
                </a:lnTo>
                <a:lnTo>
                  <a:pt x="1008062" y="323850"/>
                </a:lnTo>
                <a:lnTo>
                  <a:pt x="1006391" y="350410"/>
                </a:lnTo>
                <a:lnTo>
                  <a:pt x="1001465" y="376379"/>
                </a:lnTo>
                <a:lnTo>
                  <a:pt x="982366" y="426210"/>
                </a:lnTo>
                <a:lnTo>
                  <a:pt x="951802" y="472676"/>
                </a:lnTo>
                <a:lnTo>
                  <a:pt x="910813" y="515110"/>
                </a:lnTo>
                <a:lnTo>
                  <a:pt x="860434" y="552845"/>
                </a:lnTo>
                <a:lnTo>
                  <a:pt x="801705" y="585214"/>
                </a:lnTo>
                <a:lnTo>
                  <a:pt x="735663" y="611551"/>
                </a:lnTo>
                <a:lnTo>
                  <a:pt x="663345" y="631189"/>
                </a:lnTo>
                <a:lnTo>
                  <a:pt x="625158" y="638287"/>
                </a:lnTo>
                <a:lnTo>
                  <a:pt x="585791" y="643461"/>
                </a:lnTo>
                <a:lnTo>
                  <a:pt x="545374" y="646626"/>
                </a:lnTo>
                <a:lnTo>
                  <a:pt x="504037" y="647700"/>
                </a:lnTo>
                <a:lnTo>
                  <a:pt x="462698" y="646626"/>
                </a:lnTo>
                <a:lnTo>
                  <a:pt x="422280" y="643461"/>
                </a:lnTo>
                <a:lnTo>
                  <a:pt x="382911" y="638287"/>
                </a:lnTo>
                <a:lnTo>
                  <a:pt x="344723" y="631189"/>
                </a:lnTo>
                <a:lnTo>
                  <a:pt x="272403" y="611551"/>
                </a:lnTo>
                <a:lnTo>
                  <a:pt x="206359" y="585214"/>
                </a:lnTo>
                <a:lnTo>
                  <a:pt x="147629" y="552845"/>
                </a:lnTo>
                <a:lnTo>
                  <a:pt x="97250" y="515110"/>
                </a:lnTo>
                <a:lnTo>
                  <a:pt x="56259" y="472676"/>
                </a:lnTo>
                <a:lnTo>
                  <a:pt x="25696" y="426210"/>
                </a:lnTo>
                <a:lnTo>
                  <a:pt x="6597" y="376379"/>
                </a:lnTo>
                <a:lnTo>
                  <a:pt x="0" y="323850"/>
                </a:lnTo>
                <a:close/>
              </a:path>
            </a:pathLst>
          </a:custGeom>
          <a:ln w="25400">
            <a:solidFill>
              <a:srgbClr val="FF0000"/>
            </a:solidFill>
          </a:ln>
        </p:spPr>
        <p:txBody>
          <a:bodyPr wrap="square" lIns="0" tIns="0" rIns="0" bIns="0" rtlCol="0"/>
          <a:lstStyle/>
          <a:p>
            <a:endParaRPr/>
          </a:p>
        </p:txBody>
      </p:sp>
      <p:sp>
        <p:nvSpPr>
          <p:cNvPr id="49" name="object 28"/>
          <p:cNvSpPr/>
          <p:nvPr/>
        </p:nvSpPr>
        <p:spPr>
          <a:xfrm>
            <a:off x="2573800" y="2355570"/>
            <a:ext cx="790575" cy="358775"/>
          </a:xfrm>
          <a:custGeom>
            <a:avLst/>
            <a:gdLst/>
            <a:ahLst/>
            <a:cxnLst/>
            <a:rect l="l" t="t" r="r" b="b"/>
            <a:pathLst>
              <a:path w="790575" h="358775">
                <a:moveTo>
                  <a:pt x="0" y="179387"/>
                </a:moveTo>
                <a:lnTo>
                  <a:pt x="11488" y="136278"/>
                </a:lnTo>
                <a:lnTo>
                  <a:pt x="44120" y="96948"/>
                </a:lnTo>
                <a:lnTo>
                  <a:pt x="76267" y="73443"/>
                </a:lnTo>
                <a:lnTo>
                  <a:pt x="115776" y="52541"/>
                </a:lnTo>
                <a:lnTo>
                  <a:pt x="161835" y="34611"/>
                </a:lnTo>
                <a:lnTo>
                  <a:pt x="213629" y="20022"/>
                </a:lnTo>
                <a:lnTo>
                  <a:pt x="270345" y="9145"/>
                </a:lnTo>
                <a:lnTo>
                  <a:pt x="331169" y="2347"/>
                </a:lnTo>
                <a:lnTo>
                  <a:pt x="395287" y="0"/>
                </a:lnTo>
                <a:lnTo>
                  <a:pt x="459405" y="2347"/>
                </a:lnTo>
                <a:lnTo>
                  <a:pt x="520229" y="9145"/>
                </a:lnTo>
                <a:lnTo>
                  <a:pt x="576945" y="20022"/>
                </a:lnTo>
                <a:lnTo>
                  <a:pt x="628739" y="34611"/>
                </a:lnTo>
                <a:lnTo>
                  <a:pt x="674798" y="52541"/>
                </a:lnTo>
                <a:lnTo>
                  <a:pt x="714307" y="73443"/>
                </a:lnTo>
                <a:lnTo>
                  <a:pt x="746454" y="96948"/>
                </a:lnTo>
                <a:lnTo>
                  <a:pt x="779086" y="136278"/>
                </a:lnTo>
                <a:lnTo>
                  <a:pt x="790575" y="179387"/>
                </a:lnTo>
                <a:lnTo>
                  <a:pt x="779086" y="222496"/>
                </a:lnTo>
                <a:lnTo>
                  <a:pt x="746454" y="261826"/>
                </a:lnTo>
                <a:lnTo>
                  <a:pt x="714307" y="285331"/>
                </a:lnTo>
                <a:lnTo>
                  <a:pt x="674798" y="306233"/>
                </a:lnTo>
                <a:lnTo>
                  <a:pt x="628739" y="324163"/>
                </a:lnTo>
                <a:lnTo>
                  <a:pt x="576945" y="338752"/>
                </a:lnTo>
                <a:lnTo>
                  <a:pt x="520229" y="349629"/>
                </a:lnTo>
                <a:lnTo>
                  <a:pt x="459405" y="356427"/>
                </a:lnTo>
                <a:lnTo>
                  <a:pt x="395287" y="358775"/>
                </a:lnTo>
                <a:lnTo>
                  <a:pt x="331169" y="356427"/>
                </a:lnTo>
                <a:lnTo>
                  <a:pt x="270345" y="349629"/>
                </a:lnTo>
                <a:lnTo>
                  <a:pt x="213629" y="338752"/>
                </a:lnTo>
                <a:lnTo>
                  <a:pt x="161835" y="324163"/>
                </a:lnTo>
                <a:lnTo>
                  <a:pt x="115776" y="306233"/>
                </a:lnTo>
                <a:lnTo>
                  <a:pt x="76267" y="285331"/>
                </a:lnTo>
                <a:lnTo>
                  <a:pt x="44120" y="261826"/>
                </a:lnTo>
                <a:lnTo>
                  <a:pt x="11488" y="222496"/>
                </a:lnTo>
                <a:lnTo>
                  <a:pt x="0" y="179387"/>
                </a:lnTo>
                <a:close/>
              </a:path>
            </a:pathLst>
          </a:custGeom>
          <a:ln w="25400">
            <a:solidFill>
              <a:srgbClr val="FF0000"/>
            </a:solidFill>
          </a:ln>
        </p:spPr>
        <p:txBody>
          <a:bodyPr wrap="square" lIns="0" tIns="0" rIns="0" bIns="0" rtlCol="0"/>
          <a:lstStyle/>
          <a:p>
            <a:endParaRPr/>
          </a:p>
        </p:txBody>
      </p:sp>
      <p:sp>
        <p:nvSpPr>
          <p:cNvPr id="50" name="object 28"/>
          <p:cNvSpPr/>
          <p:nvPr/>
        </p:nvSpPr>
        <p:spPr>
          <a:xfrm>
            <a:off x="4439673" y="3142307"/>
            <a:ext cx="866928" cy="532298"/>
          </a:xfrm>
          <a:custGeom>
            <a:avLst/>
            <a:gdLst/>
            <a:ahLst/>
            <a:cxnLst/>
            <a:rect l="l" t="t" r="r" b="b"/>
            <a:pathLst>
              <a:path w="790575" h="358775">
                <a:moveTo>
                  <a:pt x="0" y="179387"/>
                </a:moveTo>
                <a:lnTo>
                  <a:pt x="11488" y="136278"/>
                </a:lnTo>
                <a:lnTo>
                  <a:pt x="44120" y="96948"/>
                </a:lnTo>
                <a:lnTo>
                  <a:pt x="76267" y="73443"/>
                </a:lnTo>
                <a:lnTo>
                  <a:pt x="115776" y="52541"/>
                </a:lnTo>
                <a:lnTo>
                  <a:pt x="161835" y="34611"/>
                </a:lnTo>
                <a:lnTo>
                  <a:pt x="213629" y="20022"/>
                </a:lnTo>
                <a:lnTo>
                  <a:pt x="270345" y="9145"/>
                </a:lnTo>
                <a:lnTo>
                  <a:pt x="331169" y="2347"/>
                </a:lnTo>
                <a:lnTo>
                  <a:pt x="395287" y="0"/>
                </a:lnTo>
                <a:lnTo>
                  <a:pt x="459405" y="2347"/>
                </a:lnTo>
                <a:lnTo>
                  <a:pt x="520229" y="9145"/>
                </a:lnTo>
                <a:lnTo>
                  <a:pt x="576945" y="20022"/>
                </a:lnTo>
                <a:lnTo>
                  <a:pt x="628739" y="34611"/>
                </a:lnTo>
                <a:lnTo>
                  <a:pt x="674798" y="52541"/>
                </a:lnTo>
                <a:lnTo>
                  <a:pt x="714307" y="73443"/>
                </a:lnTo>
                <a:lnTo>
                  <a:pt x="746454" y="96948"/>
                </a:lnTo>
                <a:lnTo>
                  <a:pt x="779086" y="136278"/>
                </a:lnTo>
                <a:lnTo>
                  <a:pt x="790575" y="179387"/>
                </a:lnTo>
                <a:lnTo>
                  <a:pt x="779086" y="222496"/>
                </a:lnTo>
                <a:lnTo>
                  <a:pt x="746454" y="261826"/>
                </a:lnTo>
                <a:lnTo>
                  <a:pt x="714307" y="285331"/>
                </a:lnTo>
                <a:lnTo>
                  <a:pt x="674798" y="306233"/>
                </a:lnTo>
                <a:lnTo>
                  <a:pt x="628739" y="324163"/>
                </a:lnTo>
                <a:lnTo>
                  <a:pt x="576945" y="338752"/>
                </a:lnTo>
                <a:lnTo>
                  <a:pt x="520229" y="349629"/>
                </a:lnTo>
                <a:lnTo>
                  <a:pt x="459405" y="356427"/>
                </a:lnTo>
                <a:lnTo>
                  <a:pt x="395287" y="358775"/>
                </a:lnTo>
                <a:lnTo>
                  <a:pt x="331169" y="356427"/>
                </a:lnTo>
                <a:lnTo>
                  <a:pt x="270345" y="349629"/>
                </a:lnTo>
                <a:lnTo>
                  <a:pt x="213629" y="338752"/>
                </a:lnTo>
                <a:lnTo>
                  <a:pt x="161835" y="324163"/>
                </a:lnTo>
                <a:lnTo>
                  <a:pt x="115776" y="306233"/>
                </a:lnTo>
                <a:lnTo>
                  <a:pt x="76267" y="285331"/>
                </a:lnTo>
                <a:lnTo>
                  <a:pt x="44120" y="261826"/>
                </a:lnTo>
                <a:lnTo>
                  <a:pt x="11488" y="222496"/>
                </a:lnTo>
                <a:lnTo>
                  <a:pt x="0" y="179387"/>
                </a:lnTo>
                <a:close/>
              </a:path>
            </a:pathLst>
          </a:custGeom>
          <a:ln w="25400">
            <a:solidFill>
              <a:srgbClr val="FF0000"/>
            </a:solidFill>
          </a:ln>
        </p:spPr>
        <p:txBody>
          <a:bodyPr wrap="square" lIns="0" tIns="0" rIns="0" bIns="0" rtlCol="0"/>
          <a:lstStyle/>
          <a:p>
            <a:endParaRPr/>
          </a:p>
        </p:txBody>
      </p:sp>
      <p:sp>
        <p:nvSpPr>
          <p:cNvPr id="51" name="object 20"/>
          <p:cNvSpPr/>
          <p:nvPr/>
        </p:nvSpPr>
        <p:spPr>
          <a:xfrm>
            <a:off x="2954378" y="2631722"/>
            <a:ext cx="414655" cy="398780"/>
          </a:xfrm>
          <a:custGeom>
            <a:avLst/>
            <a:gdLst/>
            <a:ahLst/>
            <a:cxnLst/>
            <a:rect l="l" t="t" r="r" b="b"/>
            <a:pathLst>
              <a:path w="414655" h="398779">
                <a:moveTo>
                  <a:pt x="0" y="199224"/>
                </a:moveTo>
                <a:lnTo>
                  <a:pt x="6020" y="151347"/>
                </a:lnTo>
                <a:lnTo>
                  <a:pt x="23123" y="107667"/>
                </a:lnTo>
                <a:lnTo>
                  <a:pt x="49868" y="69569"/>
                </a:lnTo>
                <a:lnTo>
                  <a:pt x="84817" y="38437"/>
                </a:lnTo>
                <a:lnTo>
                  <a:pt x="126530" y="15655"/>
                </a:lnTo>
                <a:lnTo>
                  <a:pt x="173568" y="2607"/>
                </a:lnTo>
                <a:lnTo>
                  <a:pt x="207175" y="0"/>
                </a:lnTo>
                <a:lnTo>
                  <a:pt x="256959" y="5789"/>
                </a:lnTo>
                <a:lnTo>
                  <a:pt x="302378" y="22236"/>
                </a:lnTo>
                <a:lnTo>
                  <a:pt x="341994" y="47955"/>
                </a:lnTo>
                <a:lnTo>
                  <a:pt x="374367" y="81563"/>
                </a:lnTo>
                <a:lnTo>
                  <a:pt x="398057" y="121675"/>
                </a:lnTo>
                <a:lnTo>
                  <a:pt x="411626" y="166908"/>
                </a:lnTo>
                <a:lnTo>
                  <a:pt x="414337" y="199224"/>
                </a:lnTo>
                <a:lnTo>
                  <a:pt x="408316" y="247102"/>
                </a:lnTo>
                <a:lnTo>
                  <a:pt x="391214" y="290784"/>
                </a:lnTo>
                <a:lnTo>
                  <a:pt x="364470" y="328885"/>
                </a:lnTo>
                <a:lnTo>
                  <a:pt x="329523" y="360020"/>
                </a:lnTo>
                <a:lnTo>
                  <a:pt x="287812" y="382804"/>
                </a:lnTo>
                <a:lnTo>
                  <a:pt x="240778" y="395854"/>
                </a:lnTo>
                <a:lnTo>
                  <a:pt x="207175" y="398462"/>
                </a:lnTo>
                <a:lnTo>
                  <a:pt x="190182" y="397802"/>
                </a:lnTo>
                <a:lnTo>
                  <a:pt x="141688" y="388304"/>
                </a:lnTo>
                <a:lnTo>
                  <a:pt x="98040" y="368611"/>
                </a:lnTo>
                <a:lnTo>
                  <a:pt x="60677" y="340106"/>
                </a:lnTo>
                <a:lnTo>
                  <a:pt x="31037" y="304173"/>
                </a:lnTo>
                <a:lnTo>
                  <a:pt x="10561" y="262198"/>
                </a:lnTo>
                <a:lnTo>
                  <a:pt x="686" y="215565"/>
                </a:lnTo>
                <a:lnTo>
                  <a:pt x="0" y="199224"/>
                </a:lnTo>
                <a:close/>
              </a:path>
            </a:pathLst>
          </a:custGeom>
          <a:ln w="25400">
            <a:solidFill>
              <a:srgbClr val="3333CC"/>
            </a:solidFill>
          </a:ln>
        </p:spPr>
        <p:txBody>
          <a:bodyPr wrap="square" lIns="0" tIns="0" rIns="0" bIns="0" rtlCol="0"/>
          <a:lstStyle/>
          <a:p>
            <a:endParaRPr/>
          </a:p>
        </p:txBody>
      </p:sp>
      <p:sp>
        <p:nvSpPr>
          <p:cNvPr id="52" name="object 14"/>
          <p:cNvSpPr/>
          <p:nvPr/>
        </p:nvSpPr>
        <p:spPr>
          <a:xfrm>
            <a:off x="3161705" y="3084132"/>
            <a:ext cx="4810720" cy="1246568"/>
          </a:xfrm>
          <a:custGeom>
            <a:avLst/>
            <a:gdLst/>
            <a:ahLst/>
            <a:cxnLst/>
            <a:rect l="l" t="t" r="r" b="b"/>
            <a:pathLst>
              <a:path w="3235960" h="823595">
                <a:moveTo>
                  <a:pt x="3235350" y="807161"/>
                </a:moveTo>
                <a:lnTo>
                  <a:pt x="3173863" y="815611"/>
                </a:lnTo>
                <a:lnTo>
                  <a:pt x="3103961" y="820956"/>
                </a:lnTo>
                <a:lnTo>
                  <a:pt x="3026190" y="823274"/>
                </a:lnTo>
                <a:lnTo>
                  <a:pt x="2941094" y="822647"/>
                </a:lnTo>
                <a:lnTo>
                  <a:pt x="2849216" y="819153"/>
                </a:lnTo>
                <a:lnTo>
                  <a:pt x="2751102" y="812873"/>
                </a:lnTo>
                <a:lnTo>
                  <a:pt x="2647295" y="803886"/>
                </a:lnTo>
                <a:lnTo>
                  <a:pt x="2538341" y="792272"/>
                </a:lnTo>
                <a:lnTo>
                  <a:pt x="2424784" y="778110"/>
                </a:lnTo>
                <a:lnTo>
                  <a:pt x="2307167" y="761482"/>
                </a:lnTo>
                <a:lnTo>
                  <a:pt x="2186036" y="742466"/>
                </a:lnTo>
                <a:lnTo>
                  <a:pt x="2061935" y="721142"/>
                </a:lnTo>
                <a:lnTo>
                  <a:pt x="1935408" y="697590"/>
                </a:lnTo>
                <a:lnTo>
                  <a:pt x="1807000" y="671891"/>
                </a:lnTo>
                <a:lnTo>
                  <a:pt x="1677255" y="644122"/>
                </a:lnTo>
                <a:lnTo>
                  <a:pt x="1546718" y="614366"/>
                </a:lnTo>
                <a:lnTo>
                  <a:pt x="1415932" y="582700"/>
                </a:lnTo>
                <a:lnTo>
                  <a:pt x="1285443" y="549206"/>
                </a:lnTo>
                <a:lnTo>
                  <a:pt x="1155794" y="513962"/>
                </a:lnTo>
                <a:lnTo>
                  <a:pt x="1027531" y="477050"/>
                </a:lnTo>
                <a:lnTo>
                  <a:pt x="943223" y="451592"/>
                </a:lnTo>
                <a:lnTo>
                  <a:pt x="861688" y="425982"/>
                </a:lnTo>
                <a:lnTo>
                  <a:pt x="783042" y="400272"/>
                </a:lnTo>
                <a:lnTo>
                  <a:pt x="707400" y="374517"/>
                </a:lnTo>
                <a:lnTo>
                  <a:pt x="634879" y="348770"/>
                </a:lnTo>
                <a:lnTo>
                  <a:pt x="565593" y="323084"/>
                </a:lnTo>
                <a:lnTo>
                  <a:pt x="499657" y="297514"/>
                </a:lnTo>
                <a:lnTo>
                  <a:pt x="437189" y="272113"/>
                </a:lnTo>
                <a:lnTo>
                  <a:pt x="378302" y="246934"/>
                </a:lnTo>
                <a:lnTo>
                  <a:pt x="323113" y="222032"/>
                </a:lnTo>
                <a:lnTo>
                  <a:pt x="271737" y="197459"/>
                </a:lnTo>
                <a:lnTo>
                  <a:pt x="224289" y="173270"/>
                </a:lnTo>
                <a:lnTo>
                  <a:pt x="180886" y="149518"/>
                </a:lnTo>
                <a:lnTo>
                  <a:pt x="141642" y="126257"/>
                </a:lnTo>
                <a:lnTo>
                  <a:pt x="106673" y="103540"/>
                </a:lnTo>
                <a:lnTo>
                  <a:pt x="50023" y="59955"/>
                </a:lnTo>
                <a:lnTo>
                  <a:pt x="11860" y="19190"/>
                </a:lnTo>
                <a:lnTo>
                  <a:pt x="0" y="0"/>
                </a:lnTo>
              </a:path>
            </a:pathLst>
          </a:custGeom>
          <a:ln w="19049">
            <a:solidFill>
              <a:srgbClr val="3333CC"/>
            </a:solidFill>
          </a:ln>
        </p:spPr>
        <p:txBody>
          <a:bodyPr wrap="square" lIns="0" tIns="0" rIns="0" bIns="0" rtlCol="0"/>
          <a:lstStyle/>
          <a:p>
            <a:endParaRPr/>
          </a:p>
        </p:txBody>
      </p:sp>
      <p:sp>
        <p:nvSpPr>
          <p:cNvPr id="54" name="object 15"/>
          <p:cNvSpPr/>
          <p:nvPr/>
        </p:nvSpPr>
        <p:spPr>
          <a:xfrm>
            <a:off x="7920345" y="4265749"/>
            <a:ext cx="83185" cy="87630"/>
          </a:xfrm>
          <a:custGeom>
            <a:avLst/>
            <a:gdLst/>
            <a:ahLst/>
            <a:cxnLst/>
            <a:rect l="l" t="t" r="r" b="b"/>
            <a:pathLst>
              <a:path w="83185" h="87629">
                <a:moveTo>
                  <a:pt x="0" y="0"/>
                </a:moveTo>
                <a:lnTo>
                  <a:pt x="83172" y="29400"/>
                </a:lnTo>
                <a:lnTo>
                  <a:pt x="16637" y="87325"/>
                </a:lnTo>
              </a:path>
            </a:pathLst>
          </a:custGeom>
          <a:ln w="19050">
            <a:solidFill>
              <a:srgbClr val="3333CC"/>
            </a:solidFill>
          </a:ln>
        </p:spPr>
        <p:txBody>
          <a:bodyPr wrap="square" lIns="0" tIns="0" rIns="0" bIns="0" rtlCol="0"/>
          <a:lstStyle/>
          <a:p>
            <a:endParaRPr/>
          </a:p>
        </p:txBody>
      </p:sp>
      <p:sp>
        <p:nvSpPr>
          <p:cNvPr id="55" name="object 29"/>
          <p:cNvSpPr/>
          <p:nvPr/>
        </p:nvSpPr>
        <p:spPr>
          <a:xfrm>
            <a:off x="1255293" y="2689121"/>
            <a:ext cx="1410970" cy="274320"/>
          </a:xfrm>
          <a:custGeom>
            <a:avLst/>
            <a:gdLst/>
            <a:ahLst/>
            <a:cxnLst/>
            <a:rect l="l" t="t" r="r" b="b"/>
            <a:pathLst>
              <a:path w="1410970" h="274320">
                <a:moveTo>
                  <a:pt x="1410906" y="26885"/>
                </a:moveTo>
                <a:lnTo>
                  <a:pt x="1376060" y="74874"/>
                </a:lnTo>
                <a:lnTo>
                  <a:pt x="1326309" y="118856"/>
                </a:lnTo>
                <a:lnTo>
                  <a:pt x="1263215" y="158349"/>
                </a:lnTo>
                <a:lnTo>
                  <a:pt x="1227154" y="176262"/>
                </a:lnTo>
                <a:lnTo>
                  <a:pt x="1188343" y="192872"/>
                </a:lnTo>
                <a:lnTo>
                  <a:pt x="1146979" y="208119"/>
                </a:lnTo>
                <a:lnTo>
                  <a:pt x="1103256" y="221942"/>
                </a:lnTo>
                <a:lnTo>
                  <a:pt x="1057371" y="234281"/>
                </a:lnTo>
                <a:lnTo>
                  <a:pt x="1009518" y="245076"/>
                </a:lnTo>
                <a:lnTo>
                  <a:pt x="959893" y="254267"/>
                </a:lnTo>
                <a:lnTo>
                  <a:pt x="908692" y="261793"/>
                </a:lnTo>
                <a:lnTo>
                  <a:pt x="856110" y="267594"/>
                </a:lnTo>
                <a:lnTo>
                  <a:pt x="802342" y="271610"/>
                </a:lnTo>
                <a:lnTo>
                  <a:pt x="747584" y="273781"/>
                </a:lnTo>
                <a:lnTo>
                  <a:pt x="692031" y="274046"/>
                </a:lnTo>
                <a:lnTo>
                  <a:pt x="635879" y="272345"/>
                </a:lnTo>
                <a:lnTo>
                  <a:pt x="579323" y="268617"/>
                </a:lnTo>
                <a:lnTo>
                  <a:pt x="534815" y="264226"/>
                </a:lnTo>
                <a:lnTo>
                  <a:pt x="491416" y="258638"/>
                </a:lnTo>
                <a:lnTo>
                  <a:pt x="449213" y="251895"/>
                </a:lnTo>
                <a:lnTo>
                  <a:pt x="408294" y="244037"/>
                </a:lnTo>
                <a:lnTo>
                  <a:pt x="368747" y="235106"/>
                </a:lnTo>
                <a:lnTo>
                  <a:pt x="330661" y="225141"/>
                </a:lnTo>
                <a:lnTo>
                  <a:pt x="294122" y="214184"/>
                </a:lnTo>
                <a:lnTo>
                  <a:pt x="226040" y="189455"/>
                </a:lnTo>
                <a:lnTo>
                  <a:pt x="165206" y="161247"/>
                </a:lnTo>
                <a:lnTo>
                  <a:pt x="112322" y="129886"/>
                </a:lnTo>
                <a:lnTo>
                  <a:pt x="68093" y="95697"/>
                </a:lnTo>
                <a:lnTo>
                  <a:pt x="33221" y="59008"/>
                </a:lnTo>
                <a:lnTo>
                  <a:pt x="8412" y="20145"/>
                </a:lnTo>
                <a:lnTo>
                  <a:pt x="0" y="0"/>
                </a:lnTo>
              </a:path>
            </a:pathLst>
          </a:custGeom>
          <a:ln w="19050">
            <a:solidFill>
              <a:srgbClr val="FF0000"/>
            </a:solidFill>
          </a:ln>
        </p:spPr>
        <p:txBody>
          <a:bodyPr wrap="square" lIns="0" tIns="0" rIns="0" bIns="0" rtlCol="0"/>
          <a:lstStyle/>
          <a:p>
            <a:endParaRPr/>
          </a:p>
        </p:txBody>
      </p:sp>
      <p:sp>
        <p:nvSpPr>
          <p:cNvPr id="56" name="object 30"/>
          <p:cNvSpPr/>
          <p:nvPr/>
        </p:nvSpPr>
        <p:spPr>
          <a:xfrm>
            <a:off x="2604680" y="2690592"/>
            <a:ext cx="80645" cy="88265"/>
          </a:xfrm>
          <a:custGeom>
            <a:avLst/>
            <a:gdLst/>
            <a:ahLst/>
            <a:cxnLst/>
            <a:rect l="l" t="t" r="r" b="b"/>
            <a:pathLst>
              <a:path w="80644" h="88264">
                <a:moveTo>
                  <a:pt x="0" y="49657"/>
                </a:moveTo>
                <a:lnTo>
                  <a:pt x="72910" y="0"/>
                </a:lnTo>
                <a:lnTo>
                  <a:pt x="80251" y="87909"/>
                </a:lnTo>
              </a:path>
            </a:pathLst>
          </a:custGeom>
          <a:ln w="19050">
            <a:solidFill>
              <a:srgbClr val="FF0000"/>
            </a:solidFill>
          </a:ln>
        </p:spPr>
        <p:txBody>
          <a:bodyPr wrap="square" lIns="0" tIns="0" rIns="0" bIns="0" rtlCol="0"/>
          <a:lstStyle/>
          <a:p>
            <a:endParaRPr/>
          </a:p>
        </p:txBody>
      </p:sp>
      <p:sp>
        <p:nvSpPr>
          <p:cNvPr id="57" name="object 33"/>
          <p:cNvSpPr/>
          <p:nvPr/>
        </p:nvSpPr>
        <p:spPr>
          <a:xfrm>
            <a:off x="2858672" y="2734325"/>
            <a:ext cx="1638374" cy="1008226"/>
          </a:xfrm>
          <a:custGeom>
            <a:avLst/>
            <a:gdLst/>
            <a:ahLst/>
            <a:cxnLst/>
            <a:rect l="l" t="t" r="r" b="b"/>
            <a:pathLst>
              <a:path w="1212214" h="701675">
                <a:moveTo>
                  <a:pt x="1211609" y="550697"/>
                </a:moveTo>
                <a:lnTo>
                  <a:pt x="1180867" y="598338"/>
                </a:lnTo>
                <a:lnTo>
                  <a:pt x="1137435" y="637128"/>
                </a:lnTo>
                <a:lnTo>
                  <a:pt x="1082664" y="666920"/>
                </a:lnTo>
                <a:lnTo>
                  <a:pt x="1017905" y="687570"/>
                </a:lnTo>
                <a:lnTo>
                  <a:pt x="944509" y="698930"/>
                </a:lnTo>
                <a:lnTo>
                  <a:pt x="904993" y="701081"/>
                </a:lnTo>
                <a:lnTo>
                  <a:pt x="863826" y="700854"/>
                </a:lnTo>
                <a:lnTo>
                  <a:pt x="821174" y="698232"/>
                </a:lnTo>
                <a:lnTo>
                  <a:pt x="777208" y="693197"/>
                </a:lnTo>
                <a:lnTo>
                  <a:pt x="732095" y="685730"/>
                </a:lnTo>
                <a:lnTo>
                  <a:pt x="686005" y="675812"/>
                </a:lnTo>
                <a:lnTo>
                  <a:pt x="639107" y="663427"/>
                </a:lnTo>
                <a:lnTo>
                  <a:pt x="591570" y="648554"/>
                </a:lnTo>
                <a:lnTo>
                  <a:pt x="543562" y="631177"/>
                </a:lnTo>
                <a:lnTo>
                  <a:pt x="495252" y="611276"/>
                </a:lnTo>
                <a:lnTo>
                  <a:pt x="446145" y="588490"/>
                </a:lnTo>
                <a:lnTo>
                  <a:pt x="398914" y="563977"/>
                </a:lnTo>
                <a:lnTo>
                  <a:pt x="353684" y="537891"/>
                </a:lnTo>
                <a:lnTo>
                  <a:pt x="310579" y="510389"/>
                </a:lnTo>
                <a:lnTo>
                  <a:pt x="269724" y="481626"/>
                </a:lnTo>
                <a:lnTo>
                  <a:pt x="231244" y="451760"/>
                </a:lnTo>
                <a:lnTo>
                  <a:pt x="195263" y="420945"/>
                </a:lnTo>
                <a:lnTo>
                  <a:pt x="161905" y="389338"/>
                </a:lnTo>
                <a:lnTo>
                  <a:pt x="131295" y="357095"/>
                </a:lnTo>
                <a:lnTo>
                  <a:pt x="103557" y="324372"/>
                </a:lnTo>
                <a:lnTo>
                  <a:pt x="78817" y="291324"/>
                </a:lnTo>
                <a:lnTo>
                  <a:pt x="57197" y="258109"/>
                </a:lnTo>
                <a:lnTo>
                  <a:pt x="23820" y="191798"/>
                </a:lnTo>
                <a:lnTo>
                  <a:pt x="4422" y="126686"/>
                </a:lnTo>
                <a:lnTo>
                  <a:pt x="0" y="64022"/>
                </a:lnTo>
                <a:lnTo>
                  <a:pt x="3715" y="33998"/>
                </a:lnTo>
                <a:lnTo>
                  <a:pt x="11547" y="5054"/>
                </a:lnTo>
                <a:lnTo>
                  <a:pt x="12144" y="3365"/>
                </a:lnTo>
                <a:lnTo>
                  <a:pt x="12767" y="1676"/>
                </a:lnTo>
                <a:lnTo>
                  <a:pt x="13402" y="0"/>
                </a:lnTo>
              </a:path>
            </a:pathLst>
          </a:custGeom>
          <a:ln w="19050">
            <a:solidFill>
              <a:srgbClr val="FF0000"/>
            </a:solidFill>
          </a:ln>
        </p:spPr>
        <p:txBody>
          <a:bodyPr wrap="square" lIns="0" tIns="0" rIns="0" bIns="0" rtlCol="0"/>
          <a:lstStyle/>
          <a:p>
            <a:endParaRPr/>
          </a:p>
        </p:txBody>
      </p:sp>
      <p:sp>
        <p:nvSpPr>
          <p:cNvPr id="58" name="object 34"/>
          <p:cNvSpPr/>
          <p:nvPr/>
        </p:nvSpPr>
        <p:spPr>
          <a:xfrm>
            <a:off x="4417420" y="3502590"/>
            <a:ext cx="82550" cy="87630"/>
          </a:xfrm>
          <a:custGeom>
            <a:avLst/>
            <a:gdLst/>
            <a:ahLst/>
            <a:cxnLst/>
            <a:rect l="l" t="t" r="r" b="b"/>
            <a:pathLst>
              <a:path w="82550" h="87629">
                <a:moveTo>
                  <a:pt x="0" y="53987"/>
                </a:moveTo>
                <a:lnTo>
                  <a:pt x="69761" y="0"/>
                </a:lnTo>
                <a:lnTo>
                  <a:pt x="82423" y="87299"/>
                </a:lnTo>
              </a:path>
            </a:pathLst>
          </a:custGeom>
          <a:ln w="19050">
            <a:solidFill>
              <a:srgbClr val="FF0000"/>
            </a:solidFill>
          </a:ln>
        </p:spPr>
        <p:txBody>
          <a:bodyPr wrap="square" lIns="0" tIns="0" rIns="0" bIns="0" rtlCol="0"/>
          <a:lstStyle/>
          <a:p>
            <a:endParaRPr/>
          </a:p>
        </p:txBody>
      </p:sp>
      <p:sp>
        <p:nvSpPr>
          <p:cNvPr id="59" name="Stella a 12 punte 58">
            <a:extLst>
              <a:ext uri="{FF2B5EF4-FFF2-40B4-BE49-F238E27FC236}">
                <a16:creationId xmlns:a16="http://schemas.microsoft.com/office/drawing/2014/main" xmlns="" id="{FFBFF50A-6D0F-5728-6759-B676C7AFB232}"/>
              </a:ext>
            </a:extLst>
          </p:cNvPr>
          <p:cNvSpPr/>
          <p:nvPr/>
        </p:nvSpPr>
        <p:spPr>
          <a:xfrm>
            <a:off x="4578863" y="3883396"/>
            <a:ext cx="337213" cy="287655"/>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60" name="Stella a 12 punte 59">
            <a:extLst>
              <a:ext uri="{FF2B5EF4-FFF2-40B4-BE49-F238E27FC236}">
                <a16:creationId xmlns:a16="http://schemas.microsoft.com/office/drawing/2014/main" xmlns="" id="{FFBFF50A-6D0F-5728-6759-B676C7AFB232}"/>
              </a:ext>
            </a:extLst>
          </p:cNvPr>
          <p:cNvSpPr/>
          <p:nvPr/>
        </p:nvSpPr>
        <p:spPr>
          <a:xfrm>
            <a:off x="1788543" y="3027340"/>
            <a:ext cx="337213" cy="287655"/>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62" name="Stella a 12 punte 61">
            <a:extLst>
              <a:ext uri="{FF2B5EF4-FFF2-40B4-BE49-F238E27FC236}">
                <a16:creationId xmlns:a16="http://schemas.microsoft.com/office/drawing/2014/main" xmlns="" id="{FFBFF50A-6D0F-5728-6759-B676C7AFB232}"/>
              </a:ext>
            </a:extLst>
          </p:cNvPr>
          <p:cNvSpPr/>
          <p:nvPr/>
        </p:nvSpPr>
        <p:spPr>
          <a:xfrm>
            <a:off x="394086" y="4346824"/>
            <a:ext cx="337213" cy="287655"/>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64" name="Stella a 12 punte 63">
            <a:extLst>
              <a:ext uri="{FF2B5EF4-FFF2-40B4-BE49-F238E27FC236}">
                <a16:creationId xmlns:a16="http://schemas.microsoft.com/office/drawing/2014/main" xmlns="" id="{FFBFF50A-6D0F-5728-6759-B676C7AFB232}"/>
              </a:ext>
            </a:extLst>
          </p:cNvPr>
          <p:cNvSpPr/>
          <p:nvPr/>
        </p:nvSpPr>
        <p:spPr>
          <a:xfrm>
            <a:off x="386039" y="5120423"/>
            <a:ext cx="337213" cy="287655"/>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28" name="Rettangolo 27"/>
          <p:cNvSpPr/>
          <p:nvPr/>
        </p:nvSpPr>
        <p:spPr>
          <a:xfrm>
            <a:off x="870527" y="4304629"/>
            <a:ext cx="6858474" cy="738664"/>
          </a:xfrm>
          <a:prstGeom prst="rect">
            <a:avLst/>
          </a:prstGeom>
        </p:spPr>
        <p:txBody>
          <a:bodyPr wrap="square">
            <a:spAutoFit/>
          </a:bodyPr>
          <a:lstStyle/>
          <a:p>
            <a:pPr marL="12700" marR="5080" lvl="0" fontAlgn="base">
              <a:spcBef>
                <a:spcPct val="0"/>
              </a:spcBef>
              <a:spcAft>
                <a:spcPct val="0"/>
              </a:spcAft>
            </a:pPr>
            <a:r>
              <a:rPr lang="it-IT" sz="1400" dirty="0">
                <a:solidFill>
                  <a:srgbClr val="0070C0"/>
                </a:solidFill>
                <a:ea typeface="Tahoma" panose="020B0604030504040204" pitchFamily="34" charset="0"/>
                <a:cs typeface="Tahoma" panose="020B0604030504040204" pitchFamily="34" charset="0"/>
              </a:rPr>
              <a:t>Solo la </a:t>
            </a:r>
            <a:r>
              <a:rPr lang="it-IT" sz="1400" b="1" dirty="0">
                <a:solidFill>
                  <a:srgbClr val="0070C0"/>
                </a:solidFill>
                <a:ea typeface="Tahoma" panose="020B0604030504040204" pitchFamily="34" charset="0"/>
                <a:cs typeface="Tahoma" panose="020B0604030504040204" pitchFamily="34" charset="0"/>
              </a:rPr>
              <a:t>chiave privata </a:t>
            </a:r>
            <a:r>
              <a:rPr lang="it-IT" sz="1400" dirty="0">
                <a:solidFill>
                  <a:srgbClr val="0070C0"/>
                </a:solidFill>
                <a:ea typeface="Tahoma" panose="020B0604030504040204" pitchFamily="34" charset="0"/>
                <a:cs typeface="Tahoma" panose="020B0604030504040204" pitchFamily="34" charset="0"/>
              </a:rPr>
              <a:t>associata al </a:t>
            </a:r>
            <a:r>
              <a:rPr lang="it-IT" sz="1400" b="1" dirty="0">
                <a:solidFill>
                  <a:srgbClr val="0070C0"/>
                </a:solidFill>
                <a:ea typeface="Tahoma" panose="020B0604030504040204" pitchFamily="34" charset="0"/>
                <a:cs typeface="Tahoma" panose="020B0604030504040204" pitchFamily="34" charset="0"/>
              </a:rPr>
              <a:t>Certificato usato per la verifica </a:t>
            </a:r>
            <a:r>
              <a:rPr lang="it-IT" sz="1400" dirty="0">
                <a:solidFill>
                  <a:srgbClr val="0070C0"/>
                </a:solidFill>
                <a:ea typeface="Tahoma" panose="020B0604030504040204" pitchFamily="34" charset="0"/>
                <a:cs typeface="Tahoma" panose="020B0604030504040204" pitchFamily="34" charset="0"/>
              </a:rPr>
              <a:t>può aver generato l’impronta firmata che, una volta decodificata, corrisponde esattamente all’impronta calcolata ex-novo</a:t>
            </a:r>
          </a:p>
        </p:txBody>
      </p:sp>
      <p:sp>
        <p:nvSpPr>
          <p:cNvPr id="30" name="Rettangolo 29"/>
          <p:cNvSpPr/>
          <p:nvPr/>
        </p:nvSpPr>
        <p:spPr>
          <a:xfrm>
            <a:off x="5389066" y="3243912"/>
            <a:ext cx="264066" cy="369332"/>
          </a:xfrm>
          <a:prstGeom prst="rect">
            <a:avLst/>
          </a:prstGeom>
        </p:spPr>
        <p:txBody>
          <a:bodyPr wrap="square">
            <a:spAutoFit/>
          </a:bodyPr>
          <a:lstStyle/>
          <a:p>
            <a:pPr marL="12700" marR="5080" lvl="0" fontAlgn="base">
              <a:spcBef>
                <a:spcPct val="0"/>
              </a:spcBef>
              <a:spcAft>
                <a:spcPct val="0"/>
              </a:spcAft>
            </a:pPr>
            <a:r>
              <a:rPr lang="it-IT" b="1" dirty="0">
                <a:solidFill>
                  <a:srgbClr val="000000"/>
                </a:solidFill>
                <a:cs typeface="Calibri"/>
              </a:rPr>
              <a:t>=</a:t>
            </a:r>
          </a:p>
        </p:txBody>
      </p:sp>
      <p:sp>
        <p:nvSpPr>
          <p:cNvPr id="31" name="Rettangolo 30"/>
          <p:cNvSpPr/>
          <p:nvPr/>
        </p:nvSpPr>
        <p:spPr>
          <a:xfrm>
            <a:off x="846661" y="5052528"/>
            <a:ext cx="7073684" cy="523220"/>
          </a:xfrm>
          <a:prstGeom prst="rect">
            <a:avLst/>
          </a:prstGeom>
        </p:spPr>
        <p:txBody>
          <a:bodyPr wrap="square">
            <a:spAutoFit/>
          </a:bodyPr>
          <a:lstStyle/>
          <a:p>
            <a:pPr marL="12700" marR="106045" lvl="0" fontAlgn="base">
              <a:spcBef>
                <a:spcPts val="705"/>
              </a:spcBef>
              <a:spcAft>
                <a:spcPct val="0"/>
              </a:spcAft>
            </a:pPr>
            <a:r>
              <a:rPr lang="it-IT" sz="1400" dirty="0">
                <a:solidFill>
                  <a:srgbClr val="0070C0"/>
                </a:solidFill>
                <a:ea typeface="Tahoma" panose="020B0604030504040204" pitchFamily="34" charset="0"/>
                <a:cs typeface="Tahoma" panose="020B0604030504040204" pitchFamily="34" charset="0"/>
              </a:rPr>
              <a:t>Se la </a:t>
            </a:r>
            <a:r>
              <a:rPr lang="it-IT" sz="1400" b="1" dirty="0">
                <a:solidFill>
                  <a:srgbClr val="0070C0"/>
                </a:solidFill>
                <a:ea typeface="Tahoma" panose="020B0604030504040204" pitchFamily="34" charset="0"/>
                <a:cs typeface="Tahoma" panose="020B0604030504040204" pitchFamily="34" charset="0"/>
              </a:rPr>
              <a:t>firma del Certificato</a:t>
            </a:r>
            <a:r>
              <a:rPr lang="it-IT" sz="1400" dirty="0">
                <a:solidFill>
                  <a:srgbClr val="0070C0"/>
                </a:solidFill>
                <a:ea typeface="Tahoma" panose="020B0604030504040204" pitchFamily="34" charset="0"/>
                <a:cs typeface="Tahoma" panose="020B0604030504040204" pitchFamily="34" charset="0"/>
              </a:rPr>
              <a:t> </a:t>
            </a:r>
            <a:r>
              <a:rPr lang="it-IT" sz="1400" b="1" dirty="0">
                <a:solidFill>
                  <a:srgbClr val="0070C0"/>
                </a:solidFill>
                <a:ea typeface="Tahoma" panose="020B0604030504040204" pitchFamily="34" charset="0"/>
                <a:cs typeface="Tahoma" panose="020B0604030504040204" pitchFamily="34" charset="0"/>
              </a:rPr>
              <a:t>è valida </a:t>
            </a:r>
            <a:r>
              <a:rPr lang="it-IT" sz="1400" dirty="0">
                <a:solidFill>
                  <a:srgbClr val="0070C0"/>
                </a:solidFill>
                <a:ea typeface="Tahoma" panose="020B0604030504040204" pitchFamily="34" charset="0"/>
                <a:cs typeface="Tahoma" panose="020B0604030504040204" pitchFamily="34" charset="0"/>
              </a:rPr>
              <a:t>allora lo stesso è stato emesso a fronte </a:t>
            </a:r>
            <a:r>
              <a:rPr lang="it-IT" sz="1400" b="1" dirty="0">
                <a:solidFill>
                  <a:srgbClr val="0070C0"/>
                </a:solidFill>
                <a:ea typeface="Tahoma" panose="020B0604030504040204" pitchFamily="34" charset="0"/>
                <a:cs typeface="Tahoma" panose="020B0604030504040204" pitchFamily="34" charset="0"/>
              </a:rPr>
              <a:t>dell’identificazione certa del Titolare </a:t>
            </a:r>
            <a:r>
              <a:rPr lang="it-IT" sz="1400" dirty="0">
                <a:solidFill>
                  <a:srgbClr val="0070C0"/>
                </a:solidFill>
                <a:ea typeface="Tahoma" panose="020B0604030504040204" pitchFamily="34" charset="0"/>
                <a:cs typeface="Tahoma" panose="020B0604030504040204" pitchFamily="34" charset="0"/>
              </a:rPr>
              <a:t> del dispositivo sicuro (QSCD) con cui è stata apposta la </a:t>
            </a:r>
            <a:r>
              <a:rPr lang="it-IT" sz="1400" b="1" dirty="0">
                <a:solidFill>
                  <a:srgbClr val="0070C0"/>
                </a:solidFill>
                <a:ea typeface="Tahoma" panose="020B0604030504040204" pitchFamily="34" charset="0"/>
                <a:cs typeface="Tahoma" panose="020B0604030504040204" pitchFamily="34" charset="0"/>
              </a:rPr>
              <a:t>Firma Digitale</a:t>
            </a:r>
          </a:p>
        </p:txBody>
      </p:sp>
      <p:sp>
        <p:nvSpPr>
          <p:cNvPr id="32" name="Rettangolo 31"/>
          <p:cNvSpPr/>
          <p:nvPr/>
        </p:nvSpPr>
        <p:spPr>
          <a:xfrm>
            <a:off x="9673529" y="2849789"/>
            <a:ext cx="917559" cy="276999"/>
          </a:xfrm>
          <a:prstGeom prst="rect">
            <a:avLst/>
          </a:prstGeom>
        </p:spPr>
        <p:txBody>
          <a:bodyPr wrap="none">
            <a:spAutoFit/>
          </a:bodyPr>
          <a:lstStyle/>
          <a:p>
            <a:pPr lvl="0">
              <a:defRPr/>
            </a:pPr>
            <a:r>
              <a:rPr lang="it-IT" sz="1200" dirty="0">
                <a:solidFill>
                  <a:srgbClr val="0070C0"/>
                </a:solidFill>
                <a:ea typeface="Tahoma" panose="020B0604030504040204" pitchFamily="34" charset="0"/>
                <a:cs typeface="Tahoma" panose="020B0604030504040204" pitchFamily="34" charset="0"/>
              </a:rPr>
              <a:t>Documento</a:t>
            </a:r>
            <a:endParaRPr lang="it-IT" dirty="0">
              <a:solidFill>
                <a:prstClr val="black"/>
              </a:solidFill>
            </a:endParaRPr>
          </a:p>
        </p:txBody>
      </p:sp>
      <p:sp>
        <p:nvSpPr>
          <p:cNvPr id="37" name="Rettangolo 36"/>
          <p:cNvSpPr/>
          <p:nvPr/>
        </p:nvSpPr>
        <p:spPr>
          <a:xfrm>
            <a:off x="4898930" y="1867856"/>
            <a:ext cx="1073415" cy="553998"/>
          </a:xfrm>
          <a:prstGeom prst="rect">
            <a:avLst/>
          </a:prstGeom>
        </p:spPr>
        <p:txBody>
          <a:bodyPr wrap="square">
            <a:spAutoFit/>
          </a:bodyPr>
          <a:lstStyle/>
          <a:p>
            <a:pPr algn="ctr"/>
            <a:r>
              <a:rPr lang="en-GB" sz="1200" dirty="0">
                <a:solidFill>
                  <a:srgbClr val="0070C0"/>
                </a:solidFill>
                <a:ea typeface="Tahoma" panose="020B0604030504040204" pitchFamily="34" charset="0"/>
                <a:cs typeface="Tahoma" panose="020B0604030504040204" pitchFamily="34" charset="0"/>
              </a:rPr>
              <a:t>Uguaglianza</a:t>
            </a:r>
            <a:r>
              <a:rPr lang="en-GB" dirty="0"/>
              <a:t> </a:t>
            </a:r>
            <a:r>
              <a:rPr lang="en-GB" sz="1200" dirty="0">
                <a:solidFill>
                  <a:srgbClr val="0070C0"/>
                </a:solidFill>
                <a:ea typeface="Tahoma" panose="020B0604030504040204" pitchFamily="34" charset="0"/>
                <a:cs typeface="Tahoma" panose="020B0604030504040204" pitchFamily="34" charset="0"/>
              </a:rPr>
              <a:t>impronte</a:t>
            </a:r>
          </a:p>
        </p:txBody>
      </p:sp>
      <p:sp>
        <p:nvSpPr>
          <p:cNvPr id="38" name="Freccia a destra rientrata 37"/>
          <p:cNvSpPr/>
          <p:nvPr/>
        </p:nvSpPr>
        <p:spPr>
          <a:xfrm rot="5400000">
            <a:off x="5211417" y="2524360"/>
            <a:ext cx="387308" cy="18229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bject 28"/>
          <p:cNvSpPr/>
          <p:nvPr/>
        </p:nvSpPr>
        <p:spPr>
          <a:xfrm>
            <a:off x="4284311" y="2904054"/>
            <a:ext cx="2345339" cy="982480"/>
          </a:xfrm>
          <a:custGeom>
            <a:avLst/>
            <a:gdLst/>
            <a:ahLst/>
            <a:cxnLst/>
            <a:rect l="l" t="t" r="r" b="b"/>
            <a:pathLst>
              <a:path w="790575" h="358775">
                <a:moveTo>
                  <a:pt x="0" y="179387"/>
                </a:moveTo>
                <a:lnTo>
                  <a:pt x="11488" y="136278"/>
                </a:lnTo>
                <a:lnTo>
                  <a:pt x="44120" y="96948"/>
                </a:lnTo>
                <a:lnTo>
                  <a:pt x="76267" y="73443"/>
                </a:lnTo>
                <a:lnTo>
                  <a:pt x="115776" y="52541"/>
                </a:lnTo>
                <a:lnTo>
                  <a:pt x="161835" y="34611"/>
                </a:lnTo>
                <a:lnTo>
                  <a:pt x="213629" y="20022"/>
                </a:lnTo>
                <a:lnTo>
                  <a:pt x="270345" y="9145"/>
                </a:lnTo>
                <a:lnTo>
                  <a:pt x="331169" y="2347"/>
                </a:lnTo>
                <a:lnTo>
                  <a:pt x="395287" y="0"/>
                </a:lnTo>
                <a:lnTo>
                  <a:pt x="459405" y="2347"/>
                </a:lnTo>
                <a:lnTo>
                  <a:pt x="520229" y="9145"/>
                </a:lnTo>
                <a:lnTo>
                  <a:pt x="576945" y="20022"/>
                </a:lnTo>
                <a:lnTo>
                  <a:pt x="628739" y="34611"/>
                </a:lnTo>
                <a:lnTo>
                  <a:pt x="674798" y="52541"/>
                </a:lnTo>
                <a:lnTo>
                  <a:pt x="714307" y="73443"/>
                </a:lnTo>
                <a:lnTo>
                  <a:pt x="746454" y="96948"/>
                </a:lnTo>
                <a:lnTo>
                  <a:pt x="779086" y="136278"/>
                </a:lnTo>
                <a:lnTo>
                  <a:pt x="790575" y="179387"/>
                </a:lnTo>
                <a:lnTo>
                  <a:pt x="779086" y="222496"/>
                </a:lnTo>
                <a:lnTo>
                  <a:pt x="746454" y="261826"/>
                </a:lnTo>
                <a:lnTo>
                  <a:pt x="714307" y="285331"/>
                </a:lnTo>
                <a:lnTo>
                  <a:pt x="674798" y="306233"/>
                </a:lnTo>
                <a:lnTo>
                  <a:pt x="628739" y="324163"/>
                </a:lnTo>
                <a:lnTo>
                  <a:pt x="576945" y="338752"/>
                </a:lnTo>
                <a:lnTo>
                  <a:pt x="520229" y="349629"/>
                </a:lnTo>
                <a:lnTo>
                  <a:pt x="459405" y="356427"/>
                </a:lnTo>
                <a:lnTo>
                  <a:pt x="395287" y="358775"/>
                </a:lnTo>
                <a:lnTo>
                  <a:pt x="331169" y="356427"/>
                </a:lnTo>
                <a:lnTo>
                  <a:pt x="270345" y="349629"/>
                </a:lnTo>
                <a:lnTo>
                  <a:pt x="213629" y="338752"/>
                </a:lnTo>
                <a:lnTo>
                  <a:pt x="161835" y="324163"/>
                </a:lnTo>
                <a:lnTo>
                  <a:pt x="115776" y="306233"/>
                </a:lnTo>
                <a:lnTo>
                  <a:pt x="76267" y="285331"/>
                </a:lnTo>
                <a:lnTo>
                  <a:pt x="44120" y="261826"/>
                </a:lnTo>
                <a:lnTo>
                  <a:pt x="11488" y="222496"/>
                </a:lnTo>
                <a:lnTo>
                  <a:pt x="0" y="179387"/>
                </a:lnTo>
                <a:close/>
              </a:path>
            </a:pathLst>
          </a:custGeom>
          <a:ln w="25400">
            <a:solidFill>
              <a:schemeClr val="tx1"/>
            </a:solidFill>
          </a:ln>
        </p:spPr>
        <p:txBody>
          <a:bodyPr wrap="square" lIns="0" tIns="0" rIns="0" bIns="0" rtlCol="0"/>
          <a:lstStyle/>
          <a:p>
            <a:endParaRPr/>
          </a:p>
        </p:txBody>
      </p:sp>
      <p:sp>
        <p:nvSpPr>
          <p:cNvPr id="39" name="Rettangolo 38"/>
          <p:cNvSpPr/>
          <p:nvPr/>
        </p:nvSpPr>
        <p:spPr>
          <a:xfrm>
            <a:off x="492336" y="1670670"/>
            <a:ext cx="1249637" cy="276999"/>
          </a:xfrm>
          <a:prstGeom prst="rect">
            <a:avLst/>
          </a:prstGeom>
        </p:spPr>
        <p:txBody>
          <a:bodyPr wrap="none">
            <a:spAutoFit/>
          </a:bodyPr>
          <a:lstStyle/>
          <a:p>
            <a:pPr lvl="0">
              <a:defRPr/>
            </a:pPr>
            <a:r>
              <a:rPr lang="it-IT" sz="1200" dirty="0">
                <a:solidFill>
                  <a:srgbClr val="0070C0"/>
                </a:solidFill>
                <a:ea typeface="Tahoma" panose="020B0604030504040204" pitchFamily="34" charset="0"/>
                <a:cs typeface="Tahoma" panose="020B0604030504040204" pitchFamily="34" charset="0"/>
              </a:rPr>
              <a:t>Impronta firmata</a:t>
            </a:r>
            <a:endParaRPr lang="it-IT" dirty="0">
              <a:solidFill>
                <a:prstClr val="black"/>
              </a:solidFill>
            </a:endParaRPr>
          </a:p>
        </p:txBody>
      </p:sp>
      <p:sp>
        <p:nvSpPr>
          <p:cNvPr id="40" name="Rettangolo 39"/>
          <p:cNvSpPr/>
          <p:nvPr/>
        </p:nvSpPr>
        <p:spPr>
          <a:xfrm>
            <a:off x="2473836" y="1412023"/>
            <a:ext cx="832920" cy="276999"/>
          </a:xfrm>
          <a:prstGeom prst="rect">
            <a:avLst/>
          </a:prstGeom>
        </p:spPr>
        <p:txBody>
          <a:bodyPr wrap="none">
            <a:spAutoFit/>
          </a:bodyPr>
          <a:lstStyle/>
          <a:p>
            <a:pPr lvl="0">
              <a:defRPr/>
            </a:pPr>
            <a:r>
              <a:rPr lang="it-IT" sz="1200" dirty="0">
                <a:solidFill>
                  <a:srgbClr val="0070C0"/>
                </a:solidFill>
                <a:ea typeface="Tahoma" panose="020B0604030504040204" pitchFamily="34" charset="0"/>
                <a:cs typeface="Tahoma" panose="020B0604030504040204" pitchFamily="34" charset="0"/>
              </a:rPr>
              <a:t>Certificato</a:t>
            </a:r>
            <a:endParaRPr lang="it-IT" dirty="0">
              <a:solidFill>
                <a:prstClr val="black"/>
              </a:solidFill>
            </a:endParaRPr>
          </a:p>
        </p:txBody>
      </p:sp>
    </p:spTree>
    <p:extLst>
      <p:ext uri="{BB962C8B-B14F-4D97-AF65-F5344CB8AC3E}">
        <p14:creationId xmlns:p14="http://schemas.microsoft.com/office/powerpoint/2010/main" val="366205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85258" y="548471"/>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Formati di firma</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2" name="Rettangolo 1"/>
          <p:cNvSpPr/>
          <p:nvPr/>
        </p:nvSpPr>
        <p:spPr>
          <a:xfrm>
            <a:off x="533400" y="1463586"/>
            <a:ext cx="9690100" cy="738664"/>
          </a:xfrm>
          <a:prstGeom prst="rect">
            <a:avLst/>
          </a:prstGeom>
        </p:spPr>
        <p:txBody>
          <a:bodyPr wrap="square">
            <a:spAutoFit/>
          </a:bodyPr>
          <a:lstStyle/>
          <a:p>
            <a:r>
              <a:rPr lang="it-IT" sz="1400" dirty="0">
                <a:solidFill>
                  <a:srgbClr val="0070C0"/>
                </a:solidFill>
                <a:ea typeface="Tahoma" panose="020B0604030504040204" pitchFamily="34" charset="0"/>
                <a:cs typeface="Tahoma" panose="020B0604030504040204" pitchFamily="34" charset="0"/>
              </a:rPr>
              <a:t>La </a:t>
            </a:r>
            <a:r>
              <a:rPr lang="it-IT" sz="1400" b="1" dirty="0">
                <a:solidFill>
                  <a:srgbClr val="0070C0"/>
                </a:solidFill>
                <a:ea typeface="Tahoma" panose="020B0604030504040204" pitchFamily="34" charset="0"/>
                <a:cs typeface="Tahoma" panose="020B0604030504040204" pitchFamily="34" charset="0"/>
              </a:rPr>
              <a:t>Decisione di esecuzione (UE) 2015/1506 della Commissione </a:t>
            </a:r>
            <a:r>
              <a:rPr lang="it-IT" sz="1400" dirty="0">
                <a:solidFill>
                  <a:srgbClr val="0070C0"/>
                </a:solidFill>
                <a:ea typeface="Tahoma" panose="020B0604030504040204" pitchFamily="34" charset="0"/>
                <a:cs typeface="Tahoma" panose="020B0604030504040204" pitchFamily="34" charset="0"/>
              </a:rPr>
              <a:t>- Stabilisce le specifiche relative ai formati delle firme elettroniche avanzate e dei sigilli avanzati che gli organismi del settore pubblico devono riconoscere (di cui all'articolo 27, paragrafo 5, e all'articolo 37, paragrafo 5, del regolamento (UE) n. 910/2014 - eIDAS). </a:t>
            </a:r>
            <a:endParaRPr lang="en-GB" sz="1400" dirty="0">
              <a:solidFill>
                <a:srgbClr val="0070C0"/>
              </a:solidFill>
              <a:ea typeface="Tahoma" panose="020B0604030504040204" pitchFamily="34" charset="0"/>
              <a:cs typeface="Tahoma" panose="020B0604030504040204" pitchFamily="34" charset="0"/>
            </a:endParaRPr>
          </a:p>
        </p:txBody>
      </p:sp>
      <p:grpSp>
        <p:nvGrpSpPr>
          <p:cNvPr id="10" name="Gruppo 9"/>
          <p:cNvGrpSpPr/>
          <p:nvPr/>
        </p:nvGrpSpPr>
        <p:grpSpPr>
          <a:xfrm>
            <a:off x="385258" y="2695883"/>
            <a:ext cx="2848311" cy="738590"/>
            <a:chOff x="-800276" y="1897962"/>
            <a:chExt cx="4420915" cy="1527860"/>
          </a:xfrm>
        </p:grpSpPr>
        <p:pic>
          <p:nvPicPr>
            <p:cNvPr id="11" name="Picture 2" descr="http://egov.comune.marino.rm.it/css/backoffice/ext/p7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76" y="1897962"/>
              <a:ext cx="1527860" cy="1527860"/>
            </a:xfrm>
            <a:prstGeom prst="rect">
              <a:avLst/>
            </a:prstGeom>
            <a:noFill/>
          </p:spPr>
        </p:pic>
        <p:sp>
          <p:nvSpPr>
            <p:cNvPr id="12" name="Segnaposto contenuto 4"/>
            <p:cNvSpPr txBox="1">
              <a:spLocks/>
            </p:cNvSpPr>
            <p:nvPr/>
          </p:nvSpPr>
          <p:spPr>
            <a:xfrm>
              <a:off x="635342" y="2210180"/>
              <a:ext cx="2985297" cy="496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2000" b="1" dirty="0" err="1">
                  <a:solidFill>
                    <a:srgbClr val="C00000"/>
                  </a:solidFill>
                </a:rPr>
                <a:t>CAdES</a:t>
              </a:r>
              <a:r>
                <a:rPr lang="it-IT" sz="2000" dirty="0">
                  <a:solidFill>
                    <a:srgbClr val="C00000"/>
                  </a:solidFill>
                </a:rPr>
                <a:t> (.p7m)</a:t>
              </a:r>
            </a:p>
          </p:txBody>
        </p:sp>
      </p:grpSp>
      <p:sp>
        <p:nvSpPr>
          <p:cNvPr id="3" name="Rettangolo 2"/>
          <p:cNvSpPr/>
          <p:nvPr/>
        </p:nvSpPr>
        <p:spPr>
          <a:xfrm>
            <a:off x="3231038" y="3886598"/>
            <a:ext cx="2723887" cy="307777"/>
          </a:xfrm>
          <a:prstGeom prst="rect">
            <a:avLst/>
          </a:prstGeom>
        </p:spPr>
        <p:txBody>
          <a:bodyPr wrap="none">
            <a:spAutoFit/>
          </a:bodyPr>
          <a:lstStyle/>
          <a:p>
            <a:r>
              <a:rPr lang="en-GB" sz="1400" b="1" dirty="0">
                <a:solidFill>
                  <a:srgbClr val="0070C0"/>
                </a:solidFill>
                <a:ea typeface="Tahoma" panose="020B0604030504040204" pitchFamily="34" charset="0"/>
                <a:cs typeface="Tahoma" panose="020B0604030504040204" pitchFamily="34" charset="0"/>
              </a:rPr>
              <a:t>P</a:t>
            </a:r>
            <a:r>
              <a:rPr lang="en-GB" sz="1400" dirty="0">
                <a:solidFill>
                  <a:srgbClr val="0070C0"/>
                </a:solidFill>
                <a:ea typeface="Tahoma" panose="020B0604030504040204" pitchFamily="34" charset="0"/>
                <a:cs typeface="Tahoma" panose="020B0604030504040204" pitchFamily="34" charset="0"/>
              </a:rPr>
              <a:t>DF </a:t>
            </a:r>
            <a:r>
              <a:rPr lang="en-GB" sz="1400" b="1" dirty="0">
                <a:solidFill>
                  <a:srgbClr val="0070C0"/>
                </a:solidFill>
                <a:ea typeface="Tahoma" panose="020B0604030504040204" pitchFamily="34" charset="0"/>
                <a:cs typeface="Tahoma" panose="020B0604030504040204" pitchFamily="34" charset="0"/>
              </a:rPr>
              <a:t>Ad</a:t>
            </a:r>
            <a:r>
              <a:rPr lang="en-GB" sz="1400" dirty="0">
                <a:solidFill>
                  <a:srgbClr val="0070C0"/>
                </a:solidFill>
                <a:ea typeface="Tahoma" panose="020B0604030504040204" pitchFamily="34" charset="0"/>
                <a:cs typeface="Tahoma" panose="020B0604030504040204" pitchFamily="34" charset="0"/>
              </a:rPr>
              <a:t>vanced </a:t>
            </a:r>
            <a:r>
              <a:rPr lang="en-GB" sz="1400" b="1" dirty="0">
                <a:solidFill>
                  <a:srgbClr val="0070C0"/>
                </a:solidFill>
                <a:ea typeface="Tahoma" panose="020B0604030504040204" pitchFamily="34" charset="0"/>
                <a:cs typeface="Tahoma" panose="020B0604030504040204" pitchFamily="34" charset="0"/>
              </a:rPr>
              <a:t>E</a:t>
            </a:r>
            <a:r>
              <a:rPr lang="en-GB" sz="1400" dirty="0">
                <a:solidFill>
                  <a:srgbClr val="0070C0"/>
                </a:solidFill>
                <a:ea typeface="Tahoma" panose="020B0604030504040204" pitchFamily="34" charset="0"/>
                <a:cs typeface="Tahoma" panose="020B0604030504040204" pitchFamily="34" charset="0"/>
              </a:rPr>
              <a:t>lectronic </a:t>
            </a:r>
            <a:r>
              <a:rPr lang="en-GB" sz="1400" b="1" dirty="0">
                <a:solidFill>
                  <a:srgbClr val="0070C0"/>
                </a:solidFill>
                <a:ea typeface="Tahoma" panose="020B0604030504040204" pitchFamily="34" charset="0"/>
                <a:cs typeface="Tahoma" panose="020B0604030504040204" pitchFamily="34" charset="0"/>
              </a:rPr>
              <a:t>S</a:t>
            </a:r>
            <a:r>
              <a:rPr lang="en-GB" sz="1400" dirty="0">
                <a:solidFill>
                  <a:srgbClr val="0070C0"/>
                </a:solidFill>
                <a:ea typeface="Tahoma" panose="020B0604030504040204" pitchFamily="34" charset="0"/>
                <a:cs typeface="Tahoma" panose="020B0604030504040204" pitchFamily="34" charset="0"/>
              </a:rPr>
              <a:t>ignature</a:t>
            </a:r>
          </a:p>
        </p:txBody>
      </p:sp>
      <p:sp>
        <p:nvSpPr>
          <p:cNvPr id="4" name="Rettangolo 3"/>
          <p:cNvSpPr/>
          <p:nvPr/>
        </p:nvSpPr>
        <p:spPr>
          <a:xfrm>
            <a:off x="3200486" y="2832914"/>
            <a:ext cx="2783198" cy="369332"/>
          </a:xfrm>
          <a:prstGeom prst="rect">
            <a:avLst/>
          </a:prstGeom>
        </p:spPr>
        <p:txBody>
          <a:bodyPr wrap="none">
            <a:spAutoFit/>
          </a:bodyPr>
          <a:lstStyle/>
          <a:p>
            <a:r>
              <a:rPr lang="en-GB" sz="1400" b="1" dirty="0">
                <a:solidFill>
                  <a:srgbClr val="0070C0"/>
                </a:solidFill>
                <a:ea typeface="Tahoma" panose="020B0604030504040204" pitchFamily="34" charset="0"/>
                <a:cs typeface="Tahoma" panose="020B0604030504040204" pitchFamily="34" charset="0"/>
              </a:rPr>
              <a:t>C</a:t>
            </a:r>
            <a:r>
              <a:rPr lang="en-GB" sz="1400" dirty="0">
                <a:solidFill>
                  <a:srgbClr val="0070C0"/>
                </a:solidFill>
                <a:ea typeface="Tahoma" panose="020B0604030504040204" pitchFamily="34" charset="0"/>
                <a:cs typeface="Tahoma" panose="020B0604030504040204" pitchFamily="34" charset="0"/>
              </a:rPr>
              <a:t>MS</a:t>
            </a:r>
            <a:r>
              <a:rPr lang="en-GB" dirty="0"/>
              <a:t> </a:t>
            </a:r>
            <a:r>
              <a:rPr lang="en-GB" sz="1400" b="1" dirty="0">
                <a:solidFill>
                  <a:srgbClr val="0070C0"/>
                </a:solidFill>
                <a:ea typeface="Tahoma" panose="020B0604030504040204" pitchFamily="34" charset="0"/>
                <a:cs typeface="Tahoma" panose="020B0604030504040204" pitchFamily="34" charset="0"/>
              </a:rPr>
              <a:t>Ad</a:t>
            </a:r>
            <a:r>
              <a:rPr lang="en-GB" sz="1400" dirty="0">
                <a:solidFill>
                  <a:srgbClr val="0070C0"/>
                </a:solidFill>
                <a:ea typeface="Tahoma" panose="020B0604030504040204" pitchFamily="34" charset="0"/>
                <a:cs typeface="Tahoma" panose="020B0604030504040204" pitchFamily="34" charset="0"/>
              </a:rPr>
              <a:t>vanced </a:t>
            </a:r>
            <a:r>
              <a:rPr lang="en-GB" sz="1400" b="1" dirty="0">
                <a:solidFill>
                  <a:srgbClr val="0070C0"/>
                </a:solidFill>
                <a:ea typeface="Tahoma" panose="020B0604030504040204" pitchFamily="34" charset="0"/>
                <a:cs typeface="Tahoma" panose="020B0604030504040204" pitchFamily="34" charset="0"/>
              </a:rPr>
              <a:t>E</a:t>
            </a:r>
            <a:r>
              <a:rPr lang="en-GB" sz="1400" dirty="0">
                <a:solidFill>
                  <a:srgbClr val="0070C0"/>
                </a:solidFill>
                <a:ea typeface="Tahoma" panose="020B0604030504040204" pitchFamily="34" charset="0"/>
                <a:cs typeface="Tahoma" panose="020B0604030504040204" pitchFamily="34" charset="0"/>
              </a:rPr>
              <a:t>lectronic </a:t>
            </a:r>
            <a:r>
              <a:rPr lang="en-GB" sz="1400" b="1" dirty="0">
                <a:solidFill>
                  <a:srgbClr val="0070C0"/>
                </a:solidFill>
                <a:ea typeface="Tahoma" panose="020B0604030504040204" pitchFamily="34" charset="0"/>
                <a:cs typeface="Tahoma" panose="020B0604030504040204" pitchFamily="34" charset="0"/>
              </a:rPr>
              <a:t>S</a:t>
            </a:r>
            <a:r>
              <a:rPr lang="en-GB" sz="1400" dirty="0">
                <a:solidFill>
                  <a:srgbClr val="0070C0"/>
                </a:solidFill>
                <a:ea typeface="Tahoma" panose="020B0604030504040204" pitchFamily="34" charset="0"/>
                <a:cs typeface="Tahoma" panose="020B0604030504040204" pitchFamily="34" charset="0"/>
              </a:rPr>
              <a:t>ignature</a:t>
            </a:r>
          </a:p>
        </p:txBody>
      </p:sp>
      <p:sp>
        <p:nvSpPr>
          <p:cNvPr id="5" name="Rettangolo 4"/>
          <p:cNvSpPr/>
          <p:nvPr/>
        </p:nvSpPr>
        <p:spPr>
          <a:xfrm>
            <a:off x="3300964" y="5039004"/>
            <a:ext cx="2760756" cy="307777"/>
          </a:xfrm>
          <a:prstGeom prst="rect">
            <a:avLst/>
          </a:prstGeom>
        </p:spPr>
        <p:txBody>
          <a:bodyPr wrap="none">
            <a:spAutoFit/>
          </a:bodyPr>
          <a:lstStyle/>
          <a:p>
            <a:r>
              <a:rPr lang="en-GB" sz="1400" b="1" dirty="0">
                <a:solidFill>
                  <a:srgbClr val="0070C0"/>
                </a:solidFill>
                <a:ea typeface="Tahoma" panose="020B0604030504040204" pitchFamily="34" charset="0"/>
                <a:cs typeface="Tahoma" panose="020B0604030504040204" pitchFamily="34" charset="0"/>
              </a:rPr>
              <a:t>X</a:t>
            </a:r>
            <a:r>
              <a:rPr lang="en-GB" sz="1400" dirty="0">
                <a:solidFill>
                  <a:srgbClr val="0070C0"/>
                </a:solidFill>
                <a:ea typeface="Tahoma" panose="020B0604030504040204" pitchFamily="34" charset="0"/>
                <a:cs typeface="Tahoma" panose="020B0604030504040204" pitchFamily="34" charset="0"/>
              </a:rPr>
              <a:t>ML </a:t>
            </a:r>
            <a:r>
              <a:rPr lang="en-GB" sz="1400" b="1" dirty="0">
                <a:solidFill>
                  <a:srgbClr val="0070C0"/>
                </a:solidFill>
                <a:ea typeface="Tahoma" panose="020B0604030504040204" pitchFamily="34" charset="0"/>
                <a:cs typeface="Tahoma" panose="020B0604030504040204" pitchFamily="34" charset="0"/>
              </a:rPr>
              <a:t>Ad</a:t>
            </a:r>
            <a:r>
              <a:rPr lang="en-GB" sz="1400" dirty="0">
                <a:solidFill>
                  <a:srgbClr val="0070C0"/>
                </a:solidFill>
                <a:ea typeface="Tahoma" panose="020B0604030504040204" pitchFamily="34" charset="0"/>
                <a:cs typeface="Tahoma" panose="020B0604030504040204" pitchFamily="34" charset="0"/>
              </a:rPr>
              <a:t>vanced </a:t>
            </a:r>
            <a:r>
              <a:rPr lang="en-GB" sz="1400" b="1" dirty="0">
                <a:solidFill>
                  <a:srgbClr val="0070C0"/>
                </a:solidFill>
                <a:ea typeface="Tahoma" panose="020B0604030504040204" pitchFamily="34" charset="0"/>
                <a:cs typeface="Tahoma" panose="020B0604030504040204" pitchFamily="34" charset="0"/>
              </a:rPr>
              <a:t>E</a:t>
            </a:r>
            <a:r>
              <a:rPr lang="en-GB" sz="1400" dirty="0">
                <a:solidFill>
                  <a:srgbClr val="0070C0"/>
                </a:solidFill>
                <a:ea typeface="Tahoma" panose="020B0604030504040204" pitchFamily="34" charset="0"/>
                <a:cs typeface="Tahoma" panose="020B0604030504040204" pitchFamily="34" charset="0"/>
              </a:rPr>
              <a:t>lectronic </a:t>
            </a:r>
            <a:r>
              <a:rPr lang="en-GB" sz="1400" b="1" dirty="0">
                <a:solidFill>
                  <a:srgbClr val="0070C0"/>
                </a:solidFill>
                <a:ea typeface="Tahoma" panose="020B0604030504040204" pitchFamily="34" charset="0"/>
                <a:cs typeface="Tahoma" panose="020B0604030504040204" pitchFamily="34" charset="0"/>
              </a:rPr>
              <a:t>S</a:t>
            </a:r>
            <a:r>
              <a:rPr lang="en-GB" sz="1400" dirty="0">
                <a:solidFill>
                  <a:srgbClr val="0070C0"/>
                </a:solidFill>
                <a:ea typeface="Tahoma" panose="020B0604030504040204" pitchFamily="34" charset="0"/>
                <a:cs typeface="Tahoma" panose="020B0604030504040204" pitchFamily="34" charset="0"/>
              </a:rPr>
              <a:t>ignature</a:t>
            </a:r>
          </a:p>
        </p:txBody>
      </p:sp>
      <p:grpSp>
        <p:nvGrpSpPr>
          <p:cNvPr id="13" name="Gruppo 12"/>
          <p:cNvGrpSpPr/>
          <p:nvPr/>
        </p:nvGrpSpPr>
        <p:grpSpPr>
          <a:xfrm>
            <a:off x="249762" y="3739814"/>
            <a:ext cx="2769589" cy="736950"/>
            <a:chOff x="1597357" y="3335628"/>
            <a:chExt cx="3763572" cy="1501050"/>
          </a:xfrm>
        </p:grpSpPr>
        <p:pic>
          <p:nvPicPr>
            <p:cNvPr id="14" name="Immagine 13" descr="pdf_logo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357" y="3335628"/>
              <a:ext cx="1220827" cy="1501050"/>
            </a:xfrm>
            <a:prstGeom prst="rect">
              <a:avLst/>
            </a:prstGeom>
          </p:spPr>
        </p:pic>
        <p:sp>
          <p:nvSpPr>
            <p:cNvPr id="15" name="Segnaposto contenuto 4"/>
            <p:cNvSpPr txBox="1">
              <a:spLocks/>
            </p:cNvSpPr>
            <p:nvPr/>
          </p:nvSpPr>
          <p:spPr>
            <a:xfrm>
              <a:off x="3109972" y="3649896"/>
              <a:ext cx="2250957" cy="7816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2000" b="1" i="0" u="none" strike="noStrike" kern="1200" cap="none" spc="0" normalizeH="0" baseline="0" noProof="0" dirty="0">
                  <a:ln>
                    <a:noFill/>
                  </a:ln>
                  <a:solidFill>
                    <a:srgbClr val="C00000"/>
                  </a:solidFill>
                  <a:effectLst/>
                  <a:uLnTx/>
                  <a:uFillTx/>
                  <a:latin typeface="Calibri" panose="020F0502020204030204"/>
                  <a:ea typeface="+mn-ea"/>
                  <a:cs typeface="+mn-cs"/>
                </a:rPr>
                <a:t>PAdES</a:t>
              </a:r>
              <a:r>
                <a:rPr kumimoji="0" lang="it-IT" sz="2000" b="0" i="0" u="none" strike="noStrike" kern="1200" cap="none" spc="0" normalizeH="0" baseline="0" noProof="0" dirty="0">
                  <a:ln>
                    <a:noFill/>
                  </a:ln>
                  <a:solidFill>
                    <a:srgbClr val="C00000"/>
                  </a:solidFill>
                  <a:effectLst/>
                  <a:uLnTx/>
                  <a:uFillTx/>
                  <a:latin typeface="Calibri" panose="020F0502020204030204"/>
                  <a:ea typeface="+mn-ea"/>
                  <a:cs typeface="+mn-cs"/>
                </a:rPr>
                <a:t> (.pdf)</a:t>
              </a:r>
            </a:p>
          </p:txBody>
        </p:sp>
      </p:grpSp>
      <p:pic>
        <p:nvPicPr>
          <p:cNvPr id="6" name="Immagine 5"/>
          <p:cNvPicPr>
            <a:picLocks noChangeAspect="1"/>
          </p:cNvPicPr>
          <p:nvPr/>
        </p:nvPicPr>
        <p:blipFill>
          <a:blip r:embed="rId6"/>
          <a:stretch>
            <a:fillRect/>
          </a:stretch>
        </p:blipFill>
        <p:spPr>
          <a:xfrm>
            <a:off x="291714" y="4762164"/>
            <a:ext cx="1058108" cy="985940"/>
          </a:xfrm>
          <a:prstGeom prst="rect">
            <a:avLst/>
          </a:prstGeom>
        </p:spPr>
      </p:pic>
      <p:sp>
        <p:nvSpPr>
          <p:cNvPr id="17" name="Rettangolo 16"/>
          <p:cNvSpPr/>
          <p:nvPr/>
        </p:nvSpPr>
        <p:spPr>
          <a:xfrm>
            <a:off x="1426023" y="5052228"/>
            <a:ext cx="1462260" cy="369332"/>
          </a:xfrm>
          <a:prstGeom prst="rect">
            <a:avLst/>
          </a:prstGeom>
        </p:spPr>
        <p:txBody>
          <a:bodyPr wrap="non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it-IT" sz="2000" b="1" i="0" u="none" strike="noStrike" kern="0" cap="none" spc="0" normalizeH="0" baseline="0" noProof="0" dirty="0">
                <a:ln>
                  <a:noFill/>
                </a:ln>
                <a:solidFill>
                  <a:srgbClr val="C00000"/>
                </a:solidFill>
                <a:effectLst/>
                <a:uLnTx/>
                <a:uFillTx/>
              </a:rPr>
              <a:t>XAdES</a:t>
            </a:r>
            <a:r>
              <a:rPr kumimoji="0" lang="it-IT" sz="2000" b="0" i="0" u="none" strike="noStrike" kern="0" cap="none" spc="0" normalizeH="0" baseline="0" noProof="0" dirty="0">
                <a:ln>
                  <a:noFill/>
                </a:ln>
                <a:solidFill>
                  <a:srgbClr val="C00000"/>
                </a:solidFill>
                <a:effectLst/>
                <a:uLnTx/>
                <a:uFillTx/>
              </a:rPr>
              <a:t>(.xml)</a:t>
            </a:r>
          </a:p>
        </p:txBody>
      </p:sp>
      <p:cxnSp>
        <p:nvCxnSpPr>
          <p:cNvPr id="23" name="Connettore 2 22"/>
          <p:cNvCxnSpPr/>
          <p:nvPr/>
        </p:nvCxnSpPr>
        <p:spPr>
          <a:xfrm>
            <a:off x="2889076" y="3044255"/>
            <a:ext cx="343666"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Immagine 23"/>
          <p:cNvPicPr>
            <a:picLocks noChangeAspect="1"/>
          </p:cNvPicPr>
          <p:nvPr/>
        </p:nvPicPr>
        <p:blipFill>
          <a:blip r:embed="rId7"/>
          <a:stretch>
            <a:fillRect/>
          </a:stretch>
        </p:blipFill>
        <p:spPr>
          <a:xfrm>
            <a:off x="2906022" y="4010701"/>
            <a:ext cx="426757" cy="121610"/>
          </a:xfrm>
          <a:prstGeom prst="rect">
            <a:avLst/>
          </a:prstGeom>
        </p:spPr>
      </p:pic>
      <p:cxnSp>
        <p:nvCxnSpPr>
          <p:cNvPr id="25" name="Connettore 2 24"/>
          <p:cNvCxnSpPr/>
          <p:nvPr/>
        </p:nvCxnSpPr>
        <p:spPr>
          <a:xfrm>
            <a:off x="2964485" y="5204332"/>
            <a:ext cx="343666"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6324074" y="2827487"/>
            <a:ext cx="1817429" cy="523220"/>
          </a:xfrm>
          <a:prstGeom prst="rect">
            <a:avLst/>
          </a:prstGeom>
        </p:spPr>
        <p:txBody>
          <a:bodyPr wrap="square">
            <a:spAutoFit/>
          </a:bodyPr>
          <a:lstStyle/>
          <a:p>
            <a:pPr algn="ctr"/>
            <a:r>
              <a:rPr lang="fr-FR" sz="1400" dirty="0">
                <a:solidFill>
                  <a:srgbClr val="0070C0"/>
                </a:solidFill>
                <a:ea typeface="Tahoma" panose="020B0604030504040204" pitchFamily="34" charset="0"/>
                <a:cs typeface="Tahoma" panose="020B0604030504040204" pitchFamily="34" charset="0"/>
              </a:rPr>
              <a:t>ETSI TS 103 172</a:t>
            </a:r>
          </a:p>
          <a:p>
            <a:pPr algn="ctr"/>
            <a:r>
              <a:rPr lang="fr-FR" sz="1400" dirty="0">
                <a:solidFill>
                  <a:srgbClr val="0070C0"/>
                </a:solidFill>
                <a:ea typeface="Tahoma" panose="020B0604030504040204" pitchFamily="34" charset="0"/>
                <a:cs typeface="Tahoma" panose="020B0604030504040204" pitchFamily="34" charset="0"/>
              </a:rPr>
              <a:t>PAdES Baseline Profile</a:t>
            </a:r>
          </a:p>
        </p:txBody>
      </p:sp>
      <p:sp>
        <p:nvSpPr>
          <p:cNvPr id="29" name="Rettangolo 28"/>
          <p:cNvSpPr/>
          <p:nvPr/>
        </p:nvSpPr>
        <p:spPr>
          <a:xfrm>
            <a:off x="6407296" y="4964673"/>
            <a:ext cx="1880437" cy="523220"/>
          </a:xfrm>
          <a:prstGeom prst="rect">
            <a:avLst/>
          </a:prstGeom>
        </p:spPr>
        <p:txBody>
          <a:bodyPr wrap="square">
            <a:spAutoFit/>
          </a:bodyPr>
          <a:lstStyle/>
          <a:p>
            <a:pPr algn="ctr"/>
            <a:r>
              <a:rPr lang="en-GB" sz="1400" dirty="0">
                <a:solidFill>
                  <a:srgbClr val="0070C0"/>
                </a:solidFill>
                <a:ea typeface="Tahoma" panose="020B0604030504040204" pitchFamily="34" charset="0"/>
                <a:cs typeface="Tahoma" panose="020B0604030504040204" pitchFamily="34" charset="0"/>
              </a:rPr>
              <a:t>ETSI TS 103 171</a:t>
            </a:r>
          </a:p>
          <a:p>
            <a:pPr algn="ctr"/>
            <a:r>
              <a:rPr lang="en-GB" sz="1400" dirty="0">
                <a:solidFill>
                  <a:srgbClr val="0070C0"/>
                </a:solidFill>
                <a:ea typeface="Tahoma" panose="020B0604030504040204" pitchFamily="34" charset="0"/>
                <a:cs typeface="Tahoma" panose="020B0604030504040204" pitchFamily="34" charset="0"/>
              </a:rPr>
              <a:t>XAdES Baseline Profile</a:t>
            </a:r>
          </a:p>
        </p:txBody>
      </p:sp>
      <p:sp>
        <p:nvSpPr>
          <p:cNvPr id="30" name="Rettangolo 29"/>
          <p:cNvSpPr/>
          <p:nvPr/>
        </p:nvSpPr>
        <p:spPr>
          <a:xfrm>
            <a:off x="6257435" y="3798342"/>
            <a:ext cx="1833266" cy="523220"/>
          </a:xfrm>
          <a:prstGeom prst="rect">
            <a:avLst/>
          </a:prstGeom>
        </p:spPr>
        <p:txBody>
          <a:bodyPr wrap="square">
            <a:spAutoFit/>
          </a:bodyPr>
          <a:lstStyle/>
          <a:p>
            <a:pPr algn="ctr"/>
            <a:r>
              <a:rPr lang="fr-FR" sz="1400" dirty="0">
                <a:solidFill>
                  <a:srgbClr val="0070C0"/>
                </a:solidFill>
                <a:ea typeface="Tahoma" panose="020B0604030504040204" pitchFamily="34" charset="0"/>
                <a:cs typeface="Tahoma" panose="020B0604030504040204" pitchFamily="34" charset="0"/>
              </a:rPr>
              <a:t>ETSI TS 103 173</a:t>
            </a:r>
          </a:p>
          <a:p>
            <a:pPr algn="ctr"/>
            <a:r>
              <a:rPr lang="fr-FR" sz="1400" dirty="0">
                <a:solidFill>
                  <a:srgbClr val="0070C0"/>
                </a:solidFill>
                <a:ea typeface="Tahoma" panose="020B0604030504040204" pitchFamily="34" charset="0"/>
                <a:cs typeface="Tahoma" panose="020B0604030504040204" pitchFamily="34" charset="0"/>
              </a:rPr>
              <a:t>CAdES Baseline Profile</a:t>
            </a:r>
          </a:p>
        </p:txBody>
      </p:sp>
      <p:cxnSp>
        <p:nvCxnSpPr>
          <p:cNvPr id="35" name="Connettore 2 34"/>
          <p:cNvCxnSpPr/>
          <p:nvPr/>
        </p:nvCxnSpPr>
        <p:spPr>
          <a:xfrm>
            <a:off x="8083413" y="3107599"/>
            <a:ext cx="343666"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ttangolo 35"/>
          <p:cNvSpPr/>
          <p:nvPr/>
        </p:nvSpPr>
        <p:spPr>
          <a:xfrm>
            <a:off x="8401678" y="3843843"/>
            <a:ext cx="3881724" cy="523220"/>
          </a:xfrm>
          <a:prstGeom prst="rect">
            <a:avLst/>
          </a:prstGeom>
        </p:spPr>
        <p:txBody>
          <a:bodyPr wrap="square">
            <a:spAutoFit/>
          </a:bodyPr>
          <a:lstStyle/>
          <a:p>
            <a:pPr algn="ctr"/>
            <a:r>
              <a:rPr lang="fr-FR" sz="1400" dirty="0">
                <a:solidFill>
                  <a:srgbClr val="0070C0"/>
                </a:solidFill>
                <a:ea typeface="Tahoma" panose="020B0604030504040204" pitchFamily="34" charset="0"/>
                <a:cs typeface="Tahoma" panose="020B0604030504040204" pitchFamily="34" charset="0"/>
              </a:rPr>
              <a:t>ETSI EN 319 142</a:t>
            </a:r>
          </a:p>
          <a:p>
            <a:r>
              <a:rPr lang="en-GB" sz="1400" dirty="0">
                <a:solidFill>
                  <a:srgbClr val="0070C0"/>
                </a:solidFill>
                <a:ea typeface="Tahoma" panose="020B0604030504040204" pitchFamily="34" charset="0"/>
                <a:cs typeface="Tahoma" panose="020B0604030504040204" pitchFamily="34" charset="0"/>
              </a:rPr>
              <a:t>PDF Advanced Electronic Signature Profiles (PAdES)</a:t>
            </a:r>
          </a:p>
        </p:txBody>
      </p:sp>
      <p:cxnSp>
        <p:nvCxnSpPr>
          <p:cNvPr id="37" name="Connettore 2 36"/>
          <p:cNvCxnSpPr/>
          <p:nvPr/>
        </p:nvCxnSpPr>
        <p:spPr>
          <a:xfrm>
            <a:off x="6005666" y="3053871"/>
            <a:ext cx="343666"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Immagine 37"/>
          <p:cNvPicPr>
            <a:picLocks noChangeAspect="1"/>
          </p:cNvPicPr>
          <p:nvPr/>
        </p:nvPicPr>
        <p:blipFill>
          <a:blip r:embed="rId7"/>
          <a:stretch>
            <a:fillRect/>
          </a:stretch>
        </p:blipFill>
        <p:spPr>
          <a:xfrm>
            <a:off x="5975180" y="3977649"/>
            <a:ext cx="426757" cy="164606"/>
          </a:xfrm>
          <a:prstGeom prst="rect">
            <a:avLst/>
          </a:prstGeom>
        </p:spPr>
      </p:pic>
      <p:pic>
        <p:nvPicPr>
          <p:cNvPr id="39" name="Immagine 38"/>
          <p:cNvPicPr>
            <a:picLocks noChangeAspect="1"/>
          </p:cNvPicPr>
          <p:nvPr/>
        </p:nvPicPr>
        <p:blipFill>
          <a:blip r:embed="rId7"/>
          <a:stretch>
            <a:fillRect/>
          </a:stretch>
        </p:blipFill>
        <p:spPr>
          <a:xfrm>
            <a:off x="6062710" y="5149889"/>
            <a:ext cx="426757" cy="164606"/>
          </a:xfrm>
          <a:prstGeom prst="rect">
            <a:avLst/>
          </a:prstGeom>
        </p:spPr>
      </p:pic>
      <p:pic>
        <p:nvPicPr>
          <p:cNvPr id="40" name="Immagine 39"/>
          <p:cNvPicPr>
            <a:picLocks noChangeAspect="1"/>
          </p:cNvPicPr>
          <p:nvPr/>
        </p:nvPicPr>
        <p:blipFill>
          <a:blip r:embed="rId7"/>
          <a:stretch>
            <a:fillRect/>
          </a:stretch>
        </p:blipFill>
        <p:spPr>
          <a:xfrm>
            <a:off x="8119193" y="4014056"/>
            <a:ext cx="426757" cy="164606"/>
          </a:xfrm>
          <a:prstGeom prst="rect">
            <a:avLst/>
          </a:prstGeom>
        </p:spPr>
      </p:pic>
      <p:cxnSp>
        <p:nvCxnSpPr>
          <p:cNvPr id="41" name="Connettore 2 40"/>
          <p:cNvCxnSpPr/>
          <p:nvPr/>
        </p:nvCxnSpPr>
        <p:spPr>
          <a:xfrm>
            <a:off x="8204994" y="5218728"/>
            <a:ext cx="343666"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ttangolo 41"/>
          <p:cNvSpPr/>
          <p:nvPr/>
        </p:nvSpPr>
        <p:spPr>
          <a:xfrm>
            <a:off x="8589912" y="4970582"/>
            <a:ext cx="3424281" cy="523220"/>
          </a:xfrm>
          <a:prstGeom prst="rect">
            <a:avLst/>
          </a:prstGeom>
        </p:spPr>
        <p:txBody>
          <a:bodyPr wrap="square">
            <a:spAutoFit/>
          </a:bodyPr>
          <a:lstStyle/>
          <a:p>
            <a:pPr algn="ctr"/>
            <a:r>
              <a:rPr lang="fr-FR" sz="1400" dirty="0">
                <a:solidFill>
                  <a:srgbClr val="0070C0"/>
                </a:solidFill>
                <a:ea typeface="Tahoma" panose="020B0604030504040204" pitchFamily="34" charset="0"/>
                <a:cs typeface="Tahoma" panose="020B0604030504040204" pitchFamily="34" charset="0"/>
              </a:rPr>
              <a:t>ETSI TS 101 903</a:t>
            </a:r>
          </a:p>
          <a:p>
            <a:r>
              <a:rPr lang="en-GB" sz="1400" dirty="0">
                <a:solidFill>
                  <a:srgbClr val="0070C0"/>
                </a:solidFill>
                <a:ea typeface="Tahoma" panose="020B0604030504040204" pitchFamily="34" charset="0"/>
                <a:cs typeface="Tahoma" panose="020B0604030504040204" pitchFamily="34" charset="0"/>
              </a:rPr>
              <a:t>XML Advanced Electronic Signatures (XAdES)</a:t>
            </a:r>
          </a:p>
        </p:txBody>
      </p:sp>
      <p:sp>
        <p:nvSpPr>
          <p:cNvPr id="43" name="Rettangolo 42"/>
          <p:cNvSpPr/>
          <p:nvPr/>
        </p:nvSpPr>
        <p:spPr>
          <a:xfrm>
            <a:off x="8514791" y="2852206"/>
            <a:ext cx="3446992" cy="523220"/>
          </a:xfrm>
          <a:prstGeom prst="rect">
            <a:avLst/>
          </a:prstGeom>
        </p:spPr>
        <p:txBody>
          <a:bodyPr wrap="square">
            <a:spAutoFit/>
          </a:bodyPr>
          <a:lstStyle/>
          <a:p>
            <a:pPr algn="ctr"/>
            <a:r>
              <a:rPr lang="fr-FR" sz="1400" dirty="0">
                <a:solidFill>
                  <a:srgbClr val="0070C0"/>
                </a:solidFill>
                <a:ea typeface="Tahoma" panose="020B0604030504040204" pitchFamily="34" charset="0"/>
                <a:cs typeface="Tahoma" panose="020B0604030504040204" pitchFamily="34" charset="0"/>
              </a:rPr>
              <a:t>ETSI TS 101 733</a:t>
            </a:r>
          </a:p>
          <a:p>
            <a:r>
              <a:rPr lang="en-GB" sz="1400" dirty="0">
                <a:solidFill>
                  <a:srgbClr val="0070C0"/>
                </a:solidFill>
                <a:ea typeface="Tahoma" panose="020B0604030504040204" pitchFamily="34" charset="0"/>
                <a:cs typeface="Tahoma" panose="020B0604030504040204" pitchFamily="34" charset="0"/>
              </a:rPr>
              <a:t>CMS Advanced Electronic Signatures (CAdES) </a:t>
            </a:r>
          </a:p>
        </p:txBody>
      </p:sp>
    </p:spTree>
    <p:extLst>
      <p:ext uri="{BB962C8B-B14F-4D97-AF65-F5344CB8AC3E}">
        <p14:creationId xmlns:p14="http://schemas.microsoft.com/office/powerpoint/2010/main" val="275794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8608" y="459571"/>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La firma CAdES</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2" name="Rettangolo 1"/>
          <p:cNvSpPr/>
          <p:nvPr/>
        </p:nvSpPr>
        <p:spPr>
          <a:xfrm>
            <a:off x="429681" y="2414565"/>
            <a:ext cx="4669009" cy="2569934"/>
          </a:xfrm>
          <a:prstGeom prst="rect">
            <a:avLst/>
          </a:prstGeom>
        </p:spPr>
        <p:txBody>
          <a:bodyPr wrap="square">
            <a:spAutoFit/>
          </a:bodyPr>
          <a:lstStyle/>
          <a:p>
            <a:pPr>
              <a:spcAft>
                <a:spcPts val="600"/>
              </a:spcAft>
            </a:pPr>
            <a:r>
              <a:rPr lang="it-IT" sz="1400" dirty="0">
                <a:solidFill>
                  <a:srgbClr val="0070C0"/>
                </a:solidFill>
                <a:ea typeface="Tahoma" panose="020B0604030504040204" pitchFamily="34" charset="0"/>
                <a:cs typeface="Tahoma" panose="020B0604030504040204" pitchFamily="34" charset="0"/>
              </a:rPr>
              <a:t>Il formato consente di apporre tutte le tipologie di firma:</a:t>
            </a:r>
          </a:p>
          <a:p>
            <a:pPr marL="28575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rPr>
              <a:t>Firma singola  - modalità di firma classica. </a:t>
            </a:r>
          </a:p>
          <a:p>
            <a:pPr marL="28575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rPr>
              <a:t>Firma parallela o congiunta - più firmatari appongo la propria firma al medesimo documento.</a:t>
            </a:r>
          </a:p>
          <a:p>
            <a:pPr marL="28575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rPr>
              <a:t>Controfirma -  il firmatario appone la firma al documento e le successive firme sono calcolate sulla firma iniziale (sorta di validazione gerarchica).</a:t>
            </a:r>
          </a:p>
          <a:p>
            <a:pPr marL="285750" indent="-285750">
              <a:buFont typeface="Arial" panose="020B0604020202020204" pitchFamily="34" charset="0"/>
              <a:buChar char="•"/>
            </a:pPr>
            <a:r>
              <a:rPr lang="en-GB" sz="1400" dirty="0">
                <a:solidFill>
                  <a:srgbClr val="0070C0"/>
                </a:solidFill>
                <a:ea typeface="Tahoma" panose="020B0604030504040204" pitchFamily="34" charset="0"/>
                <a:cs typeface="Tahoma" panose="020B0604030504040204" pitchFamily="34" charset="0"/>
              </a:rPr>
              <a:t>Firma Enveloped</a:t>
            </a:r>
            <a:r>
              <a:rPr lang="it-IT" sz="1400" dirty="0">
                <a:solidFill>
                  <a:srgbClr val="0070C0"/>
                </a:solidFill>
                <a:ea typeface="Tahoma" panose="020B0604030504040204" pitchFamily="34" charset="0"/>
                <a:cs typeface="Tahoma" panose="020B0604030504040204" pitchFamily="34" charset="0"/>
              </a:rPr>
              <a:t> (Matrioska) – con cui è possibile firmare l’intera busta crittografica.p7m, che al suo interno conterrà un documento già sottoscritto digitalmente, ottenendo così un file di estensione.p7m.p7m.</a:t>
            </a:r>
          </a:p>
        </p:txBody>
      </p:sp>
      <p:pic>
        <p:nvPicPr>
          <p:cNvPr id="3" name="Immagine 2"/>
          <p:cNvPicPr>
            <a:picLocks noChangeAspect="1"/>
          </p:cNvPicPr>
          <p:nvPr/>
        </p:nvPicPr>
        <p:blipFill>
          <a:blip r:embed="rId4"/>
          <a:stretch>
            <a:fillRect/>
          </a:stretch>
        </p:blipFill>
        <p:spPr>
          <a:xfrm>
            <a:off x="5145985" y="2081290"/>
            <a:ext cx="6940721" cy="3850659"/>
          </a:xfrm>
          <a:prstGeom prst="rect">
            <a:avLst/>
          </a:prstGeom>
        </p:spPr>
      </p:pic>
      <p:sp>
        <p:nvSpPr>
          <p:cNvPr id="4" name="Rettangolo 3"/>
          <p:cNvSpPr/>
          <p:nvPr/>
        </p:nvSpPr>
        <p:spPr>
          <a:xfrm>
            <a:off x="382385" y="911739"/>
            <a:ext cx="10939549" cy="1169551"/>
          </a:xfrm>
          <a:prstGeom prst="rect">
            <a:avLst/>
          </a:prstGeom>
        </p:spPr>
        <p:txBody>
          <a:bodyPr wrap="square">
            <a:spAutoFit/>
          </a:bodyPr>
          <a:lstStyle/>
          <a:p>
            <a:pPr lvl="0"/>
            <a:r>
              <a:rPr lang="it-IT" sz="1400" b="1" dirty="0">
                <a:solidFill>
                  <a:srgbClr val="0070C0"/>
                </a:solidFill>
                <a:ea typeface="Tahoma" panose="020B0604030504040204" pitchFamily="34" charset="0"/>
                <a:cs typeface="Tahoma" panose="020B0604030504040204" pitchFamily="34" charset="0"/>
              </a:rPr>
              <a:t>PKCS#7 o P7M</a:t>
            </a:r>
          </a:p>
          <a:p>
            <a:pPr lvl="0"/>
            <a:r>
              <a:rPr lang="it-IT" sz="1400" dirty="0">
                <a:solidFill>
                  <a:srgbClr val="0070C0"/>
                </a:solidFill>
                <a:ea typeface="Tahoma" panose="020B0604030504040204" pitchFamily="34" charset="0"/>
                <a:cs typeface="Tahoma" panose="020B0604030504040204" pitchFamily="34" charset="0"/>
              </a:rPr>
              <a:t>La busta CAdES è un file con estensione </a:t>
            </a:r>
            <a:r>
              <a:rPr lang="it-IT" sz="1400" b="1" dirty="0">
                <a:solidFill>
                  <a:srgbClr val="0070C0"/>
                </a:solidFill>
                <a:ea typeface="Tahoma" panose="020B0604030504040204" pitchFamily="34" charset="0"/>
                <a:cs typeface="Tahoma" panose="020B0604030504040204" pitchFamily="34" charset="0"/>
              </a:rPr>
              <a:t>.p7m</a:t>
            </a:r>
            <a:r>
              <a:rPr lang="it-IT" sz="1400" dirty="0">
                <a:solidFill>
                  <a:srgbClr val="0070C0"/>
                </a:solidFill>
                <a:ea typeface="Tahoma" panose="020B0604030504040204" pitchFamily="34" charset="0"/>
                <a:cs typeface="Tahoma" panose="020B0604030504040204" pitchFamily="34" charset="0"/>
              </a:rPr>
              <a:t>, il cui contenuto è visualizzabile solo attraverso idonei software (software di verifica) in grado di “sbustare” il documento sottoscritto. </a:t>
            </a:r>
          </a:p>
          <a:p>
            <a:pPr lvl="0"/>
            <a:r>
              <a:rPr lang="it-IT" sz="1400" dirty="0">
                <a:solidFill>
                  <a:srgbClr val="0070C0"/>
                </a:solidFill>
                <a:ea typeface="Tahoma" panose="020B0604030504040204" pitchFamily="34" charset="0"/>
                <a:cs typeface="Tahoma" panose="020B0604030504040204" pitchFamily="34" charset="0"/>
              </a:rPr>
              <a:t>Tale formato permette di firmare qualsiasi tipo di file, ma presenta lo svantaggio di non consentire di visualizzare il documento oggetto della sottoscrizione in modo agevole. Infatti, è necessario utilizzare un’applicazione specifica. </a:t>
            </a:r>
            <a:endParaRPr lang="it-IT" sz="1400" b="1" dirty="0">
              <a:solidFill>
                <a:srgbClr val="0070C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078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8608" y="459571"/>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La firma CAdES</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4" name="Rettangolo 3"/>
          <p:cNvSpPr/>
          <p:nvPr/>
        </p:nvSpPr>
        <p:spPr>
          <a:xfrm>
            <a:off x="382385" y="911739"/>
            <a:ext cx="10939549" cy="1246495"/>
          </a:xfrm>
          <a:prstGeom prst="rect">
            <a:avLst/>
          </a:prstGeom>
        </p:spPr>
        <p:txBody>
          <a:bodyPr wrap="square">
            <a:spAutoFit/>
          </a:bodyPr>
          <a:lstStyle/>
          <a:p>
            <a:pPr>
              <a:spcAft>
                <a:spcPts val="600"/>
              </a:spcAft>
            </a:pPr>
            <a:r>
              <a:rPr lang="it-IT" sz="1400" dirty="0">
                <a:solidFill>
                  <a:srgbClr val="0070C0"/>
                </a:solidFill>
                <a:ea typeface="Tahoma" panose="020B0604030504040204" pitchFamily="34" charset="0"/>
                <a:cs typeface="Tahoma" panose="020B0604030504040204" pitchFamily="34" charset="0"/>
              </a:rPr>
              <a:t>Per il formato CAdES l’apposizione di due o più firme può essere effettuata in due modi:</a:t>
            </a:r>
            <a:endParaRPr lang="en-GB" sz="1400" dirty="0">
              <a:solidFill>
                <a:srgbClr val="0070C0"/>
              </a:solidFill>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rPr>
              <a:t>re-imbustando in una nuova busta CAdES la busta generata dalla sottoscrizione precedente (c.d. controfirma o “</a:t>
            </a:r>
            <a:r>
              <a:rPr lang="it-IT" sz="1400" i="1" dirty="0">
                <a:solidFill>
                  <a:srgbClr val="0070C0"/>
                </a:solidFill>
                <a:ea typeface="Tahoma" panose="020B0604030504040204" pitchFamily="34" charset="0"/>
                <a:cs typeface="Tahoma" panose="020B0604030504040204" pitchFamily="34" charset="0"/>
              </a:rPr>
              <a:t>firma matrioska</a:t>
            </a:r>
            <a:r>
              <a:rPr lang="it-IT" sz="1400" dirty="0">
                <a:solidFill>
                  <a:srgbClr val="0070C0"/>
                </a:solidFill>
                <a:ea typeface="Tahoma" panose="020B0604030504040204" pitchFamily="34" charset="0"/>
                <a:cs typeface="Tahoma" panose="020B0604030504040204" pitchFamily="34" charset="0"/>
              </a:rPr>
              <a:t>”), come mostrato in figura 1;</a:t>
            </a:r>
            <a:endParaRPr lang="en-GB" sz="1400" dirty="0">
              <a:solidFill>
                <a:srgbClr val="0070C0"/>
              </a:solidFill>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rPr>
              <a:t>oppure aggiungendo nella busta ulteriori firme, accompagnate dai relativi certificati (c.d. firme congiunte), come mostrato in figura 2.</a:t>
            </a:r>
            <a:endParaRPr lang="en-GB" sz="1400" dirty="0">
              <a:solidFill>
                <a:srgbClr val="0070C0"/>
              </a:solidFill>
              <a:ea typeface="Tahoma" panose="020B0604030504040204" pitchFamily="34" charset="0"/>
              <a:cs typeface="Tahoma" panose="020B0604030504040204" pitchFamily="34" charset="0"/>
            </a:endParaRPr>
          </a:p>
          <a:p>
            <a:pPr lvl="0"/>
            <a:r>
              <a:rPr lang="it-IT" sz="1400" dirty="0">
                <a:solidFill>
                  <a:srgbClr val="0070C0"/>
                </a:solidFill>
                <a:ea typeface="Tahoma" panose="020B0604030504040204" pitchFamily="34" charset="0"/>
                <a:cs typeface="Tahoma" panose="020B0604030504040204" pitchFamily="34" charset="0"/>
              </a:rPr>
              <a:t>. </a:t>
            </a:r>
          </a:p>
        </p:txBody>
      </p:sp>
      <p:pic>
        <p:nvPicPr>
          <p:cNvPr id="5" name="Immagine 4"/>
          <p:cNvPicPr>
            <a:picLocks noChangeAspect="1"/>
          </p:cNvPicPr>
          <p:nvPr/>
        </p:nvPicPr>
        <p:blipFill>
          <a:blip r:embed="rId4"/>
          <a:stretch>
            <a:fillRect/>
          </a:stretch>
        </p:blipFill>
        <p:spPr>
          <a:xfrm>
            <a:off x="763522" y="2208966"/>
            <a:ext cx="4042957" cy="3356718"/>
          </a:xfrm>
          <a:prstGeom prst="rect">
            <a:avLst/>
          </a:prstGeom>
        </p:spPr>
      </p:pic>
      <p:pic>
        <p:nvPicPr>
          <p:cNvPr id="6" name="Immagine 5"/>
          <p:cNvPicPr>
            <a:picLocks noChangeAspect="1"/>
          </p:cNvPicPr>
          <p:nvPr/>
        </p:nvPicPr>
        <p:blipFill>
          <a:blip r:embed="rId5"/>
          <a:stretch>
            <a:fillRect/>
          </a:stretch>
        </p:blipFill>
        <p:spPr>
          <a:xfrm>
            <a:off x="6346559" y="2208966"/>
            <a:ext cx="4785775" cy="3121423"/>
          </a:xfrm>
          <a:prstGeom prst="rect">
            <a:avLst/>
          </a:prstGeom>
        </p:spPr>
      </p:pic>
      <p:sp>
        <p:nvSpPr>
          <p:cNvPr id="10" name="Rettangolo 9"/>
          <p:cNvSpPr/>
          <p:nvPr/>
        </p:nvSpPr>
        <p:spPr>
          <a:xfrm>
            <a:off x="7079672" y="5554358"/>
            <a:ext cx="3760124" cy="246221"/>
          </a:xfrm>
          <a:prstGeom prst="rect">
            <a:avLst/>
          </a:prstGeom>
        </p:spPr>
        <p:txBody>
          <a:bodyPr wrap="square">
            <a:spAutoFit/>
          </a:bodyPr>
          <a:lstStyle/>
          <a:p>
            <a:r>
              <a:rPr lang="it-IT" sz="1000" dirty="0">
                <a:solidFill>
                  <a:srgbClr val="0070C0"/>
                </a:solidFill>
                <a:ea typeface="Tahoma" panose="020B0604030504040204" pitchFamily="34" charset="0"/>
                <a:cs typeface="Tahoma" panose="020B0604030504040204" pitchFamily="34" charset="0"/>
              </a:rPr>
              <a:t>Figura 2 ‐ Firme congiunte CAdES – ogni firma afferisce al documento</a:t>
            </a:r>
            <a:endParaRPr lang="en-GB" sz="1000" dirty="0">
              <a:solidFill>
                <a:srgbClr val="0070C0"/>
              </a:solidFill>
              <a:ea typeface="Tahoma" panose="020B0604030504040204" pitchFamily="34" charset="0"/>
              <a:cs typeface="Tahoma" panose="020B0604030504040204" pitchFamily="34" charset="0"/>
            </a:endParaRPr>
          </a:p>
        </p:txBody>
      </p:sp>
      <p:sp>
        <p:nvSpPr>
          <p:cNvPr id="11" name="Rettangolo 10"/>
          <p:cNvSpPr/>
          <p:nvPr/>
        </p:nvSpPr>
        <p:spPr>
          <a:xfrm>
            <a:off x="365760" y="5570249"/>
            <a:ext cx="5730240" cy="246221"/>
          </a:xfrm>
          <a:prstGeom prst="rect">
            <a:avLst/>
          </a:prstGeom>
        </p:spPr>
        <p:txBody>
          <a:bodyPr wrap="square">
            <a:spAutoFit/>
          </a:bodyPr>
          <a:lstStyle/>
          <a:p>
            <a:pPr marL="216535" algn="ctr">
              <a:spcBef>
                <a:spcPts val="320"/>
              </a:spcBef>
              <a:spcAft>
                <a:spcPts val="0"/>
              </a:spcAft>
            </a:pPr>
            <a:r>
              <a:rPr lang="it-IT" sz="1000" dirty="0">
                <a:solidFill>
                  <a:srgbClr val="0070C0"/>
                </a:solidFill>
                <a:ea typeface="Tahoma" panose="020B0604030504040204" pitchFamily="34" charset="0"/>
                <a:cs typeface="Tahoma" panose="020B0604030504040204" pitchFamily="34" charset="0"/>
              </a:rPr>
              <a:t>Figura 1 – Firma a matriosca – ogni firma afferisce al documento e alle firme precedenti formato CAdES</a:t>
            </a:r>
            <a:endParaRPr lang="en-GB" sz="1000" dirty="0">
              <a:solidFill>
                <a:srgbClr val="0070C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633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8608" y="459571"/>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La firma PAdES</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2" name="Rettangolo 1"/>
          <p:cNvSpPr/>
          <p:nvPr/>
        </p:nvSpPr>
        <p:spPr>
          <a:xfrm>
            <a:off x="282520" y="3186196"/>
            <a:ext cx="5652654" cy="1246495"/>
          </a:xfrm>
          <a:prstGeom prst="rect">
            <a:avLst/>
          </a:prstGeom>
        </p:spPr>
        <p:txBody>
          <a:bodyPr wrap="square">
            <a:spAutoFit/>
          </a:bodyPr>
          <a:lstStyle/>
          <a:p>
            <a:pPr>
              <a:spcAft>
                <a:spcPts val="600"/>
              </a:spcAft>
            </a:pPr>
            <a:r>
              <a:rPr lang="it-IT" sz="1400" dirty="0">
                <a:solidFill>
                  <a:srgbClr val="0070C0"/>
                </a:solidFill>
                <a:ea typeface="Tahoma" panose="020B0604030504040204" pitchFamily="34" charset="0"/>
                <a:cs typeface="Tahoma" panose="020B0604030504040204" pitchFamily="34" charset="0"/>
              </a:rPr>
              <a:t>Il formato consente di apporre tutte le tipologie di firma:</a:t>
            </a:r>
          </a:p>
          <a:p>
            <a:pPr marL="28575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rPr>
              <a:t>Firma singola  - modalità di firma classica. </a:t>
            </a:r>
          </a:p>
          <a:p>
            <a:pPr marL="28575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rPr>
              <a:t>Firma parallela o congiunta  - più firmatari appongo la propria firma al medesimo documento.</a:t>
            </a:r>
          </a:p>
          <a:p>
            <a:endParaRPr lang="it-IT" sz="1400" dirty="0">
              <a:solidFill>
                <a:srgbClr val="0070C0"/>
              </a:solidFill>
              <a:ea typeface="Tahoma" panose="020B0604030504040204" pitchFamily="34" charset="0"/>
              <a:cs typeface="Tahoma" panose="020B0604030504040204" pitchFamily="34" charset="0"/>
            </a:endParaRPr>
          </a:p>
        </p:txBody>
      </p:sp>
      <p:sp>
        <p:nvSpPr>
          <p:cNvPr id="4" name="Rettangolo 3"/>
          <p:cNvSpPr/>
          <p:nvPr/>
        </p:nvSpPr>
        <p:spPr>
          <a:xfrm>
            <a:off x="382385" y="911739"/>
            <a:ext cx="10939549" cy="1169551"/>
          </a:xfrm>
          <a:prstGeom prst="rect">
            <a:avLst/>
          </a:prstGeom>
        </p:spPr>
        <p:txBody>
          <a:bodyPr wrap="square">
            <a:spAutoFit/>
          </a:bodyPr>
          <a:lstStyle/>
          <a:p>
            <a:pPr lvl="0"/>
            <a:r>
              <a:rPr lang="it-IT" sz="1400" b="1" dirty="0">
                <a:solidFill>
                  <a:srgbClr val="0070C0"/>
                </a:solidFill>
                <a:ea typeface="Tahoma" panose="020B0604030504040204" pitchFamily="34" charset="0"/>
                <a:cs typeface="Tahoma" panose="020B0604030504040204" pitchFamily="34" charset="0"/>
              </a:rPr>
              <a:t>PDF</a:t>
            </a:r>
          </a:p>
          <a:p>
            <a:pPr lvl="0"/>
            <a:r>
              <a:rPr lang="it-IT" sz="1400" dirty="0">
                <a:solidFill>
                  <a:srgbClr val="0070C0"/>
                </a:solidFill>
                <a:ea typeface="Tahoma" panose="020B0604030504040204" pitchFamily="34" charset="0"/>
                <a:cs typeface="Tahoma" panose="020B0604030504040204" pitchFamily="34" charset="0"/>
              </a:rPr>
              <a:t>La firma digitale in formato PAdES è un file con estensione </a:t>
            </a:r>
            <a:r>
              <a:rPr lang="it-IT" sz="1400" i="1" dirty="0">
                <a:solidFill>
                  <a:srgbClr val="0070C0"/>
                </a:solidFill>
                <a:ea typeface="Tahoma" panose="020B0604030504040204" pitchFamily="34" charset="0"/>
                <a:cs typeface="Tahoma" panose="020B0604030504040204" pitchFamily="34" charset="0"/>
              </a:rPr>
              <a:t>.pdf</a:t>
            </a:r>
            <a:r>
              <a:rPr lang="it-IT" sz="1400" dirty="0">
                <a:solidFill>
                  <a:srgbClr val="0070C0"/>
                </a:solidFill>
                <a:ea typeface="Tahoma" panose="020B0604030504040204" pitchFamily="34" charset="0"/>
                <a:cs typeface="Tahoma" panose="020B0604030504040204" pitchFamily="34" charset="0"/>
              </a:rPr>
              <a:t>, leggibile con i comuni reader disponibili per questo formato.</a:t>
            </a:r>
          </a:p>
          <a:p>
            <a:pPr lvl="0"/>
            <a:r>
              <a:rPr lang="it-IT" sz="1400" dirty="0">
                <a:solidFill>
                  <a:srgbClr val="0070C0"/>
                </a:solidFill>
                <a:ea typeface="Tahoma" panose="020B0604030504040204" pitchFamily="34" charset="0"/>
                <a:cs typeface="Tahoma" panose="020B0604030504040204" pitchFamily="34" charset="0"/>
              </a:rPr>
              <a:t>Questa tipologia di firma, per la natura stessa del formato, consente di apporre solo firme di tipo enveloped. Tuttavia i file generati hanno una struttura pseudo- binaria che ben si presta a rappresentare informazioni crittografiche e a gestire revisioni successive di un documento firmato.</a:t>
            </a:r>
          </a:p>
          <a:p>
            <a:pPr lvl="0"/>
            <a:r>
              <a:rPr lang="it-IT" sz="1400" dirty="0">
                <a:solidFill>
                  <a:srgbClr val="0070C0"/>
                </a:solidFill>
                <a:ea typeface="Tahoma" panose="020B0604030504040204" pitchFamily="34" charset="0"/>
                <a:cs typeface="Tahoma" panose="020B0604030504040204" pitchFamily="34" charset="0"/>
              </a:rPr>
              <a:t>I file devono assumere l’estensione </a:t>
            </a:r>
            <a:r>
              <a:rPr lang="it-IT" sz="1400" i="1" dirty="0">
                <a:solidFill>
                  <a:srgbClr val="0070C0"/>
                </a:solidFill>
                <a:ea typeface="Tahoma" panose="020B0604030504040204" pitchFamily="34" charset="0"/>
                <a:cs typeface="Tahoma" panose="020B0604030504040204" pitchFamily="34" charset="0"/>
              </a:rPr>
              <a:t>.pdf </a:t>
            </a:r>
            <a:r>
              <a:rPr lang="it-IT" sz="1400" dirty="0">
                <a:solidFill>
                  <a:srgbClr val="0070C0"/>
                </a:solidFill>
                <a:ea typeface="Tahoma" panose="020B0604030504040204" pitchFamily="34" charset="0"/>
                <a:cs typeface="Tahoma" panose="020B0604030504040204" pitchFamily="34" charset="0"/>
              </a:rPr>
              <a:t>e sono leggibili dalla maggior parte dei visualizzatori PDF, primo tra tutti Adobe Reader.</a:t>
            </a:r>
          </a:p>
        </p:txBody>
      </p:sp>
      <p:sp>
        <p:nvSpPr>
          <p:cNvPr id="11" name="object 4"/>
          <p:cNvSpPr/>
          <p:nvPr/>
        </p:nvSpPr>
        <p:spPr>
          <a:xfrm>
            <a:off x="5935174" y="2135315"/>
            <a:ext cx="6183311" cy="3455987"/>
          </a:xfrm>
          <a:prstGeom prst="rect">
            <a:avLst/>
          </a:prstGeom>
          <a:blipFill>
            <a:blip r:embed="rId4" cstate="print"/>
            <a:stretch>
              <a:fillRect/>
            </a:stretch>
          </a:blipFill>
        </p:spPr>
        <p:txBody>
          <a:bodyPr wrap="square" lIns="0" tIns="0" rIns="0" bIns="0" rtlCol="0"/>
          <a:lstStyle/>
          <a:p>
            <a:endParaRPr/>
          </a:p>
        </p:txBody>
      </p:sp>
      <p:sp>
        <p:nvSpPr>
          <p:cNvPr id="5" name="Rettangolo 4"/>
          <p:cNvSpPr/>
          <p:nvPr/>
        </p:nvSpPr>
        <p:spPr>
          <a:xfrm>
            <a:off x="6035039" y="5451400"/>
            <a:ext cx="6267798" cy="461665"/>
          </a:xfrm>
          <a:prstGeom prst="rect">
            <a:avLst/>
          </a:prstGeom>
        </p:spPr>
        <p:txBody>
          <a:bodyPr wrap="square">
            <a:spAutoFit/>
          </a:bodyPr>
          <a:lstStyle/>
          <a:p>
            <a:r>
              <a:rPr lang="it-IT" sz="1200" dirty="0">
                <a:solidFill>
                  <a:srgbClr val="0070C0"/>
                </a:solidFill>
                <a:ea typeface="Tahoma" panose="020B0604030504040204" pitchFamily="34" charset="0"/>
                <a:cs typeface="Tahoma" panose="020B0604030504040204" pitchFamily="34" charset="0"/>
              </a:rPr>
              <a:t>Ogni modifica al documento (ulteriore firma o aggiunta di testo o immagini) produce, infatti, una</a:t>
            </a:r>
          </a:p>
          <a:p>
            <a:r>
              <a:rPr lang="it-IT" sz="1200" dirty="0">
                <a:solidFill>
                  <a:srgbClr val="0070C0"/>
                </a:solidFill>
                <a:ea typeface="Tahoma" panose="020B0604030504040204" pitchFamily="34" charset="0"/>
                <a:cs typeface="Tahoma" panose="020B0604030504040204" pitchFamily="34" charset="0"/>
              </a:rPr>
              <a:t>nuova versione che contiene la versione originale non modificata </a:t>
            </a:r>
            <a:endParaRPr lang="en-GB" sz="1200" dirty="0">
              <a:solidFill>
                <a:srgbClr val="0070C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652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51771" t="-90" r="364" b="85"/>
          <a:stretch/>
        </p:blipFill>
        <p:spPr>
          <a:xfrm>
            <a:off x="0" y="0"/>
            <a:ext cx="2400749" cy="6858000"/>
          </a:xfrm>
          <a:prstGeom prst="rect">
            <a:avLst/>
          </a:prstGeom>
        </p:spPr>
      </p:pic>
      <p:sp>
        <p:nvSpPr>
          <p:cNvPr id="7" name="CasellaDiTesto 6"/>
          <p:cNvSpPr txBox="1"/>
          <p:nvPr/>
        </p:nvSpPr>
        <p:spPr>
          <a:xfrm>
            <a:off x="4691741" y="1570119"/>
            <a:ext cx="5502125" cy="584775"/>
          </a:xfrm>
          <a:prstGeom prst="rect">
            <a:avLst/>
          </a:prstGeom>
          <a:noFill/>
        </p:spPr>
        <p:txBody>
          <a:bodyPr wrap="square" rtlCol="0">
            <a:spAutoFit/>
          </a:bodyPr>
          <a:lstStyle/>
          <a:p>
            <a:r>
              <a:rPr lang="it-IT" sz="3200" b="1" dirty="0">
                <a:solidFill>
                  <a:srgbClr val="0070C0"/>
                </a:solidFill>
                <a:ea typeface="Tahoma" panose="020B0604030504040204" pitchFamily="34" charset="0"/>
                <a:cs typeface="Tahoma" panose="020B0604030504040204" pitchFamily="34" charset="0"/>
              </a:rPr>
              <a:t>Ho visto firme che voi umani…</a:t>
            </a:r>
          </a:p>
        </p:txBody>
      </p:sp>
      <p:pic>
        <p:nvPicPr>
          <p:cNvPr id="11" name="Immagine 10" descr="Logo AgiD - Agenzia per l'Italia Digitale" title="Logo AgiD - Agenzia per l'Italia Digitale"/>
          <p:cNvPicPr/>
          <p:nvPr/>
        </p:nvPicPr>
        <p:blipFill>
          <a:blip r:embed="rId3"/>
          <a:srcRect l="-469" r="-469"/>
          <a:stretch>
            <a:fillRect/>
          </a:stretch>
        </p:blipFill>
        <p:spPr>
          <a:xfrm>
            <a:off x="2713153" y="358192"/>
            <a:ext cx="1530373" cy="360622"/>
          </a:xfrm>
          <a:prstGeom prst="rect">
            <a:avLst/>
          </a:prstGeom>
          <a:noFill/>
          <a:ln>
            <a:noFill/>
            <a:prstDash/>
          </a:ln>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5664" y="410278"/>
            <a:ext cx="1299393" cy="326292"/>
          </a:xfrm>
          <a:prstGeom prst="rect">
            <a:avLst/>
          </a:prstGeom>
        </p:spPr>
      </p:pic>
      <p:pic>
        <p:nvPicPr>
          <p:cNvPr id="5" name="Immagine 4">
            <a:extLst>
              <a:ext uri="{FF2B5EF4-FFF2-40B4-BE49-F238E27FC236}">
                <a16:creationId xmlns:a16="http://schemas.microsoft.com/office/drawing/2014/main" xmlns="" id="{558DA716-B8FB-474F-AA6C-0C08CC4F8F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958" y="6179768"/>
            <a:ext cx="6850380" cy="640080"/>
          </a:xfrm>
          <a:prstGeom prst="rect">
            <a:avLst/>
          </a:prstGeom>
        </p:spPr>
      </p:pic>
      <p:sp>
        <p:nvSpPr>
          <p:cNvPr id="18" name="CasellaDiTesto 17">
            <a:extLst>
              <a:ext uri="{FF2B5EF4-FFF2-40B4-BE49-F238E27FC236}">
                <a16:creationId xmlns:a16="http://schemas.microsoft.com/office/drawing/2014/main" xmlns="" id="{38BAE53C-F1E6-4BB7-A5E3-B9E8D60DCF9B}"/>
              </a:ext>
            </a:extLst>
          </p:cNvPr>
          <p:cNvSpPr txBox="1"/>
          <p:nvPr/>
        </p:nvSpPr>
        <p:spPr>
          <a:xfrm>
            <a:off x="4856539" y="2872493"/>
            <a:ext cx="5038813" cy="369332"/>
          </a:xfrm>
          <a:prstGeom prst="rect">
            <a:avLst/>
          </a:prstGeom>
          <a:noFill/>
        </p:spPr>
        <p:txBody>
          <a:bodyPr wrap="square" rtlCol="0">
            <a:spAutoFit/>
          </a:bodyPr>
          <a:lstStyle/>
          <a:p>
            <a:pPr algn="ctr"/>
            <a:r>
              <a:rPr lang="it-IT">
                <a:solidFill>
                  <a:srgbClr val="0070C0"/>
                </a:solidFill>
                <a:ea typeface="Tahoma" panose="020B0604030504040204" pitchFamily="34" charset="0"/>
                <a:cs typeface="Tahoma" panose="020B0604030504040204" pitchFamily="34" charset="0"/>
              </a:rPr>
              <a:t>09-11-2022</a:t>
            </a:r>
            <a:endParaRPr lang="it-IT" dirty="0">
              <a:solidFill>
                <a:srgbClr val="0070C0"/>
              </a:solidFill>
              <a:ea typeface="Tahoma" panose="020B0604030504040204" pitchFamily="34" charset="0"/>
              <a:cs typeface="Tahoma" panose="020B0604030504040204" pitchFamily="34" charset="0"/>
            </a:endParaRPr>
          </a:p>
        </p:txBody>
      </p:sp>
      <p:sp>
        <p:nvSpPr>
          <p:cNvPr id="9" name="Rettangolo 8">
            <a:extLst>
              <a:ext uri="{FF2B5EF4-FFF2-40B4-BE49-F238E27FC236}">
                <a16:creationId xmlns:a16="http://schemas.microsoft.com/office/drawing/2014/main" xmlns="" id="{F2BFBCE6-55AA-4ED4-8C17-C4378B921B55}"/>
              </a:ext>
            </a:extLst>
          </p:cNvPr>
          <p:cNvSpPr/>
          <p:nvPr/>
        </p:nvSpPr>
        <p:spPr>
          <a:xfrm>
            <a:off x="3693111" y="3701988"/>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xmlns="" id="{6AE0504B-E8DF-4602-915E-197A1B7E93F5}"/>
              </a:ext>
            </a:extLst>
          </p:cNvPr>
          <p:cNvSpPr txBox="1"/>
          <p:nvPr/>
        </p:nvSpPr>
        <p:spPr>
          <a:xfrm>
            <a:off x="4923396" y="4404880"/>
            <a:ext cx="5038813" cy="369332"/>
          </a:xfrm>
          <a:prstGeom prst="rect">
            <a:avLst/>
          </a:prstGeom>
          <a:noFill/>
        </p:spPr>
        <p:txBody>
          <a:bodyPr wrap="square" rtlCol="0">
            <a:spAutoFit/>
          </a:bodyPr>
          <a:lstStyle/>
          <a:p>
            <a:pPr algn="ctr"/>
            <a:r>
              <a:rPr lang="it-IT" dirty="0">
                <a:solidFill>
                  <a:srgbClr val="0070C0"/>
                </a:solidFill>
                <a:ea typeface="Tahoma" panose="020B0604030504040204" pitchFamily="34" charset="0"/>
                <a:cs typeface="Tahoma" panose="020B0604030504040204" pitchFamily="34" charset="0"/>
              </a:rPr>
              <a:t>Stefano Ianniello </a:t>
            </a:r>
          </a:p>
        </p:txBody>
      </p:sp>
      <p:sp>
        <p:nvSpPr>
          <p:cNvPr id="13" name="Rettangolo 12">
            <a:extLst>
              <a:ext uri="{FF2B5EF4-FFF2-40B4-BE49-F238E27FC236}">
                <a16:creationId xmlns:a16="http://schemas.microsoft.com/office/drawing/2014/main" xmlns="" id="{A6163D7B-611A-4FA0-9AB7-C3A24A2D19B3}"/>
              </a:ext>
            </a:extLst>
          </p:cNvPr>
          <p:cNvSpPr/>
          <p:nvPr/>
        </p:nvSpPr>
        <p:spPr>
          <a:xfrm>
            <a:off x="3559946" y="3693111"/>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204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8608" y="459571"/>
            <a:ext cx="4532786"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La firma PAdES</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4" name="Rettangolo 3"/>
          <p:cNvSpPr/>
          <p:nvPr/>
        </p:nvSpPr>
        <p:spPr>
          <a:xfrm>
            <a:off x="518608" y="1013569"/>
            <a:ext cx="10939549" cy="2031325"/>
          </a:xfrm>
          <a:prstGeom prst="rect">
            <a:avLst/>
          </a:prstGeom>
        </p:spPr>
        <p:txBody>
          <a:bodyPr wrap="square">
            <a:spAutoFit/>
          </a:bodyPr>
          <a:lstStyle/>
          <a:p>
            <a:pPr lvl="0"/>
            <a:r>
              <a:rPr lang="it-IT" sz="1400" dirty="0">
                <a:solidFill>
                  <a:srgbClr val="0070C0"/>
                </a:solidFill>
                <a:ea typeface="Tahoma" panose="020B0604030504040204" pitchFamily="34" charset="0"/>
                <a:cs typeface="Tahoma" panose="020B0604030504040204" pitchFamily="34" charset="0"/>
              </a:rPr>
              <a:t>Tale caratteristica della busta PAdES rende questo formato particolarmente idoneo anche nel caso in cui si renda necessario apportare delle modifiche al documento dopo averlo sottoscritto, ad esempio per riportarvi delle annotazioni, come i dati degli estremi di protocollo che sono disponibili solo successivamente alla sottoscrizione del documento stesso.</a:t>
            </a:r>
          </a:p>
          <a:p>
            <a:pPr lvl="0"/>
            <a:r>
              <a:rPr lang="it-IT" sz="1400" dirty="0">
                <a:solidFill>
                  <a:srgbClr val="0070C0"/>
                </a:solidFill>
                <a:ea typeface="Tahoma" panose="020B0604030504040204" pitchFamily="34" charset="0"/>
                <a:cs typeface="Tahoma" panose="020B0604030504040204" pitchFamily="34" charset="0"/>
              </a:rPr>
              <a:t>Ad una prima analisi, un documento sottoscritto sul quale sono riportate tali annotazioni potrebbe apparire corrotto in quanto modificato dopo la firma (figura 1), tuttavia nella busta PAdES è presente ed è accessibile anche la versione non modificata del documento (figura 2), che pertanto conserva piena efficacia giuridica. Non devono, infatti trarre in inganno i messaggi mostrati dal reader del documento “</a:t>
            </a:r>
            <a:r>
              <a:rPr lang="it-IT" sz="1400" i="1" dirty="0">
                <a:solidFill>
                  <a:srgbClr val="0070C0"/>
                </a:solidFill>
                <a:ea typeface="Tahoma" panose="020B0604030504040204" pitchFamily="34" charset="0"/>
                <a:cs typeface="Tahoma" panose="020B0604030504040204" pitchFamily="34" charset="0"/>
              </a:rPr>
              <a:t>Almeno una delle firme non è valida</a:t>
            </a:r>
            <a:r>
              <a:rPr lang="it-IT" sz="1400" dirty="0">
                <a:solidFill>
                  <a:srgbClr val="0070C0"/>
                </a:solidFill>
                <a:ea typeface="Tahoma" panose="020B0604030504040204" pitchFamily="34" charset="0"/>
                <a:cs typeface="Tahoma" panose="020B0604030504040204" pitchFamily="34" charset="0"/>
              </a:rPr>
              <a:t>” e “</a:t>
            </a:r>
            <a:r>
              <a:rPr lang="it-IT" sz="1400" i="1" dirty="0">
                <a:solidFill>
                  <a:srgbClr val="0070C0"/>
                </a:solidFill>
                <a:ea typeface="Tahoma" panose="020B0604030504040204" pitchFamily="34" charset="0"/>
                <a:cs typeface="Tahoma" panose="020B0604030504040204" pitchFamily="34" charset="0"/>
              </a:rPr>
              <a:t>Il documento dopo la firma è stato modificato o si è danneggiato</a:t>
            </a:r>
            <a:r>
              <a:rPr lang="it-IT" sz="1400" dirty="0">
                <a:solidFill>
                  <a:srgbClr val="0070C0"/>
                </a:solidFill>
                <a:ea typeface="Tahoma" panose="020B0604030504040204" pitchFamily="34" charset="0"/>
                <a:cs typeface="Tahoma" panose="020B0604030504040204" pitchFamily="34" charset="0"/>
              </a:rPr>
              <a:t>”, in quanto è comunque possibile accedere alla versione del documento correttamente sottoscritta, coerentemente con quanto previsto dalle regole tecniche di cui al D.P.C.M. del 22 febbraio 2013.</a:t>
            </a:r>
          </a:p>
          <a:p>
            <a:pPr lvl="0"/>
            <a:r>
              <a:rPr lang="it-IT" sz="1400" dirty="0">
                <a:solidFill>
                  <a:srgbClr val="0070C0"/>
                </a:solidFill>
                <a:ea typeface="Tahoma" panose="020B0604030504040204" pitchFamily="34" charset="0"/>
                <a:cs typeface="Tahoma" panose="020B0604030504040204" pitchFamily="34" charset="0"/>
              </a:rPr>
              <a:t>.</a:t>
            </a:r>
          </a:p>
        </p:txBody>
      </p:sp>
      <p:sp>
        <p:nvSpPr>
          <p:cNvPr id="6" name="Rettangolo 5"/>
          <p:cNvSpPr/>
          <p:nvPr/>
        </p:nvSpPr>
        <p:spPr>
          <a:xfrm>
            <a:off x="622889" y="5911475"/>
            <a:ext cx="4895036" cy="246221"/>
          </a:xfrm>
          <a:prstGeom prst="rect">
            <a:avLst/>
          </a:prstGeom>
        </p:spPr>
        <p:txBody>
          <a:bodyPr wrap="square">
            <a:spAutoFit/>
          </a:bodyPr>
          <a:lstStyle/>
          <a:p>
            <a:r>
              <a:rPr lang="it-IT" sz="1000" dirty="0">
                <a:solidFill>
                  <a:srgbClr val="0070C0"/>
                </a:solidFill>
                <a:ea typeface="Tahoma" panose="020B0604030504040204" pitchFamily="34" charset="0"/>
                <a:cs typeface="Tahoma" panose="020B0604030504040204" pitchFamily="34" charset="0"/>
              </a:rPr>
              <a:t>Figura 1 – accesso alla versione non modificata del documento firmato – formato PAdES </a:t>
            </a:r>
            <a:endParaRPr lang="en-GB" sz="1000" dirty="0">
              <a:solidFill>
                <a:srgbClr val="0070C0"/>
              </a:solidFill>
              <a:ea typeface="Tahoma" panose="020B0604030504040204" pitchFamily="34" charset="0"/>
              <a:cs typeface="Tahoma" panose="020B0604030504040204" pitchFamily="34" charset="0"/>
            </a:endParaRPr>
          </a:p>
        </p:txBody>
      </p:sp>
      <p:sp>
        <p:nvSpPr>
          <p:cNvPr id="12" name="Rettangolo 11"/>
          <p:cNvSpPr/>
          <p:nvPr/>
        </p:nvSpPr>
        <p:spPr>
          <a:xfrm>
            <a:off x="6256093" y="5906004"/>
            <a:ext cx="6096000" cy="246221"/>
          </a:xfrm>
          <a:prstGeom prst="rect">
            <a:avLst/>
          </a:prstGeom>
        </p:spPr>
        <p:txBody>
          <a:bodyPr>
            <a:spAutoFit/>
          </a:bodyPr>
          <a:lstStyle/>
          <a:p>
            <a:r>
              <a:rPr lang="it-IT" sz="1000" dirty="0">
                <a:solidFill>
                  <a:srgbClr val="0070C0"/>
                </a:solidFill>
                <a:ea typeface="Tahoma" panose="020B0604030504040204" pitchFamily="34" charset="0"/>
                <a:cs typeface="Tahoma" panose="020B0604030504040204" pitchFamily="34" charset="0"/>
              </a:rPr>
              <a:t>Figura 2 – busta formato PAdES‐ versione non modificata del documento sottoscritto digitalmente </a:t>
            </a:r>
            <a:endParaRPr lang="en-GB" sz="1000" dirty="0">
              <a:solidFill>
                <a:srgbClr val="0070C0"/>
              </a:solidFill>
              <a:ea typeface="Tahoma" panose="020B0604030504040204" pitchFamily="34" charset="0"/>
              <a:cs typeface="Tahoma" panose="020B0604030504040204" pitchFamily="34" charset="0"/>
            </a:endParaRPr>
          </a:p>
        </p:txBody>
      </p:sp>
      <p:pic>
        <p:nvPicPr>
          <p:cNvPr id="13" name="Immagine 12"/>
          <p:cNvPicPr>
            <a:picLocks noChangeAspect="1"/>
          </p:cNvPicPr>
          <p:nvPr/>
        </p:nvPicPr>
        <p:blipFill>
          <a:blip r:embed="rId4"/>
          <a:stretch>
            <a:fillRect/>
          </a:stretch>
        </p:blipFill>
        <p:spPr>
          <a:xfrm>
            <a:off x="660580" y="3009766"/>
            <a:ext cx="4972624" cy="2885278"/>
          </a:xfrm>
          <a:prstGeom prst="rect">
            <a:avLst/>
          </a:prstGeom>
        </p:spPr>
      </p:pic>
      <p:pic>
        <p:nvPicPr>
          <p:cNvPr id="14" name="Immagine 13"/>
          <p:cNvPicPr>
            <a:picLocks noChangeAspect="1"/>
          </p:cNvPicPr>
          <p:nvPr/>
        </p:nvPicPr>
        <p:blipFill>
          <a:blip r:embed="rId5"/>
          <a:stretch>
            <a:fillRect/>
          </a:stretch>
        </p:blipFill>
        <p:spPr>
          <a:xfrm>
            <a:off x="6256093" y="3009766"/>
            <a:ext cx="5137527" cy="2908034"/>
          </a:xfrm>
          <a:prstGeom prst="rect">
            <a:avLst/>
          </a:prstGeom>
        </p:spPr>
      </p:pic>
    </p:spTree>
    <p:extLst>
      <p:ext uri="{BB962C8B-B14F-4D97-AF65-F5344CB8AC3E}">
        <p14:creationId xmlns:p14="http://schemas.microsoft.com/office/powerpoint/2010/main" val="67818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8608" y="434632"/>
            <a:ext cx="4532786" cy="584775"/>
          </a:xfrm>
          <a:prstGeom prst="rect">
            <a:avLst/>
          </a:prstGeom>
          <a:noFill/>
        </p:spPr>
        <p:txBody>
          <a:bodyPr wrap="square" rtlCol="0">
            <a:spAutoFit/>
          </a:bodyPr>
          <a:lstStyle/>
          <a:p>
            <a:r>
              <a:rPr lang="it-IT" sz="3200" b="1" dirty="0">
                <a:solidFill>
                  <a:srgbClr val="0070C0"/>
                </a:solidFill>
                <a:ea typeface="Tahoma" panose="020B0604030504040204" pitchFamily="34" charset="0"/>
                <a:cs typeface="Tahoma" panose="020B0604030504040204" pitchFamily="34" charset="0"/>
              </a:rPr>
              <a:t>La firma XAdES</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4" name="Rettangolo 3"/>
          <p:cNvSpPr/>
          <p:nvPr/>
        </p:nvSpPr>
        <p:spPr>
          <a:xfrm>
            <a:off x="518608" y="1013569"/>
            <a:ext cx="10939549" cy="1169551"/>
          </a:xfrm>
          <a:prstGeom prst="rect">
            <a:avLst/>
          </a:prstGeom>
        </p:spPr>
        <p:txBody>
          <a:bodyPr wrap="square">
            <a:spAutoFit/>
          </a:bodyPr>
          <a:lstStyle/>
          <a:p>
            <a:pPr lvl="0"/>
            <a:r>
              <a:rPr lang="it-IT" sz="1400" b="1" dirty="0">
                <a:solidFill>
                  <a:srgbClr val="0070C0"/>
                </a:solidFill>
                <a:ea typeface="Tahoma" panose="020B0604030504040204" pitchFamily="34" charset="0"/>
                <a:cs typeface="Tahoma" panose="020B0604030504040204" pitchFamily="34" charset="0"/>
              </a:rPr>
              <a:t>XML</a:t>
            </a:r>
          </a:p>
          <a:p>
            <a:pPr lvl="0"/>
            <a:r>
              <a:rPr lang="it-IT" sz="1400" dirty="0">
                <a:solidFill>
                  <a:srgbClr val="0070C0"/>
                </a:solidFill>
                <a:ea typeface="Tahoma" panose="020B0604030504040204" pitchFamily="34" charset="0"/>
                <a:cs typeface="Tahoma" panose="020B0604030504040204" pitchFamily="34" charset="0"/>
              </a:rPr>
              <a:t>E’ il tipo di firma digitale definito all’interno della specifica XML mantenuta dal W3C. Lo standard di riferimento è  l’XML-</a:t>
            </a:r>
            <a:r>
              <a:rPr lang="it-IT" sz="1400" dirty="0" err="1">
                <a:solidFill>
                  <a:srgbClr val="0070C0"/>
                </a:solidFill>
                <a:ea typeface="Tahoma" panose="020B0604030504040204" pitchFamily="34" charset="0"/>
                <a:cs typeface="Tahoma" panose="020B0604030504040204" pitchFamily="34" charset="0"/>
              </a:rPr>
              <a:t>Signature</a:t>
            </a:r>
            <a:r>
              <a:rPr lang="it-IT" sz="1400" dirty="0">
                <a:solidFill>
                  <a:srgbClr val="0070C0"/>
                </a:solidFill>
                <a:ea typeface="Tahoma" panose="020B0604030504040204" pitchFamily="34" charset="0"/>
                <a:cs typeface="Tahoma" panose="020B0604030504040204" pitchFamily="34" charset="0"/>
              </a:rPr>
              <a:t> </a:t>
            </a:r>
            <a:r>
              <a:rPr lang="it-IT" sz="1400" dirty="0" err="1">
                <a:solidFill>
                  <a:srgbClr val="0070C0"/>
                </a:solidFill>
                <a:ea typeface="Tahoma" panose="020B0604030504040204" pitchFamily="34" charset="0"/>
                <a:cs typeface="Tahoma" panose="020B0604030504040204" pitchFamily="34" charset="0"/>
              </a:rPr>
              <a:t>Syntax</a:t>
            </a:r>
            <a:r>
              <a:rPr lang="it-IT" sz="1400" dirty="0">
                <a:solidFill>
                  <a:srgbClr val="0070C0"/>
                </a:solidFill>
                <a:ea typeface="Tahoma" panose="020B0604030504040204" pitchFamily="34" charset="0"/>
                <a:cs typeface="Tahoma" panose="020B0604030504040204" pitchFamily="34" charset="0"/>
              </a:rPr>
              <a:t> and Processing e l’ETSI 101 903 meglio nota come XAdES.</a:t>
            </a:r>
          </a:p>
          <a:p>
            <a:pPr lvl="0"/>
            <a:endParaRPr lang="it-IT" sz="1400" dirty="0">
              <a:solidFill>
                <a:srgbClr val="0070C0"/>
              </a:solidFill>
              <a:ea typeface="Tahoma" panose="020B0604030504040204" pitchFamily="34" charset="0"/>
              <a:cs typeface="Tahoma" panose="020B0604030504040204" pitchFamily="34" charset="0"/>
            </a:endParaRPr>
          </a:p>
          <a:p>
            <a:pPr lvl="0"/>
            <a:r>
              <a:rPr lang="it-IT" sz="1400" dirty="0">
                <a:solidFill>
                  <a:srgbClr val="0070C0"/>
                </a:solidFill>
                <a:ea typeface="Tahoma" panose="020B0604030504040204" pitchFamily="34" charset="0"/>
                <a:cs typeface="Tahoma" panose="020B0604030504040204" pitchFamily="34" charset="0"/>
              </a:rPr>
              <a:t>.</a:t>
            </a:r>
          </a:p>
        </p:txBody>
      </p:sp>
      <p:sp>
        <p:nvSpPr>
          <p:cNvPr id="5" name="Rettangolo 4"/>
          <p:cNvSpPr/>
          <p:nvPr/>
        </p:nvSpPr>
        <p:spPr>
          <a:xfrm>
            <a:off x="446116" y="1934016"/>
            <a:ext cx="3760124" cy="3046988"/>
          </a:xfrm>
          <a:prstGeom prst="rect">
            <a:avLst/>
          </a:prstGeom>
        </p:spPr>
        <p:txBody>
          <a:bodyPr wrap="square">
            <a:spAutoFit/>
          </a:bodyPr>
          <a:lstStyle/>
          <a:p>
            <a:pPr lvl="0">
              <a:spcAft>
                <a:spcPts val="600"/>
              </a:spcAft>
            </a:pPr>
            <a:r>
              <a:rPr lang="it-IT" sz="1400" dirty="0">
                <a:solidFill>
                  <a:srgbClr val="0070C0"/>
                </a:solidFill>
                <a:ea typeface="Tahoma" panose="020B0604030504040204" pitchFamily="34" charset="0"/>
                <a:cs typeface="Tahoma" panose="020B0604030504040204" pitchFamily="34" charset="0"/>
              </a:rPr>
              <a:t>Questa tipologia di firma consente di apporre tutte le tipologie di firma previste dalla normativa.</a:t>
            </a:r>
          </a:p>
          <a:p>
            <a:pPr lvl="0"/>
            <a:r>
              <a:rPr lang="it-IT" sz="1400" dirty="0">
                <a:solidFill>
                  <a:srgbClr val="0070C0"/>
                </a:solidFill>
                <a:ea typeface="Tahoma" panose="020B0604030504040204" pitchFamily="34" charset="0"/>
                <a:cs typeface="Tahoma" panose="020B0604030504040204" pitchFamily="34" charset="0"/>
              </a:rPr>
              <a:t>I file prodotti hanno una struttura  gerarchica con rappresentazione alfa numerica.</a:t>
            </a:r>
          </a:p>
          <a:p>
            <a:pPr lvl="0">
              <a:spcAft>
                <a:spcPts val="600"/>
              </a:spcAft>
            </a:pPr>
            <a:r>
              <a:rPr lang="it-IT" sz="1400" dirty="0">
                <a:solidFill>
                  <a:srgbClr val="0070C0"/>
                </a:solidFill>
                <a:ea typeface="Tahoma" panose="020B0604030504040204" pitchFamily="34" charset="0"/>
                <a:cs typeface="Tahoma" panose="020B0604030504040204" pitchFamily="34" charset="0"/>
              </a:rPr>
              <a:t>I file </a:t>
            </a:r>
            <a:r>
              <a:rPr lang="it-IT" sz="1400" b="1" dirty="0">
                <a:solidFill>
                  <a:srgbClr val="0070C0"/>
                </a:solidFill>
                <a:ea typeface="Tahoma" panose="020B0604030504040204" pitchFamily="34" charset="0"/>
                <a:cs typeface="Tahoma" panose="020B0604030504040204" pitchFamily="34" charset="0"/>
              </a:rPr>
              <a:t>devono</a:t>
            </a:r>
            <a:r>
              <a:rPr lang="it-IT" sz="1400" dirty="0">
                <a:solidFill>
                  <a:srgbClr val="0070C0"/>
                </a:solidFill>
                <a:ea typeface="Tahoma" panose="020B0604030504040204" pitchFamily="34" charset="0"/>
                <a:cs typeface="Tahoma" panose="020B0604030504040204" pitchFamily="34" charset="0"/>
              </a:rPr>
              <a:t> assumere l’estensione</a:t>
            </a:r>
            <a:r>
              <a:rPr lang="it-IT" sz="1400" b="1" dirty="0">
                <a:solidFill>
                  <a:srgbClr val="0070C0"/>
                </a:solidFill>
                <a:ea typeface="Tahoma" panose="020B0604030504040204" pitchFamily="34" charset="0"/>
                <a:cs typeface="Tahoma" panose="020B0604030504040204" pitchFamily="34" charset="0"/>
              </a:rPr>
              <a:t> .xml </a:t>
            </a:r>
            <a:r>
              <a:rPr lang="it-IT" sz="1400" dirty="0">
                <a:solidFill>
                  <a:srgbClr val="0070C0"/>
                </a:solidFill>
                <a:ea typeface="Tahoma" panose="020B0604030504040204" pitchFamily="34" charset="0"/>
                <a:cs typeface="Tahoma" panose="020B0604030504040204" pitchFamily="34" charset="0"/>
              </a:rPr>
              <a:t>e sono leggibili dalla maggior parte dei </a:t>
            </a:r>
            <a:r>
              <a:rPr lang="it-IT" sz="1400" i="1" dirty="0">
                <a:solidFill>
                  <a:srgbClr val="0070C0"/>
                </a:solidFill>
                <a:ea typeface="Tahoma" panose="020B0604030504040204" pitchFamily="34" charset="0"/>
                <a:cs typeface="Tahoma" panose="020B0604030504040204" pitchFamily="34" charset="0"/>
              </a:rPr>
              <a:t>parser XML</a:t>
            </a:r>
            <a:r>
              <a:rPr lang="it-IT" sz="1400" dirty="0">
                <a:solidFill>
                  <a:srgbClr val="0070C0"/>
                </a:solidFill>
                <a:ea typeface="Tahoma" panose="020B0604030504040204" pitchFamily="34" charset="0"/>
                <a:cs typeface="Tahoma" panose="020B0604030504040204" pitchFamily="34" charset="0"/>
              </a:rPr>
              <a:t>.</a:t>
            </a:r>
          </a:p>
          <a:p>
            <a:pPr lvl="0"/>
            <a:r>
              <a:rPr lang="it-IT" sz="1400" dirty="0">
                <a:solidFill>
                  <a:srgbClr val="0070C0"/>
                </a:solidFill>
                <a:ea typeface="Tahoma" panose="020B0604030504040204" pitchFamily="34" charset="0"/>
                <a:cs typeface="Tahoma" panose="020B0604030504040204" pitchFamily="34" charset="0"/>
              </a:rPr>
              <a:t>Al momento non è garantita l’interoperabilità a causa delle grandi potenzialità offerte da questo formato.</a:t>
            </a:r>
          </a:p>
          <a:p>
            <a:pPr lvl="0"/>
            <a:r>
              <a:rPr lang="it-IT" sz="1400" dirty="0">
                <a:solidFill>
                  <a:srgbClr val="0070C0"/>
                </a:solidFill>
                <a:ea typeface="Tahoma" panose="020B0604030504040204" pitchFamily="34" charset="0"/>
                <a:cs typeface="Tahoma" panose="020B0604030504040204" pitchFamily="34" charset="0"/>
              </a:rPr>
              <a:t>Viene utilizzato principalmente in documenti elettronici in ambito sanitario e finanziario, fatture elettroniche.</a:t>
            </a:r>
          </a:p>
        </p:txBody>
      </p:sp>
      <p:sp>
        <p:nvSpPr>
          <p:cNvPr id="15" name="object 4"/>
          <p:cNvSpPr/>
          <p:nvPr/>
        </p:nvSpPr>
        <p:spPr>
          <a:xfrm>
            <a:off x="4734341" y="1913629"/>
            <a:ext cx="7147765" cy="400163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9024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540" y="172269"/>
            <a:ext cx="5616185" cy="584775"/>
          </a:xfrm>
          <a:prstGeom prst="rect">
            <a:avLst/>
          </a:prstGeom>
          <a:noFill/>
        </p:spPr>
        <p:txBody>
          <a:bodyPr wrap="square" rtlCol="0">
            <a:spAutoFit/>
          </a:bodyPr>
          <a:lstStyle/>
          <a:p>
            <a:r>
              <a:rPr lang="it-IT" sz="3200" b="1" dirty="0">
                <a:solidFill>
                  <a:srgbClr val="0070C0"/>
                </a:solidFill>
                <a:ea typeface="Tahoma" panose="020B0604030504040204" pitchFamily="34" charset="0"/>
                <a:cs typeface="Tahoma" panose="020B0604030504040204" pitchFamily="34" charset="0"/>
              </a:rPr>
              <a:t>Software di verifica della firma</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4" name="Rettangolo 3"/>
          <p:cNvSpPr/>
          <p:nvPr/>
        </p:nvSpPr>
        <p:spPr>
          <a:xfrm>
            <a:off x="129540" y="1013568"/>
            <a:ext cx="6005252" cy="3770263"/>
          </a:xfrm>
          <a:prstGeom prst="rect">
            <a:avLst/>
          </a:prstGeom>
        </p:spPr>
        <p:txBody>
          <a:bodyPr wrap="square">
            <a:spAutoFit/>
          </a:bodyPr>
          <a:lstStyle/>
          <a:p>
            <a:pPr lvl="0">
              <a:spcAft>
                <a:spcPts val="1200"/>
              </a:spcAft>
            </a:pPr>
            <a:r>
              <a:rPr lang="it-IT" sz="1400" b="1" dirty="0">
                <a:solidFill>
                  <a:srgbClr val="0070C0"/>
                </a:solidFill>
                <a:ea typeface="Tahoma" panose="020B0604030504040204" pitchFamily="34" charset="0"/>
                <a:cs typeface="Tahoma" panose="020B0604030504040204" pitchFamily="34" charset="0"/>
              </a:rPr>
              <a:t>L’AgID </a:t>
            </a:r>
            <a:r>
              <a:rPr lang="it-IT" sz="1400" dirty="0">
                <a:solidFill>
                  <a:srgbClr val="0070C0"/>
                </a:solidFill>
                <a:ea typeface="Tahoma" panose="020B0604030504040204" pitchFamily="34" charset="0"/>
                <a:cs typeface="Tahoma" panose="020B0604030504040204" pitchFamily="34" charset="0"/>
              </a:rPr>
              <a:t>espone sul proprio sito all’indirizzo </a:t>
            </a:r>
            <a:r>
              <a:rPr lang="it-IT" sz="1400" dirty="0">
                <a:solidFill>
                  <a:srgbClr val="0070C0"/>
                </a:solidFill>
                <a:ea typeface="Tahoma" panose="020B0604030504040204" pitchFamily="34" charset="0"/>
                <a:cs typeface="Tahoma" panose="020B0604030504040204" pitchFamily="34" charset="0"/>
                <a:hlinkClick r:id="rId4"/>
              </a:rPr>
              <a:t>https://www.agid.gov.it/it/piattaforme/firma-elettronica-qualificata/software-verifica</a:t>
            </a:r>
            <a:r>
              <a:rPr lang="it-IT" sz="1400" dirty="0">
                <a:solidFill>
                  <a:srgbClr val="0070C0"/>
                </a:solidFill>
                <a:ea typeface="Tahoma" panose="020B0604030504040204" pitchFamily="34" charset="0"/>
                <a:cs typeface="Tahoma" panose="020B0604030504040204" pitchFamily="34" charset="0"/>
              </a:rPr>
              <a:t> alcuni software di verifica della firma che posso essere scaricati ed istallati o utilizzabili online.</a:t>
            </a:r>
          </a:p>
          <a:p>
            <a:pPr lvl="0">
              <a:spcAft>
                <a:spcPts val="600"/>
              </a:spcAft>
            </a:pPr>
            <a:r>
              <a:rPr lang="it-IT" sz="1400" dirty="0">
                <a:solidFill>
                  <a:srgbClr val="0070C0"/>
                </a:solidFill>
                <a:ea typeface="Tahoma" panose="020B0604030504040204" pitchFamily="34" charset="0"/>
                <a:cs typeface="Tahoma" panose="020B0604030504040204" pitchFamily="34" charset="0"/>
              </a:rPr>
              <a:t>Da segnalare che a livello europeo, la Commissione sta cercando di favorire il pieno riconoscimento dei documenti informatici sottoscritti nei diversi Stati Membri. </a:t>
            </a:r>
          </a:p>
          <a:p>
            <a:pPr lvl="0"/>
            <a:r>
              <a:rPr lang="it-IT" sz="1400" dirty="0">
                <a:solidFill>
                  <a:srgbClr val="0070C0"/>
                </a:solidFill>
                <a:ea typeface="Tahoma" panose="020B0604030504040204" pitchFamily="34" charset="0"/>
                <a:cs typeface="Tahoma" panose="020B0604030504040204" pitchFamily="34" charset="0"/>
              </a:rPr>
              <a:t>La Commissione ha reso disponibile il Digital Signature Service (DSS), un software di firma e verifica che può essere gratuitamente utilizzato online o scaricato ed istallato, maggiori info:</a:t>
            </a:r>
          </a:p>
          <a:p>
            <a:pPr marL="285750" lvl="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hlinkClick r:id="rId5"/>
              </a:rPr>
              <a:t>https://ec.europa.eu/digital-building-blocks/code/projects/ESIG/repos/dss-demos/browse/README.md</a:t>
            </a:r>
            <a:r>
              <a:rPr lang="it-IT" sz="1400" dirty="0">
                <a:solidFill>
                  <a:srgbClr val="0070C0"/>
                </a:solidFill>
                <a:ea typeface="Tahoma" panose="020B0604030504040204" pitchFamily="34" charset="0"/>
                <a:cs typeface="Tahoma" panose="020B0604030504040204" pitchFamily="34" charset="0"/>
              </a:rPr>
              <a:t> ; </a:t>
            </a:r>
          </a:p>
          <a:p>
            <a:pPr marL="285750" lvl="0" indent="-285750">
              <a:buFont typeface="Arial" panose="020B0604020202020204" pitchFamily="34" charset="0"/>
              <a:buChar char="•"/>
            </a:pPr>
            <a:r>
              <a:rPr lang="it-IT" sz="1400" dirty="0">
                <a:solidFill>
                  <a:srgbClr val="0070C0"/>
                </a:solidFill>
                <a:ea typeface="Tahoma" panose="020B0604030504040204" pitchFamily="34" charset="0"/>
                <a:cs typeface="Tahoma" panose="020B0604030504040204" pitchFamily="34" charset="0"/>
                <a:hlinkClick r:id="rId6"/>
              </a:rPr>
              <a:t>https://github.com/esig/dss-demonstrations</a:t>
            </a:r>
            <a:r>
              <a:rPr lang="it-IT" sz="1400" dirty="0">
                <a:solidFill>
                  <a:srgbClr val="0070C0"/>
                </a:solidFill>
                <a:ea typeface="Tahoma" panose="020B0604030504040204" pitchFamily="34" charset="0"/>
                <a:cs typeface="Tahoma" panose="020B0604030504040204" pitchFamily="34" charset="0"/>
              </a:rPr>
              <a:t> .</a:t>
            </a:r>
          </a:p>
          <a:p>
            <a:pPr lvl="0"/>
            <a:endParaRPr lang="it-IT" sz="1400" dirty="0">
              <a:solidFill>
                <a:srgbClr val="0070C0"/>
              </a:solidFill>
              <a:ea typeface="Tahoma" panose="020B0604030504040204" pitchFamily="34" charset="0"/>
              <a:cs typeface="Tahoma" panose="020B0604030504040204" pitchFamily="34" charset="0"/>
            </a:endParaRPr>
          </a:p>
          <a:p>
            <a:pPr lvl="0"/>
            <a:r>
              <a:rPr lang="it-IT" sz="1400" dirty="0">
                <a:solidFill>
                  <a:srgbClr val="0070C0"/>
                </a:solidFill>
                <a:ea typeface="Tahoma" panose="020B0604030504040204" pitchFamily="34" charset="0"/>
                <a:cs typeface="Tahoma" panose="020B0604030504040204" pitchFamily="34" charset="0"/>
              </a:rPr>
              <a:t>Caricando il documento firmato si procede alla verifica.</a:t>
            </a:r>
          </a:p>
          <a:p>
            <a:pPr lvl="0"/>
            <a:endParaRPr lang="it-IT" sz="1400" dirty="0">
              <a:solidFill>
                <a:srgbClr val="0070C0"/>
              </a:solidFill>
              <a:ea typeface="Tahoma" panose="020B0604030504040204" pitchFamily="34" charset="0"/>
              <a:cs typeface="Tahoma" panose="020B0604030504040204" pitchFamily="34" charset="0"/>
            </a:endParaRPr>
          </a:p>
        </p:txBody>
      </p:sp>
      <p:pic>
        <p:nvPicPr>
          <p:cNvPr id="3" name="Immagine 2">
            <a:extLst>
              <a:ext uri="{FF2B5EF4-FFF2-40B4-BE49-F238E27FC236}">
                <a16:creationId xmlns:a16="http://schemas.microsoft.com/office/drawing/2014/main" xmlns="" id="{153E6C36-0706-2A60-F42B-CCC1195C23A5}"/>
              </a:ext>
            </a:extLst>
          </p:cNvPr>
          <p:cNvPicPr>
            <a:picLocks noChangeAspect="1"/>
          </p:cNvPicPr>
          <p:nvPr/>
        </p:nvPicPr>
        <p:blipFill>
          <a:blip r:embed="rId7"/>
          <a:stretch>
            <a:fillRect/>
          </a:stretch>
        </p:blipFill>
        <p:spPr>
          <a:xfrm>
            <a:off x="5971814" y="465667"/>
            <a:ext cx="6142724" cy="5159463"/>
          </a:xfrm>
          <a:prstGeom prst="rect">
            <a:avLst/>
          </a:prstGeom>
        </p:spPr>
      </p:pic>
    </p:spTree>
    <p:extLst>
      <p:ext uri="{BB962C8B-B14F-4D97-AF65-F5344CB8AC3E}">
        <p14:creationId xmlns:p14="http://schemas.microsoft.com/office/powerpoint/2010/main" val="167549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90737" y="199973"/>
            <a:ext cx="5645126" cy="584775"/>
          </a:xfrm>
          <a:prstGeom prst="rect">
            <a:avLst/>
          </a:prstGeom>
          <a:noFill/>
        </p:spPr>
        <p:txBody>
          <a:bodyPr wrap="square" rtlCol="0">
            <a:spAutoFit/>
          </a:bodyPr>
          <a:lstStyle/>
          <a:p>
            <a:r>
              <a:rPr lang="it-IT" sz="3200" b="1" dirty="0">
                <a:solidFill>
                  <a:srgbClr val="0070C0"/>
                </a:solidFill>
                <a:ea typeface="Tahoma" panose="020B0604030504040204" pitchFamily="34" charset="0"/>
                <a:cs typeface="Tahoma" panose="020B0604030504040204" pitchFamily="34" charset="0"/>
              </a:rPr>
              <a:t>Software di verifica della firma</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4" name="Rettangolo 3"/>
          <p:cNvSpPr/>
          <p:nvPr/>
        </p:nvSpPr>
        <p:spPr>
          <a:xfrm>
            <a:off x="518608" y="1013569"/>
            <a:ext cx="4769672" cy="3477875"/>
          </a:xfrm>
          <a:prstGeom prst="rect">
            <a:avLst/>
          </a:prstGeom>
        </p:spPr>
        <p:txBody>
          <a:bodyPr wrap="square">
            <a:spAutoFit/>
          </a:bodyPr>
          <a:lstStyle/>
          <a:p>
            <a:pPr lvl="0"/>
            <a:r>
              <a:rPr lang="it-IT" sz="1400" dirty="0">
                <a:solidFill>
                  <a:srgbClr val="0070C0"/>
                </a:solidFill>
                <a:ea typeface="Tahoma" panose="020B0604030504040204" pitchFamily="34" charset="0"/>
                <a:cs typeface="Tahoma" panose="020B0604030504040204" pitchFamily="34" charset="0"/>
              </a:rPr>
              <a:t>Una volta sottomesso il documento, l’applicazione restituisce un report semplificato che con l’indicazione «</a:t>
            </a:r>
            <a:r>
              <a:rPr lang="it-IT" sz="1400" b="1" i="1" dirty="0">
                <a:solidFill>
                  <a:srgbClr val="0070C0"/>
                </a:solidFill>
                <a:ea typeface="Tahoma" panose="020B0604030504040204" pitchFamily="34" charset="0"/>
                <a:cs typeface="Tahoma" panose="020B0604030504040204" pitchFamily="34" charset="0"/>
              </a:rPr>
              <a:t>TOTAL_PASSED</a:t>
            </a:r>
            <a:r>
              <a:rPr lang="it-IT" sz="1400" i="1" dirty="0">
                <a:solidFill>
                  <a:srgbClr val="0070C0"/>
                </a:solidFill>
                <a:ea typeface="Tahoma" panose="020B0604030504040204" pitchFamily="34" charset="0"/>
                <a:cs typeface="Tahoma" panose="020B0604030504040204" pitchFamily="34" charset="0"/>
              </a:rPr>
              <a:t>» </a:t>
            </a:r>
            <a:r>
              <a:rPr lang="it-IT" sz="1400" dirty="0">
                <a:solidFill>
                  <a:srgbClr val="0070C0"/>
                </a:solidFill>
                <a:ea typeface="Tahoma" panose="020B0604030504040204" pitchFamily="34" charset="0"/>
                <a:cs typeface="Tahoma" panose="020B0604030504040204" pitchFamily="34" charset="0"/>
              </a:rPr>
              <a:t>conferma la validità della firma apposta al documento .</a:t>
            </a:r>
          </a:p>
          <a:p>
            <a:pPr lvl="0"/>
            <a:endParaRPr lang="it-IT" sz="1400" dirty="0">
              <a:solidFill>
                <a:srgbClr val="0070C0"/>
              </a:solidFill>
              <a:ea typeface="Tahoma" panose="020B0604030504040204" pitchFamily="34" charset="0"/>
              <a:cs typeface="Tahoma" panose="020B0604030504040204" pitchFamily="34" charset="0"/>
            </a:endParaRPr>
          </a:p>
          <a:p>
            <a:pPr lvl="0"/>
            <a:r>
              <a:rPr lang="it-IT" sz="1400" dirty="0">
                <a:solidFill>
                  <a:srgbClr val="0070C0"/>
                </a:solidFill>
                <a:ea typeface="Tahoma" panose="020B0604030504040204" pitchFamily="34" charset="0"/>
                <a:cs typeface="Tahoma" panose="020B0604030504040204" pitchFamily="34" charset="0"/>
              </a:rPr>
              <a:t>Se necessario, l’applicativo permette di visualizzare (si può scaricare il report) maggiori dettagli in merito alla validità della firma e sullo stato del documento caricato (non modificato dopo la sua sottoscrizione).</a:t>
            </a:r>
          </a:p>
          <a:p>
            <a:pPr lvl="0"/>
            <a:r>
              <a:rPr lang="it-IT" sz="1400" dirty="0">
                <a:solidFill>
                  <a:srgbClr val="0070C0"/>
                </a:solidFill>
                <a:ea typeface="Tahoma" panose="020B0604030504040204" pitchFamily="34" charset="0"/>
                <a:cs typeface="Tahoma" panose="020B0604030504040204" pitchFamily="34" charset="0"/>
              </a:rPr>
              <a:t>In alcuni casi nel report di dettagliato (voce </a:t>
            </a:r>
            <a:r>
              <a:rPr lang="it-IT" sz="1400" i="1" dirty="0">
                <a:solidFill>
                  <a:srgbClr val="0070C0"/>
                </a:solidFill>
                <a:ea typeface="Tahoma" panose="020B0604030504040204" pitchFamily="34" charset="0"/>
                <a:cs typeface="Tahoma" panose="020B0604030504040204" pitchFamily="34" charset="0"/>
              </a:rPr>
              <a:t>Detailed Report</a:t>
            </a:r>
            <a:r>
              <a:rPr lang="it-IT" sz="1400" dirty="0">
                <a:solidFill>
                  <a:srgbClr val="0070C0"/>
                </a:solidFill>
                <a:ea typeface="Tahoma" panose="020B0604030504040204" pitchFamily="34" charset="0"/>
                <a:cs typeface="Tahoma" panose="020B0604030504040204" pitchFamily="34" charset="0"/>
              </a:rPr>
              <a:t>) posso essere presenti alcuni avvisi segnalati in giallo, ad esempio:</a:t>
            </a:r>
          </a:p>
          <a:p>
            <a:pPr lvl="0">
              <a:spcAft>
                <a:spcPts val="1200"/>
              </a:spcAft>
            </a:pPr>
            <a:r>
              <a:rPr lang="en-US" sz="1400" i="1" dirty="0">
                <a:solidFill>
                  <a:srgbClr val="0070C0"/>
                </a:solidFill>
                <a:ea typeface="Tahoma" panose="020B0604030504040204" pitchFamily="34" charset="0"/>
                <a:cs typeface="Tahoma" panose="020B0604030504040204" pitchFamily="34" charset="0"/>
              </a:rPr>
              <a:t>“The authority info access is not present!”</a:t>
            </a:r>
          </a:p>
          <a:p>
            <a:pPr lvl="0"/>
            <a:r>
              <a:rPr lang="it-IT" sz="1400" b="1" dirty="0">
                <a:solidFill>
                  <a:srgbClr val="0070C0"/>
                </a:solidFill>
                <a:ea typeface="Tahoma" panose="020B0604030504040204" pitchFamily="34" charset="0"/>
                <a:cs typeface="Tahoma" panose="020B0604030504040204" pitchFamily="34" charset="0"/>
              </a:rPr>
              <a:t>Si evidenzia che gli avvisi in giallo (peculiarità di tutti i software di verifica) sono comunicazioni, non cambia il valore della firma apposta (la firma è valida).</a:t>
            </a:r>
          </a:p>
        </p:txBody>
      </p:sp>
      <p:pic>
        <p:nvPicPr>
          <p:cNvPr id="11" name="Immagine 10">
            <a:extLst>
              <a:ext uri="{FF2B5EF4-FFF2-40B4-BE49-F238E27FC236}">
                <a16:creationId xmlns:a16="http://schemas.microsoft.com/office/drawing/2014/main" xmlns="" id="{6AAF3C9F-B336-ACF0-35BD-AFE7E5C66DB2}"/>
              </a:ext>
            </a:extLst>
          </p:cNvPr>
          <p:cNvPicPr>
            <a:picLocks noChangeAspect="1"/>
          </p:cNvPicPr>
          <p:nvPr/>
        </p:nvPicPr>
        <p:blipFill>
          <a:blip r:embed="rId4"/>
          <a:stretch>
            <a:fillRect/>
          </a:stretch>
        </p:blipFill>
        <p:spPr>
          <a:xfrm>
            <a:off x="5373084" y="38090"/>
            <a:ext cx="6728179" cy="6024170"/>
          </a:xfrm>
          <a:prstGeom prst="rect">
            <a:avLst/>
          </a:prstGeom>
        </p:spPr>
      </p:pic>
      <p:sp>
        <p:nvSpPr>
          <p:cNvPr id="15" name="CasellaDiTesto 14">
            <a:extLst>
              <a:ext uri="{FF2B5EF4-FFF2-40B4-BE49-F238E27FC236}">
                <a16:creationId xmlns:a16="http://schemas.microsoft.com/office/drawing/2014/main" xmlns="" id="{6BBB9DC8-01F1-4F7C-B341-2F29C87207ED}"/>
              </a:ext>
            </a:extLst>
          </p:cNvPr>
          <p:cNvSpPr txBox="1"/>
          <p:nvPr/>
        </p:nvSpPr>
        <p:spPr>
          <a:xfrm>
            <a:off x="262635" y="5274630"/>
            <a:ext cx="3684525" cy="246221"/>
          </a:xfrm>
          <a:prstGeom prst="rect">
            <a:avLst/>
          </a:prstGeom>
          <a:noFill/>
        </p:spPr>
        <p:txBody>
          <a:bodyPr wrap="square">
            <a:spAutoFit/>
          </a:bodyPr>
          <a:lstStyle/>
          <a:p>
            <a:r>
              <a:rPr lang="it-IT" sz="1000" dirty="0">
                <a:solidFill>
                  <a:srgbClr val="0070C0"/>
                </a:solidFill>
                <a:ea typeface="Tahoma" panose="020B0604030504040204" pitchFamily="34" charset="0"/>
                <a:cs typeface="Tahoma" panose="020B0604030504040204" pitchFamily="34" charset="0"/>
              </a:rPr>
              <a:t>Esempio di Avviso segnalato come warning nel «</a:t>
            </a:r>
            <a:r>
              <a:rPr lang="it-IT" sz="1000" i="1" dirty="0">
                <a:solidFill>
                  <a:srgbClr val="0070C0"/>
                </a:solidFill>
                <a:ea typeface="Tahoma" panose="020B0604030504040204" pitchFamily="34" charset="0"/>
                <a:cs typeface="Tahoma" panose="020B0604030504040204" pitchFamily="34" charset="0"/>
              </a:rPr>
              <a:t>Detailed Report</a:t>
            </a:r>
            <a:r>
              <a:rPr lang="it-IT" sz="1000" dirty="0">
                <a:solidFill>
                  <a:srgbClr val="0070C0"/>
                </a:solidFill>
                <a:ea typeface="Tahoma" panose="020B0604030504040204" pitchFamily="34" charset="0"/>
                <a:cs typeface="Tahoma" panose="020B0604030504040204" pitchFamily="34" charset="0"/>
              </a:rPr>
              <a:t>»</a:t>
            </a:r>
            <a:endParaRPr lang="it-IT" sz="1000" dirty="0"/>
          </a:p>
        </p:txBody>
      </p:sp>
      <p:pic>
        <p:nvPicPr>
          <p:cNvPr id="17" name="Immagine 16">
            <a:extLst>
              <a:ext uri="{FF2B5EF4-FFF2-40B4-BE49-F238E27FC236}">
                <a16:creationId xmlns:a16="http://schemas.microsoft.com/office/drawing/2014/main" xmlns="" id="{EF37FB22-C07B-E1F6-FD35-C3690374C32A}"/>
              </a:ext>
            </a:extLst>
          </p:cNvPr>
          <p:cNvPicPr>
            <a:picLocks noChangeAspect="1"/>
          </p:cNvPicPr>
          <p:nvPr/>
        </p:nvPicPr>
        <p:blipFill>
          <a:blip r:embed="rId5"/>
          <a:stretch>
            <a:fillRect/>
          </a:stretch>
        </p:blipFill>
        <p:spPr>
          <a:xfrm>
            <a:off x="262636" y="4504822"/>
            <a:ext cx="4842765" cy="758744"/>
          </a:xfrm>
          <a:prstGeom prst="rect">
            <a:avLst/>
          </a:prstGeom>
        </p:spPr>
      </p:pic>
    </p:spTree>
    <p:extLst>
      <p:ext uri="{BB962C8B-B14F-4D97-AF65-F5344CB8AC3E}">
        <p14:creationId xmlns:p14="http://schemas.microsoft.com/office/powerpoint/2010/main" val="479153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F2BFBCE6-55AA-4ED4-8C17-C4378B921B55}"/>
              </a:ext>
            </a:extLst>
          </p:cNvPr>
          <p:cNvSpPr/>
          <p:nvPr/>
        </p:nvSpPr>
        <p:spPr>
          <a:xfrm>
            <a:off x="0" y="-7102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xmlns="" id="{5D54A482-67BF-4E73-BE2D-E7EB19BD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sp>
        <p:nvSpPr>
          <p:cNvPr id="10" name="CasellaDiTesto 9">
            <a:extLst>
              <a:ext uri="{FF2B5EF4-FFF2-40B4-BE49-F238E27FC236}">
                <a16:creationId xmlns:a16="http://schemas.microsoft.com/office/drawing/2014/main" xmlns="" id="{367C4D66-FBA8-470E-9224-F633A326012B}"/>
              </a:ext>
            </a:extLst>
          </p:cNvPr>
          <p:cNvSpPr txBox="1"/>
          <p:nvPr/>
        </p:nvSpPr>
        <p:spPr>
          <a:xfrm>
            <a:off x="2806269" y="4236013"/>
            <a:ext cx="6579461" cy="461665"/>
          </a:xfrm>
          <a:prstGeom prst="rect">
            <a:avLst/>
          </a:prstGeom>
          <a:noFill/>
        </p:spPr>
        <p:txBody>
          <a:bodyPr wrap="square" rtlCol="0">
            <a:spAutoFit/>
          </a:bodyPr>
          <a:lstStyle/>
          <a:p>
            <a:pPr algn="ctr"/>
            <a:r>
              <a:rPr lang="it-IT" sz="2400" dirty="0">
                <a:solidFill>
                  <a:schemeClr val="bg1"/>
                </a:solidFill>
                <a:ea typeface="Tahoma" panose="020B0604030504040204" pitchFamily="34" charset="0"/>
                <a:cs typeface="Tahoma" panose="020B0604030504040204" pitchFamily="34" charset="0"/>
              </a:rPr>
              <a:t>Riferimenti dei docenti  - ianniello@agid.gov.it</a:t>
            </a:r>
          </a:p>
        </p:txBody>
      </p:sp>
      <p:sp>
        <p:nvSpPr>
          <p:cNvPr id="12" name="CasellaDiTesto 11">
            <a:extLst>
              <a:ext uri="{FF2B5EF4-FFF2-40B4-BE49-F238E27FC236}">
                <a16:creationId xmlns:a16="http://schemas.microsoft.com/office/drawing/2014/main" xmlns="" id="{D4F9066C-533D-4E29-B173-7C58BFDB7C2A}"/>
              </a:ext>
            </a:extLst>
          </p:cNvPr>
          <p:cNvSpPr txBox="1"/>
          <p:nvPr/>
        </p:nvSpPr>
        <p:spPr>
          <a:xfrm>
            <a:off x="3125864" y="2068447"/>
            <a:ext cx="5940269" cy="923330"/>
          </a:xfrm>
          <a:prstGeom prst="rect">
            <a:avLst/>
          </a:prstGeom>
          <a:noFill/>
        </p:spPr>
        <p:txBody>
          <a:bodyPr wrap="square" rtlCol="0">
            <a:spAutoFit/>
          </a:bodyPr>
          <a:lstStyle/>
          <a:p>
            <a:pPr algn="ctr"/>
            <a:r>
              <a:rPr lang="it-IT" sz="5400" dirty="0">
                <a:solidFill>
                  <a:schemeClr val="bg1"/>
                </a:solidFill>
                <a:ea typeface="Tahoma" panose="020B0604030504040204" pitchFamily="34" charset="0"/>
                <a:cs typeface="Tahoma" panose="020B0604030504040204" pitchFamily="34" charset="0"/>
              </a:rPr>
              <a:t>www.agid.gov.it </a:t>
            </a:r>
          </a:p>
        </p:txBody>
      </p:sp>
    </p:spTree>
    <p:extLst>
      <p:ext uri="{BB962C8B-B14F-4D97-AF65-F5344CB8AC3E}">
        <p14:creationId xmlns:p14="http://schemas.microsoft.com/office/powerpoint/2010/main" val="239101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15559" y="342755"/>
            <a:ext cx="6306141"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La Firma Digitale  - FD</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211793" y="1081895"/>
            <a:ext cx="11692031" cy="1938992"/>
          </a:xfrm>
          <a:prstGeom prst="rect">
            <a:avLst/>
          </a:prstGeom>
          <a:noFill/>
        </p:spPr>
        <p:txBody>
          <a:bodyPr wrap="square" rtlCol="0">
            <a:spAutoFit/>
          </a:bodyPr>
          <a:lstStyle/>
          <a:p>
            <a:pPr>
              <a:spcAft>
                <a:spcPts val="1200"/>
              </a:spcAft>
            </a:pPr>
            <a:r>
              <a:rPr lang="it-IT" sz="2000" i="1" dirty="0">
                <a:solidFill>
                  <a:srgbClr val="0070C0"/>
                </a:solidFill>
                <a:ea typeface="Tahoma" panose="020B0604030504040204" pitchFamily="34" charset="0"/>
                <a:cs typeface="Tahoma" panose="020B0604030504040204" pitchFamily="34" charset="0"/>
              </a:rPr>
              <a:t>La Firma Digitale è il risultato di una procedura informatica che garantisce l’autenticità e l’integrità di messaggi e documenti scambiati e archiviati con mezzi informatici, al pari di quanto svolto dalla firma autografa per i documenti tradizionali</a:t>
            </a:r>
          </a:p>
          <a:p>
            <a:pPr>
              <a:spcAft>
                <a:spcPts val="1200"/>
              </a:spcAft>
            </a:pPr>
            <a:r>
              <a:rPr lang="it-IT" sz="2000" dirty="0">
                <a:solidFill>
                  <a:srgbClr val="0070C0"/>
                </a:solidFill>
                <a:ea typeface="Tahoma" panose="020B0604030504040204" pitchFamily="34" charset="0"/>
                <a:cs typeface="Tahoma" panose="020B0604030504040204" pitchFamily="34" charset="0"/>
              </a:rPr>
              <a:t>La Firma Digitale è nata con l’obbiettivo di trasferire su digitale il concetto di </a:t>
            </a:r>
            <a:r>
              <a:rPr lang="it-IT" sz="2000" i="1" dirty="0">
                <a:solidFill>
                  <a:srgbClr val="0070C0"/>
                </a:solidFill>
                <a:ea typeface="Tahoma" panose="020B0604030504040204" pitchFamily="34" charset="0"/>
                <a:cs typeface="Tahoma" panose="020B0604030504040204" pitchFamily="34" charset="0"/>
              </a:rPr>
              <a:t>firma autografa </a:t>
            </a:r>
            <a:r>
              <a:rPr lang="it-IT" sz="2000" dirty="0">
                <a:solidFill>
                  <a:srgbClr val="0070C0"/>
                </a:solidFill>
                <a:ea typeface="Tahoma" panose="020B0604030504040204" pitchFamily="34" charset="0"/>
                <a:cs typeface="Tahoma" panose="020B0604030504040204" pitchFamily="34" charset="0"/>
              </a:rPr>
              <a:t>su carta.</a:t>
            </a:r>
          </a:p>
          <a:p>
            <a:r>
              <a:rPr lang="it-IT" sz="2000" dirty="0">
                <a:solidFill>
                  <a:srgbClr val="0070C0"/>
                </a:solidFill>
                <a:ea typeface="Tahoma" panose="020B0604030504040204" pitchFamily="34" charset="0"/>
                <a:cs typeface="Tahoma" panose="020B0604030504040204" pitchFamily="34" charset="0"/>
              </a:rPr>
              <a:t>Attraverso la Firma Digitale si riescono quindi a garantire i seguenti 3 requisiti:</a:t>
            </a: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3" name="CasellaDiTesto 2">
            <a:extLst>
              <a:ext uri="{FF2B5EF4-FFF2-40B4-BE49-F238E27FC236}">
                <a16:creationId xmlns:a16="http://schemas.microsoft.com/office/drawing/2014/main" xmlns="" id="{EF4D88F5-1BF8-DACE-6A14-EF1FCF408769}"/>
              </a:ext>
            </a:extLst>
          </p:cNvPr>
          <p:cNvSpPr txBox="1"/>
          <p:nvPr/>
        </p:nvSpPr>
        <p:spPr>
          <a:xfrm>
            <a:off x="650989" y="3197743"/>
            <a:ext cx="1552100" cy="400110"/>
          </a:xfrm>
          <a:prstGeom prst="rect">
            <a:avLst/>
          </a:prstGeom>
          <a:noFill/>
        </p:spPr>
        <p:txBody>
          <a:bodyPr wrap="square">
            <a:spAutoFit/>
          </a:bodyPr>
          <a:lstStyle/>
          <a:p>
            <a:r>
              <a:rPr lang="it-IT" sz="2000" b="1" dirty="0">
                <a:solidFill>
                  <a:srgbClr val="0070C0"/>
                </a:solidFill>
                <a:ea typeface="Tahoma" panose="020B0604030504040204" pitchFamily="34" charset="0"/>
                <a:cs typeface="Tahoma" panose="020B0604030504040204" pitchFamily="34" charset="0"/>
              </a:rPr>
              <a:t>Autenticità</a:t>
            </a:r>
            <a:r>
              <a:rPr lang="it-IT" dirty="0"/>
              <a:t>  </a:t>
            </a:r>
          </a:p>
        </p:txBody>
      </p:sp>
      <p:sp>
        <p:nvSpPr>
          <p:cNvPr id="6" name="CasellaDiTesto 5">
            <a:extLst>
              <a:ext uri="{FF2B5EF4-FFF2-40B4-BE49-F238E27FC236}">
                <a16:creationId xmlns:a16="http://schemas.microsoft.com/office/drawing/2014/main" xmlns="" id="{A813C99B-DAF2-85DE-14F7-A478BEC0C633}"/>
              </a:ext>
            </a:extLst>
          </p:cNvPr>
          <p:cNvSpPr txBox="1"/>
          <p:nvPr/>
        </p:nvSpPr>
        <p:spPr>
          <a:xfrm>
            <a:off x="651900" y="3880033"/>
            <a:ext cx="1273246" cy="400110"/>
          </a:xfrm>
          <a:prstGeom prst="rect">
            <a:avLst/>
          </a:prstGeom>
          <a:noFill/>
        </p:spPr>
        <p:txBody>
          <a:bodyPr wrap="square">
            <a:spAutoFit/>
          </a:bodyPr>
          <a:lstStyle/>
          <a:p>
            <a:r>
              <a:rPr lang="it-IT" sz="2000" b="1" dirty="0">
                <a:solidFill>
                  <a:srgbClr val="0070C0"/>
                </a:solidFill>
                <a:ea typeface="Tahoma" panose="020B0604030504040204" pitchFamily="34" charset="0"/>
                <a:cs typeface="Tahoma" panose="020B0604030504040204" pitchFamily="34" charset="0"/>
              </a:rPr>
              <a:t>Integrità</a:t>
            </a:r>
            <a:r>
              <a:rPr lang="it-IT" b="1" dirty="0"/>
              <a:t>  </a:t>
            </a:r>
          </a:p>
        </p:txBody>
      </p:sp>
      <p:sp>
        <p:nvSpPr>
          <p:cNvPr id="10" name="CasellaDiTesto 9">
            <a:extLst>
              <a:ext uri="{FF2B5EF4-FFF2-40B4-BE49-F238E27FC236}">
                <a16:creationId xmlns:a16="http://schemas.microsoft.com/office/drawing/2014/main" xmlns="" id="{409438B6-C8C8-7479-D067-B639428324B3}"/>
              </a:ext>
            </a:extLst>
          </p:cNvPr>
          <p:cNvSpPr txBox="1"/>
          <p:nvPr/>
        </p:nvSpPr>
        <p:spPr>
          <a:xfrm>
            <a:off x="650989" y="4618362"/>
            <a:ext cx="1552100" cy="400110"/>
          </a:xfrm>
          <a:prstGeom prst="rect">
            <a:avLst/>
          </a:prstGeom>
          <a:noFill/>
        </p:spPr>
        <p:txBody>
          <a:bodyPr wrap="square">
            <a:spAutoFit/>
          </a:bodyPr>
          <a:lstStyle/>
          <a:p>
            <a:r>
              <a:rPr lang="it-IT" sz="2000" b="1" dirty="0">
                <a:solidFill>
                  <a:srgbClr val="0070C0"/>
                </a:solidFill>
                <a:ea typeface="Tahoma" panose="020B0604030504040204" pitchFamily="34" charset="0"/>
                <a:cs typeface="Tahoma" panose="020B0604030504040204" pitchFamily="34" charset="0"/>
              </a:rPr>
              <a:t>Non</a:t>
            </a:r>
            <a:r>
              <a:rPr lang="it-IT" b="1" dirty="0"/>
              <a:t> </a:t>
            </a:r>
            <a:r>
              <a:rPr lang="it-IT" sz="2000" b="1" dirty="0">
                <a:solidFill>
                  <a:srgbClr val="0070C0"/>
                </a:solidFill>
                <a:ea typeface="Tahoma" panose="020B0604030504040204" pitchFamily="34" charset="0"/>
                <a:cs typeface="Tahoma" panose="020B0604030504040204" pitchFamily="34" charset="0"/>
              </a:rPr>
              <a:t>ripudio </a:t>
            </a:r>
            <a:endParaRPr lang="it-IT" sz="2000" dirty="0">
              <a:solidFill>
                <a:srgbClr val="0070C0"/>
              </a:solidFill>
              <a:ea typeface="Tahoma" panose="020B0604030504040204" pitchFamily="34" charset="0"/>
              <a:cs typeface="Tahoma" panose="020B0604030504040204" pitchFamily="34" charset="0"/>
            </a:endParaRPr>
          </a:p>
        </p:txBody>
      </p:sp>
      <p:sp>
        <p:nvSpPr>
          <p:cNvPr id="12" name="CasellaDiTesto 11">
            <a:extLst>
              <a:ext uri="{FF2B5EF4-FFF2-40B4-BE49-F238E27FC236}">
                <a16:creationId xmlns:a16="http://schemas.microsoft.com/office/drawing/2014/main" xmlns="" id="{9C434994-17BB-DA24-A617-19845D204F5A}"/>
              </a:ext>
            </a:extLst>
          </p:cNvPr>
          <p:cNvSpPr txBox="1"/>
          <p:nvPr/>
        </p:nvSpPr>
        <p:spPr>
          <a:xfrm>
            <a:off x="2302489" y="3138978"/>
            <a:ext cx="9352482" cy="707886"/>
          </a:xfrm>
          <a:prstGeom prst="rect">
            <a:avLst/>
          </a:prstGeom>
          <a:noFill/>
        </p:spPr>
        <p:txBody>
          <a:bodyPr wrap="square">
            <a:spAutoFit/>
          </a:bodyPr>
          <a:lstStyle/>
          <a:p>
            <a:r>
              <a:rPr lang="it-IT" sz="2000" dirty="0">
                <a:solidFill>
                  <a:srgbClr val="0070C0"/>
                </a:solidFill>
                <a:ea typeface="Tahoma" panose="020B0604030504040204" pitchFamily="34" charset="0"/>
                <a:cs typeface="Tahoma" panose="020B0604030504040204" pitchFamily="34" charset="0"/>
              </a:rPr>
              <a:t>Con un documento firmato digitalmente si può essere certi dell’identità del sottoscrittore.</a:t>
            </a:r>
          </a:p>
        </p:txBody>
      </p:sp>
      <p:sp>
        <p:nvSpPr>
          <p:cNvPr id="14" name="CasellaDiTesto 13">
            <a:extLst>
              <a:ext uri="{FF2B5EF4-FFF2-40B4-BE49-F238E27FC236}">
                <a16:creationId xmlns:a16="http://schemas.microsoft.com/office/drawing/2014/main" xmlns="" id="{59971BA0-2892-363B-8D70-9AAEEAB05AA1}"/>
              </a:ext>
            </a:extLst>
          </p:cNvPr>
          <p:cNvSpPr txBox="1"/>
          <p:nvPr/>
        </p:nvSpPr>
        <p:spPr>
          <a:xfrm>
            <a:off x="2302488" y="3880033"/>
            <a:ext cx="9237611" cy="707886"/>
          </a:xfrm>
          <a:prstGeom prst="rect">
            <a:avLst/>
          </a:prstGeom>
          <a:noFill/>
        </p:spPr>
        <p:txBody>
          <a:bodyPr wrap="square">
            <a:spAutoFit/>
          </a:bodyPr>
          <a:lstStyle/>
          <a:p>
            <a:r>
              <a:rPr lang="it-IT" sz="2000" dirty="0">
                <a:solidFill>
                  <a:srgbClr val="0070C0"/>
                </a:solidFill>
                <a:ea typeface="Tahoma" panose="020B0604030504040204" pitchFamily="34" charset="0"/>
                <a:cs typeface="Tahoma" panose="020B0604030504040204" pitchFamily="34" charset="0"/>
              </a:rPr>
              <a:t>Sicurezza</a:t>
            </a:r>
            <a:r>
              <a:rPr lang="it-IT" dirty="0"/>
              <a:t> </a:t>
            </a:r>
            <a:r>
              <a:rPr lang="it-IT" sz="2000" dirty="0">
                <a:solidFill>
                  <a:srgbClr val="0070C0"/>
                </a:solidFill>
                <a:ea typeface="Tahoma" panose="020B0604030504040204" pitchFamily="34" charset="0"/>
                <a:cs typeface="Tahoma" panose="020B0604030504040204" pitchFamily="34" charset="0"/>
              </a:rPr>
              <a:t>che il documento informatico non è stato modificato dopo la sua sottoscrizione;</a:t>
            </a:r>
          </a:p>
        </p:txBody>
      </p:sp>
      <p:sp>
        <p:nvSpPr>
          <p:cNvPr id="16" name="CasellaDiTesto 15">
            <a:extLst>
              <a:ext uri="{FF2B5EF4-FFF2-40B4-BE49-F238E27FC236}">
                <a16:creationId xmlns:a16="http://schemas.microsoft.com/office/drawing/2014/main" xmlns="" id="{3463B150-C2F9-C9EA-A15C-D89C2BB1DA8F}"/>
              </a:ext>
            </a:extLst>
          </p:cNvPr>
          <p:cNvSpPr txBox="1"/>
          <p:nvPr/>
        </p:nvSpPr>
        <p:spPr>
          <a:xfrm>
            <a:off x="2302489" y="4618362"/>
            <a:ext cx="9047682" cy="707886"/>
          </a:xfrm>
          <a:prstGeom prst="rect">
            <a:avLst/>
          </a:prstGeom>
          <a:noFill/>
        </p:spPr>
        <p:txBody>
          <a:bodyPr wrap="square">
            <a:spAutoFit/>
          </a:bodyPr>
          <a:lstStyle/>
          <a:p>
            <a:r>
              <a:rPr lang="it-IT" sz="2000" dirty="0">
                <a:solidFill>
                  <a:srgbClr val="0070C0"/>
                </a:solidFill>
                <a:ea typeface="Tahoma" panose="020B0604030504040204" pitchFamily="34" charset="0"/>
                <a:cs typeface="Tahoma" panose="020B0604030504040204" pitchFamily="34" charset="0"/>
              </a:rPr>
              <a:t>Il documento informatico sottoscritto con firma digitale, ha piena validità legale e non può essere ripudiato dal sottoscrittore.</a:t>
            </a:r>
          </a:p>
        </p:txBody>
      </p:sp>
    </p:spTree>
    <p:extLst>
      <p:ext uri="{BB962C8B-B14F-4D97-AF65-F5344CB8AC3E}">
        <p14:creationId xmlns:p14="http://schemas.microsoft.com/office/powerpoint/2010/main" val="172858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37788" y="307121"/>
            <a:ext cx="10246253"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Accenni normativi – definizioni FD e FEQ</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2" name="CasellaDiTesto 1">
            <a:extLst>
              <a:ext uri="{FF2B5EF4-FFF2-40B4-BE49-F238E27FC236}">
                <a16:creationId xmlns:a16="http://schemas.microsoft.com/office/drawing/2014/main" xmlns="" id="{B98E2054-2E92-CEDD-BF83-3AA1F81BDF1C}"/>
              </a:ext>
            </a:extLst>
          </p:cNvPr>
          <p:cNvSpPr txBox="1"/>
          <p:nvPr/>
        </p:nvSpPr>
        <p:spPr>
          <a:xfrm>
            <a:off x="437789" y="1001390"/>
            <a:ext cx="7305895" cy="400110"/>
          </a:xfrm>
          <a:prstGeom prst="rect">
            <a:avLst/>
          </a:prstGeom>
          <a:noFill/>
        </p:spPr>
        <p:txBody>
          <a:bodyPr wrap="square" rtlCol="0">
            <a:spAutoFit/>
          </a:bodyPr>
          <a:lstStyle/>
          <a:p>
            <a:r>
              <a:rPr lang="it-IT" sz="2000" dirty="0">
                <a:solidFill>
                  <a:srgbClr val="0070C0"/>
                </a:solidFill>
                <a:ea typeface="Tahoma" panose="020B0604030504040204" pitchFamily="34" charset="0"/>
                <a:cs typeface="Tahoma" panose="020B0604030504040204" pitchFamily="34" charset="0"/>
              </a:rPr>
              <a:t>Codice dell’Amministrazione Digitale (</a:t>
            </a:r>
            <a:r>
              <a:rPr lang="es-ES" sz="2000" dirty="0">
                <a:solidFill>
                  <a:srgbClr val="0070C0"/>
                </a:solidFill>
                <a:ea typeface="Tahoma" panose="020B0604030504040204" pitchFamily="34" charset="0"/>
                <a:cs typeface="Tahoma" panose="020B0604030504040204" pitchFamily="34" charset="0"/>
              </a:rPr>
              <a:t>D.Lgs. 7 marzo 2005 e s.m.i.)</a:t>
            </a:r>
            <a:endParaRPr lang="it-IT" sz="2000" dirty="0">
              <a:solidFill>
                <a:srgbClr val="0070C0"/>
              </a:solidFill>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D61E46CB-73F4-FA2F-19C2-3EF11BD1ABA1}"/>
              </a:ext>
            </a:extLst>
          </p:cNvPr>
          <p:cNvSpPr txBox="1"/>
          <p:nvPr/>
        </p:nvSpPr>
        <p:spPr>
          <a:xfrm>
            <a:off x="770021" y="1382568"/>
            <a:ext cx="11316423" cy="1631216"/>
          </a:xfrm>
          <a:prstGeom prst="rect">
            <a:avLst/>
          </a:prstGeom>
          <a:noFill/>
        </p:spPr>
        <p:txBody>
          <a:bodyPr wrap="square">
            <a:spAutoFit/>
          </a:bodyPr>
          <a:lstStyle/>
          <a:p>
            <a:r>
              <a:rPr lang="es-ES" sz="2000" dirty="0">
                <a:solidFill>
                  <a:srgbClr val="0070C0"/>
                </a:solidFill>
                <a:ea typeface="Tahoma" panose="020B0604030504040204" pitchFamily="34" charset="0"/>
                <a:cs typeface="Tahoma" panose="020B0604030504040204" pitchFamily="34" charset="0"/>
              </a:rPr>
              <a:t>Art.</a:t>
            </a:r>
            <a:r>
              <a:rPr lang="es-ES" dirty="0"/>
              <a:t> </a:t>
            </a:r>
            <a:r>
              <a:rPr lang="es-ES" sz="2000" dirty="0">
                <a:solidFill>
                  <a:srgbClr val="0070C0"/>
                </a:solidFill>
                <a:ea typeface="Tahoma" panose="020B0604030504040204" pitchFamily="34" charset="0"/>
                <a:cs typeface="Tahoma" panose="020B0604030504040204" pitchFamily="34" charset="0"/>
              </a:rPr>
              <a:t>1 </a:t>
            </a:r>
          </a:p>
          <a:p>
            <a:r>
              <a:rPr lang="it-IT" sz="2000" b="1" i="1" dirty="0">
                <a:solidFill>
                  <a:srgbClr val="0070C0"/>
                </a:solidFill>
                <a:ea typeface="Tahoma" panose="020B0604030504040204" pitchFamily="34" charset="0"/>
                <a:cs typeface="Tahoma" panose="020B0604030504040204" pitchFamily="34" charset="0"/>
              </a:rPr>
              <a:t>Firma Digitale</a:t>
            </a:r>
            <a:r>
              <a:rPr lang="it-IT" sz="2000" b="1" dirty="0">
                <a:solidFill>
                  <a:srgbClr val="0070C0"/>
                </a:solidFill>
                <a:ea typeface="Tahoma" panose="020B0604030504040204" pitchFamily="34" charset="0"/>
                <a:cs typeface="Tahoma" panose="020B0604030504040204" pitchFamily="34" charset="0"/>
              </a:rPr>
              <a:t>: </a:t>
            </a:r>
            <a:r>
              <a:rPr lang="it-IT" sz="2000" i="1" dirty="0">
                <a:solidFill>
                  <a:srgbClr val="0070C0"/>
                </a:solidFill>
                <a:ea typeface="Tahoma" panose="020B0604030504040204" pitchFamily="34" charset="0"/>
                <a:cs typeface="Tahoma" panose="020B0604030504040204" pitchFamily="34" charset="0"/>
              </a:rPr>
              <a:t>un particolare tipo di firma qualificata basata su un su un sistema di chiavi crittografiche, una pubblica e una privata, correlate tra loro, che consente al titolare di firma elettronica tramite la chiave privata e a un soggetto terzo tramite la chiave pubblica, rispettivamente, di rendere manifesta e di verificare  la provenienza e l'integrità di un documento informatico o di un insieme di documenti informatici.</a:t>
            </a:r>
          </a:p>
        </p:txBody>
      </p:sp>
      <p:sp>
        <p:nvSpPr>
          <p:cNvPr id="13" name="CasellaDiTesto 12">
            <a:extLst>
              <a:ext uri="{FF2B5EF4-FFF2-40B4-BE49-F238E27FC236}">
                <a16:creationId xmlns:a16="http://schemas.microsoft.com/office/drawing/2014/main" xmlns="" id="{69DC0610-B8DD-873E-52E0-35F68CB54A1C}"/>
              </a:ext>
            </a:extLst>
          </p:cNvPr>
          <p:cNvSpPr txBox="1"/>
          <p:nvPr/>
        </p:nvSpPr>
        <p:spPr>
          <a:xfrm>
            <a:off x="770021" y="3416556"/>
            <a:ext cx="10984190" cy="2246769"/>
          </a:xfrm>
          <a:prstGeom prst="rect">
            <a:avLst/>
          </a:prstGeom>
          <a:noFill/>
        </p:spPr>
        <p:txBody>
          <a:bodyPr wrap="square">
            <a:spAutoFit/>
          </a:bodyPr>
          <a:lstStyle/>
          <a:p>
            <a:r>
              <a:rPr lang="it-IT" sz="2000" dirty="0">
                <a:solidFill>
                  <a:srgbClr val="0070C0"/>
                </a:solidFill>
                <a:ea typeface="Tahoma" panose="020B0604030504040204" pitchFamily="34" charset="0"/>
                <a:cs typeface="Tahoma" panose="020B0604030504040204" pitchFamily="34" charset="0"/>
              </a:rPr>
              <a:t>Art. 3</a:t>
            </a:r>
          </a:p>
          <a:p>
            <a:r>
              <a:rPr lang="it-IT" sz="2000" b="1" i="1" dirty="0">
                <a:solidFill>
                  <a:srgbClr val="0070C0"/>
                </a:solidFill>
                <a:ea typeface="Tahoma" panose="020B0604030504040204" pitchFamily="34" charset="0"/>
                <a:cs typeface="Tahoma" panose="020B0604030504040204" pitchFamily="34" charset="0"/>
              </a:rPr>
              <a:t>Firma elettronica qualificata</a:t>
            </a:r>
            <a:r>
              <a:rPr lang="it-IT" sz="2000" i="1" dirty="0">
                <a:solidFill>
                  <a:srgbClr val="0070C0"/>
                </a:solidFill>
                <a:ea typeface="Tahoma" panose="020B0604030504040204" pitchFamily="34" charset="0"/>
                <a:cs typeface="Tahoma" panose="020B0604030504040204" pitchFamily="34" charset="0"/>
              </a:rPr>
              <a:t>: una firma elettronica avanzata creata da un dispositivo per la creazione di una firma elettronica qualificata e basata su un certificato qualificato per firme elettroniche.</a:t>
            </a:r>
          </a:p>
          <a:p>
            <a:r>
              <a:rPr lang="it-IT" sz="2000" dirty="0">
                <a:solidFill>
                  <a:srgbClr val="0070C0"/>
                </a:solidFill>
                <a:ea typeface="Tahoma" panose="020B0604030504040204" pitchFamily="34" charset="0"/>
                <a:cs typeface="Tahoma" panose="020B0604030504040204" pitchFamily="34" charset="0"/>
              </a:rPr>
              <a:t>Art. 25  </a:t>
            </a:r>
          </a:p>
          <a:p>
            <a:r>
              <a:rPr lang="it-IT" sz="2000" i="1" dirty="0">
                <a:solidFill>
                  <a:srgbClr val="0070C0"/>
                </a:solidFill>
                <a:ea typeface="Tahoma" panose="020B0604030504040204" pitchFamily="34" charset="0"/>
                <a:cs typeface="Tahoma" panose="020B0604030504040204" pitchFamily="34" charset="0"/>
              </a:rPr>
              <a:t>2.   Una firma elettronica qualificata ha effetti giuridici equivalenti a quelli di una firma autografa.</a:t>
            </a:r>
          </a:p>
          <a:p>
            <a:endParaRPr lang="it-IT" sz="2000" dirty="0"/>
          </a:p>
          <a:p>
            <a:endParaRPr lang="it-IT" sz="2000" dirty="0">
              <a:solidFill>
                <a:srgbClr val="0070C0"/>
              </a:solidFill>
              <a:ea typeface="Tahoma" panose="020B0604030504040204" pitchFamily="34" charset="0"/>
              <a:cs typeface="Tahoma" panose="020B0604030504040204" pitchFamily="34" charset="0"/>
            </a:endParaRPr>
          </a:p>
        </p:txBody>
      </p:sp>
      <p:sp>
        <p:nvSpPr>
          <p:cNvPr id="18" name="CasellaDiTesto 17">
            <a:extLst>
              <a:ext uri="{FF2B5EF4-FFF2-40B4-BE49-F238E27FC236}">
                <a16:creationId xmlns:a16="http://schemas.microsoft.com/office/drawing/2014/main" xmlns="" id="{A6B9FA1B-22AD-CEFF-EFAA-943CF7112D20}"/>
              </a:ext>
            </a:extLst>
          </p:cNvPr>
          <p:cNvSpPr txBox="1"/>
          <p:nvPr/>
        </p:nvSpPr>
        <p:spPr>
          <a:xfrm>
            <a:off x="437789" y="3072060"/>
            <a:ext cx="8718242" cy="400110"/>
          </a:xfrm>
          <a:prstGeom prst="rect">
            <a:avLst/>
          </a:prstGeom>
          <a:noFill/>
        </p:spPr>
        <p:txBody>
          <a:bodyPr wrap="square">
            <a:spAutoFit/>
          </a:bodyPr>
          <a:lstStyle/>
          <a:p>
            <a:r>
              <a:rPr lang="it-IT" sz="2000" dirty="0">
                <a:solidFill>
                  <a:srgbClr val="0070C0"/>
                </a:solidFill>
                <a:ea typeface="Tahoma" panose="020B0604030504040204" pitchFamily="34" charset="0"/>
                <a:cs typeface="Tahoma" panose="020B0604030504040204" pitchFamily="34" charset="0"/>
              </a:rPr>
              <a:t>Regolamento</a:t>
            </a:r>
            <a:r>
              <a:rPr lang="it-IT" dirty="0"/>
              <a:t> </a:t>
            </a:r>
            <a:r>
              <a:rPr lang="it-IT" sz="2000" dirty="0">
                <a:solidFill>
                  <a:srgbClr val="0070C0"/>
                </a:solidFill>
                <a:ea typeface="Tahoma" panose="020B0604030504040204" pitchFamily="34" charset="0"/>
                <a:cs typeface="Tahoma" panose="020B0604030504040204" pitchFamily="34" charset="0"/>
              </a:rPr>
              <a:t>(UE) 910/2014 - eIDAS</a:t>
            </a:r>
          </a:p>
        </p:txBody>
      </p:sp>
      <p:sp>
        <p:nvSpPr>
          <p:cNvPr id="21" name="CasellaDiTesto 20">
            <a:extLst>
              <a:ext uri="{FF2B5EF4-FFF2-40B4-BE49-F238E27FC236}">
                <a16:creationId xmlns:a16="http://schemas.microsoft.com/office/drawing/2014/main" xmlns="" id="{02A15618-2B56-58B7-0E21-D47229A3B090}"/>
              </a:ext>
            </a:extLst>
          </p:cNvPr>
          <p:cNvSpPr txBox="1"/>
          <p:nvPr/>
        </p:nvSpPr>
        <p:spPr>
          <a:xfrm>
            <a:off x="575157" y="5184071"/>
            <a:ext cx="10280697" cy="400110"/>
          </a:xfrm>
          <a:prstGeom prst="rect">
            <a:avLst/>
          </a:prstGeom>
          <a:noFill/>
        </p:spPr>
        <p:txBody>
          <a:bodyPr wrap="square">
            <a:spAutoFit/>
          </a:bodyPr>
          <a:lstStyle/>
          <a:p>
            <a:r>
              <a:rPr lang="it-IT" sz="2000" dirty="0">
                <a:solidFill>
                  <a:srgbClr val="0070C0"/>
                </a:solidFill>
                <a:ea typeface="Tahoma" panose="020B0604030504040204" pitchFamily="34" charset="0"/>
                <a:cs typeface="Tahoma" panose="020B0604030504040204" pitchFamily="34" charset="0"/>
              </a:rPr>
              <a:t>In Italia “</a:t>
            </a:r>
            <a:r>
              <a:rPr lang="it-IT" sz="2000" b="1" dirty="0">
                <a:solidFill>
                  <a:srgbClr val="0070C0"/>
                </a:solidFill>
                <a:ea typeface="Tahoma" panose="020B0604030504040204" pitchFamily="34" charset="0"/>
                <a:cs typeface="Tahoma" panose="020B0604030504040204" pitchFamily="34" charset="0"/>
              </a:rPr>
              <a:t>firma elettronica qualificata</a:t>
            </a:r>
            <a:r>
              <a:rPr lang="it-IT" sz="2000" dirty="0">
                <a:solidFill>
                  <a:srgbClr val="0070C0"/>
                </a:solidFill>
                <a:ea typeface="Tahoma" panose="020B0604030504040204" pitchFamily="34" charset="0"/>
                <a:cs typeface="Tahoma" panose="020B0604030504040204" pitchFamily="34" charset="0"/>
              </a:rPr>
              <a:t>” e “</a:t>
            </a:r>
            <a:r>
              <a:rPr lang="it-IT" sz="2000" b="1" dirty="0">
                <a:solidFill>
                  <a:srgbClr val="0070C0"/>
                </a:solidFill>
                <a:ea typeface="Tahoma" panose="020B0604030504040204" pitchFamily="34" charset="0"/>
                <a:cs typeface="Tahoma" panose="020B0604030504040204" pitchFamily="34" charset="0"/>
              </a:rPr>
              <a:t>firma digitale</a:t>
            </a:r>
            <a:r>
              <a:rPr lang="it-IT" sz="2000" dirty="0">
                <a:solidFill>
                  <a:srgbClr val="0070C0"/>
                </a:solidFill>
                <a:ea typeface="Tahoma" panose="020B0604030504040204" pitchFamily="34" charset="0"/>
                <a:cs typeface="Tahoma" panose="020B0604030504040204" pitchFamily="34" charset="0"/>
              </a:rPr>
              <a:t>” sono sostanzialmente sinonimi</a:t>
            </a:r>
            <a:r>
              <a:rPr lang="it-IT" dirty="0"/>
              <a:t>.</a:t>
            </a:r>
          </a:p>
        </p:txBody>
      </p:sp>
    </p:spTree>
    <p:extLst>
      <p:ext uri="{BB962C8B-B14F-4D97-AF65-F5344CB8AC3E}">
        <p14:creationId xmlns:p14="http://schemas.microsoft.com/office/powerpoint/2010/main" val="248170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43541" y="243721"/>
            <a:ext cx="11304917"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Accenni normativi - mutuo riconoscimento negli Stati Membri</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449179" y="1017727"/>
            <a:ext cx="11454645" cy="3477875"/>
          </a:xfrm>
          <a:prstGeom prst="rect">
            <a:avLst/>
          </a:prstGeom>
          <a:noFill/>
        </p:spPr>
        <p:txBody>
          <a:bodyPr wrap="square" rtlCol="0">
            <a:spAutoFit/>
          </a:bodyPr>
          <a:lstStyle/>
          <a:p>
            <a:pPr>
              <a:spcAft>
                <a:spcPts val="1200"/>
              </a:spcAft>
            </a:pPr>
            <a:r>
              <a:rPr lang="it-IT" sz="2000" dirty="0">
                <a:solidFill>
                  <a:srgbClr val="0070C0"/>
                </a:solidFill>
                <a:ea typeface="Tahoma" panose="020B0604030504040204" pitchFamily="34" charset="0"/>
                <a:cs typeface="Tahoma" panose="020B0604030504040204" pitchFamily="34" charset="0"/>
              </a:rPr>
              <a:t>Con l’introduzione del  Regolamento (UE) N. 910/2014 – eIDAS,  assume particolare rilevanza la piena interoperabilità a livello comunitario di particolari tipologie di firme elettroniche e dei sistemi di validazione temporale note in Italia rispettivamente come </a:t>
            </a:r>
            <a:r>
              <a:rPr lang="it-IT" sz="2000" b="1" i="1" dirty="0">
                <a:solidFill>
                  <a:srgbClr val="0070C0"/>
                </a:solidFill>
                <a:ea typeface="Tahoma" panose="020B0604030504040204" pitchFamily="34" charset="0"/>
                <a:cs typeface="Tahoma" panose="020B0604030504040204" pitchFamily="34" charset="0"/>
              </a:rPr>
              <a:t>firma digitale </a:t>
            </a:r>
            <a:r>
              <a:rPr lang="it-IT" sz="2000" dirty="0">
                <a:solidFill>
                  <a:srgbClr val="0070C0"/>
                </a:solidFill>
                <a:ea typeface="Tahoma" panose="020B0604030504040204" pitchFamily="34" charset="0"/>
                <a:cs typeface="Tahoma" panose="020B0604030504040204" pitchFamily="34" charset="0"/>
              </a:rPr>
              <a:t>e </a:t>
            </a:r>
            <a:r>
              <a:rPr lang="it-IT" sz="2000" b="1" i="1" dirty="0">
                <a:solidFill>
                  <a:srgbClr val="0070C0"/>
                </a:solidFill>
                <a:ea typeface="Tahoma" panose="020B0604030504040204" pitchFamily="34" charset="0"/>
                <a:cs typeface="Tahoma" panose="020B0604030504040204" pitchFamily="34" charset="0"/>
              </a:rPr>
              <a:t>marca temporale</a:t>
            </a:r>
            <a:r>
              <a:rPr lang="it-IT" sz="2000" dirty="0">
                <a:solidFill>
                  <a:srgbClr val="0070C0"/>
                </a:solidFill>
                <a:ea typeface="Tahoma" panose="020B0604030504040204" pitchFamily="34" charset="0"/>
                <a:cs typeface="Tahoma" panose="020B0604030504040204" pitchFamily="34" charset="0"/>
              </a:rPr>
              <a:t>.</a:t>
            </a:r>
          </a:p>
          <a:p>
            <a:r>
              <a:rPr lang="it-IT" sz="2000" dirty="0">
                <a:solidFill>
                  <a:srgbClr val="0070C0"/>
                </a:solidFill>
                <a:ea typeface="Tahoma" panose="020B0604030504040204" pitchFamily="34" charset="0"/>
                <a:cs typeface="Tahoma" panose="020B0604030504040204" pitchFamily="34" charset="0"/>
              </a:rPr>
              <a:t>Il Regolamento eIDAS  all’art. 25 comma 3 prescrive che:</a:t>
            </a:r>
          </a:p>
          <a:p>
            <a:pPr>
              <a:spcAft>
                <a:spcPts val="1200"/>
              </a:spcAft>
            </a:pPr>
            <a:r>
              <a:rPr lang="it-IT" sz="2000" i="1" dirty="0">
                <a:solidFill>
                  <a:srgbClr val="0070C0"/>
                </a:solidFill>
                <a:ea typeface="Tahoma" panose="020B0604030504040204" pitchFamily="34" charset="0"/>
                <a:cs typeface="Tahoma" panose="020B0604030504040204" pitchFamily="34" charset="0"/>
              </a:rPr>
              <a:t>Una firma elettronica qualificata basata su un certificato qualificato rilasciato in uno Stato membro è riconosciuta quale firma elettronica qualificata in tutti gli altri Stati membri.</a:t>
            </a:r>
            <a:endParaRPr lang="it-IT" sz="2000" dirty="0">
              <a:solidFill>
                <a:srgbClr val="0070C0"/>
              </a:solidFill>
              <a:ea typeface="Tahoma" panose="020B0604030504040204" pitchFamily="34" charset="0"/>
              <a:cs typeface="Tahoma" panose="020B0604030504040204" pitchFamily="34" charset="0"/>
            </a:endParaRPr>
          </a:p>
          <a:p>
            <a:r>
              <a:rPr lang="it-IT" sz="2000" dirty="0">
                <a:solidFill>
                  <a:srgbClr val="0070C0"/>
                </a:solidFill>
                <a:ea typeface="Tahoma" panose="020B0604030504040204" pitchFamily="34" charset="0"/>
                <a:cs typeface="Tahoma" panose="020B0604030504040204" pitchFamily="34" charset="0"/>
              </a:rPr>
              <a:t>Ne deriva che obbligo di riconoscere le firme elettroniche qualificate (firma digitale) introdotto nel Regolamento eIDAS (art. 25, comma 3) deve essere onorato, altrimenti, oltre a non consentire l'esercizio di un diritto dei cittadini dell'unione, si incorre in una procedura di infrazione.</a:t>
            </a: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Tree>
    <p:extLst>
      <p:ext uri="{BB962C8B-B14F-4D97-AF65-F5344CB8AC3E}">
        <p14:creationId xmlns:p14="http://schemas.microsoft.com/office/powerpoint/2010/main" val="77088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49133" y="358849"/>
            <a:ext cx="8105055"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Accenni normativi - Elenchi di fiducia</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349134" y="1253684"/>
            <a:ext cx="11646130" cy="4478149"/>
          </a:xfrm>
          <a:prstGeom prst="rect">
            <a:avLst/>
          </a:prstGeom>
          <a:noFill/>
        </p:spPr>
        <p:txBody>
          <a:bodyPr wrap="square" rtlCol="0">
            <a:spAutoFit/>
          </a:bodyPr>
          <a:lstStyle/>
          <a:p>
            <a:pPr>
              <a:spcAft>
                <a:spcPts val="600"/>
              </a:spcAft>
            </a:pPr>
            <a:r>
              <a:rPr lang="it-IT" sz="2000" dirty="0">
                <a:solidFill>
                  <a:srgbClr val="0070C0"/>
                </a:solidFill>
                <a:ea typeface="Tahoma" panose="020B0604030504040204" pitchFamily="34" charset="0"/>
                <a:cs typeface="Tahoma" panose="020B0604030504040204" pitchFamily="34" charset="0"/>
              </a:rPr>
              <a:t>A questo scopo il Regolamento eIDAS all’art. 22 ha introdotto gli </a:t>
            </a:r>
            <a:r>
              <a:rPr lang="it-IT" sz="2000" b="1" dirty="0">
                <a:solidFill>
                  <a:srgbClr val="0070C0"/>
                </a:solidFill>
                <a:ea typeface="Tahoma" panose="020B0604030504040204" pitchFamily="34" charset="0"/>
                <a:cs typeface="Tahoma" panose="020B0604030504040204" pitchFamily="34" charset="0"/>
              </a:rPr>
              <a:t>Elenchi di fiducia.</a:t>
            </a:r>
          </a:p>
          <a:p>
            <a:r>
              <a:rPr lang="it-IT" sz="2000" i="1" dirty="0">
                <a:solidFill>
                  <a:srgbClr val="0070C0"/>
                </a:solidFill>
                <a:ea typeface="Tahoma" panose="020B0604030504040204" pitchFamily="34" charset="0"/>
                <a:cs typeface="Tahoma" panose="020B0604030504040204" pitchFamily="34" charset="0"/>
              </a:rPr>
              <a:t>Tutti gli Stati membri istituiscono, mantengono e pubblicano elenchi di fiducia, che includono le informazioni relative ai prestatori di servizi fiduciari qualificati per i quali sono responsabili, unitamente a informazioni relative ai servizi fiduciari qualificati da essi prestati</a:t>
            </a:r>
            <a:r>
              <a:rPr lang="it-IT" sz="2000" dirty="0">
                <a:solidFill>
                  <a:srgbClr val="0070C0"/>
                </a:solidFill>
                <a:ea typeface="Tahoma" panose="020B0604030504040204" pitchFamily="34" charset="0"/>
                <a:cs typeface="Tahoma" panose="020B0604030504040204" pitchFamily="34" charset="0"/>
              </a:rPr>
              <a:t>.</a:t>
            </a:r>
          </a:p>
          <a:p>
            <a:endParaRPr lang="it-IT" sz="2000" dirty="0">
              <a:solidFill>
                <a:srgbClr val="0070C0"/>
              </a:solidFill>
              <a:ea typeface="Tahoma" panose="020B0604030504040204" pitchFamily="34" charset="0"/>
              <a:cs typeface="Tahoma" panose="020B0604030504040204" pitchFamily="34" charset="0"/>
            </a:endParaRPr>
          </a:p>
          <a:p>
            <a:r>
              <a:rPr lang="it-IT" sz="2000" dirty="0">
                <a:solidFill>
                  <a:srgbClr val="0070C0"/>
                </a:solidFill>
                <a:ea typeface="Tahoma" panose="020B0604030504040204" pitchFamily="34" charset="0"/>
                <a:cs typeface="Tahoma" panose="020B0604030504040204" pitchFamily="34" charset="0"/>
              </a:rPr>
              <a:t>In altre parole un fornitore/servizio sarà qualificato solo se compare negli elenchi di fiducia. Di conseguenza, gli utenti (cittadini, imprese o pubbliche amministrazioni) beneficeranno dell'effetto giuridico associato a un determinato servizio fiduciario qualificato solo se quest'ultimo è elencato (come qualificato) negli Elenchi di fiducia.</a:t>
            </a:r>
          </a:p>
          <a:p>
            <a:endParaRPr lang="it-IT" sz="2000" dirty="0">
              <a:solidFill>
                <a:srgbClr val="0070C0"/>
              </a:solidFill>
              <a:ea typeface="Tahoma" panose="020B0604030504040204" pitchFamily="34" charset="0"/>
              <a:cs typeface="Tahoma" panose="020B0604030504040204" pitchFamily="34" charset="0"/>
            </a:endParaRPr>
          </a:p>
          <a:p>
            <a:r>
              <a:rPr lang="it-IT" sz="2000" dirty="0">
                <a:solidFill>
                  <a:srgbClr val="0070C0"/>
                </a:solidFill>
                <a:ea typeface="Tahoma" panose="020B0604030504040204" pitchFamily="34" charset="0"/>
                <a:cs typeface="Tahoma" panose="020B0604030504040204" pitchFamily="34" charset="0"/>
              </a:rPr>
              <a:t>La Commissione pubblica un elenco di questi elenchi di fiducia la </a:t>
            </a:r>
            <a:r>
              <a:rPr lang="it-IT" sz="2000" b="1" dirty="0">
                <a:solidFill>
                  <a:srgbClr val="0070C0"/>
                </a:solidFill>
                <a:ea typeface="Tahoma" panose="020B0604030504040204" pitchFamily="34" charset="0"/>
                <a:cs typeface="Tahoma" panose="020B0604030504040204" pitchFamily="34" charset="0"/>
              </a:rPr>
              <a:t>List of </a:t>
            </a:r>
            <a:r>
              <a:rPr lang="it-IT" sz="2000" b="1" dirty="0" err="1">
                <a:solidFill>
                  <a:srgbClr val="0070C0"/>
                </a:solidFill>
                <a:ea typeface="Tahoma" panose="020B0604030504040204" pitchFamily="34" charset="0"/>
                <a:cs typeface="Tahoma" panose="020B0604030504040204" pitchFamily="34" charset="0"/>
              </a:rPr>
              <a:t>Trusted</a:t>
            </a:r>
            <a:r>
              <a:rPr lang="it-IT" sz="2000" b="1" dirty="0">
                <a:solidFill>
                  <a:srgbClr val="0070C0"/>
                </a:solidFill>
                <a:ea typeface="Tahoma" panose="020B0604030504040204" pitchFamily="34" charset="0"/>
                <a:cs typeface="Tahoma" panose="020B0604030504040204" pitchFamily="34" charset="0"/>
              </a:rPr>
              <a:t> Lists </a:t>
            </a:r>
            <a:r>
              <a:rPr lang="it-IT" sz="2000" dirty="0">
                <a:solidFill>
                  <a:srgbClr val="0070C0"/>
                </a:solidFill>
                <a:ea typeface="Tahoma" panose="020B0604030504040204" pitchFamily="34" charset="0"/>
                <a:cs typeface="Tahoma" panose="020B0604030504040204" pitchFamily="34" charset="0"/>
              </a:rPr>
              <a:t>(LOTL) (</a:t>
            </a:r>
            <a:r>
              <a:rPr lang="it-IT" sz="2000" dirty="0">
                <a:solidFill>
                  <a:srgbClr val="0070C0"/>
                </a:solidFill>
                <a:ea typeface="Tahoma" panose="020B0604030504040204" pitchFamily="34" charset="0"/>
                <a:cs typeface="Tahoma" panose="020B0604030504040204" pitchFamily="34" charset="0"/>
                <a:hlinkClick r:id="rId2"/>
              </a:rPr>
              <a:t>https://esignature.ec.europa.eu/</a:t>
            </a:r>
            <a:r>
              <a:rPr lang="it-IT" sz="2000" dirty="0" err="1">
                <a:solidFill>
                  <a:srgbClr val="0070C0"/>
                </a:solidFill>
                <a:ea typeface="Tahoma" panose="020B0604030504040204" pitchFamily="34" charset="0"/>
                <a:cs typeface="Tahoma" panose="020B0604030504040204" pitchFamily="34" charset="0"/>
                <a:hlinkClick r:id="rId2"/>
              </a:rPr>
              <a:t>efda</a:t>
            </a:r>
            <a:r>
              <a:rPr lang="it-IT" sz="2000" dirty="0">
                <a:solidFill>
                  <a:srgbClr val="0070C0"/>
                </a:solidFill>
                <a:ea typeface="Tahoma" panose="020B0604030504040204" pitchFamily="34" charset="0"/>
                <a:cs typeface="Tahoma" panose="020B0604030504040204" pitchFamily="34" charset="0"/>
                <a:hlinkClick r:id="rId2"/>
              </a:rPr>
              <a:t>/</a:t>
            </a:r>
            <a:r>
              <a:rPr lang="it-IT" sz="2000" dirty="0" err="1">
                <a:solidFill>
                  <a:srgbClr val="0070C0"/>
                </a:solidFill>
                <a:ea typeface="Tahoma" panose="020B0604030504040204" pitchFamily="34" charset="0"/>
                <a:cs typeface="Tahoma" panose="020B0604030504040204" pitchFamily="34" charset="0"/>
                <a:hlinkClick r:id="rId2"/>
              </a:rPr>
              <a:t>tl</a:t>
            </a:r>
            <a:r>
              <a:rPr lang="it-IT" sz="2000" dirty="0">
                <a:solidFill>
                  <a:srgbClr val="0070C0"/>
                </a:solidFill>
                <a:ea typeface="Tahoma" panose="020B0604030504040204" pitchFamily="34" charset="0"/>
                <a:cs typeface="Tahoma" panose="020B0604030504040204" pitchFamily="34" charset="0"/>
                <a:hlinkClick r:id="rId2"/>
              </a:rPr>
              <a:t>-browser</a:t>
            </a:r>
            <a:r>
              <a:rPr lang="it-IT" sz="2000" dirty="0">
                <a:solidFill>
                  <a:srgbClr val="0070C0"/>
                </a:solidFill>
                <a:ea typeface="Tahoma" panose="020B0604030504040204" pitchFamily="34" charset="0"/>
                <a:cs typeface="Tahoma" panose="020B0604030504040204" pitchFamily="34" charset="0"/>
              </a:rPr>
              <a:t>), strumento che consente a chiunque di consultare gli tutti gli elenchi di fiducia, nazionali ed europei, e cercare i servizi fiduciari disponibili nell'UE.</a:t>
            </a: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Tree>
    <p:extLst>
      <p:ext uri="{BB962C8B-B14F-4D97-AF65-F5344CB8AC3E}">
        <p14:creationId xmlns:p14="http://schemas.microsoft.com/office/powerpoint/2010/main" val="418419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14860" y="358850"/>
            <a:ext cx="6684298" cy="1015663"/>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Accenni normativi - Elenchi di fiducia</a:t>
            </a:r>
          </a:p>
          <a:p>
            <a:endParaRPr lang="it-IT" sz="3000" b="1" dirty="0">
              <a:solidFill>
                <a:srgbClr val="0070C0"/>
              </a:solidFill>
              <a:ea typeface="Tahoma" panose="020B0604030504040204" pitchFamily="34" charset="0"/>
              <a:cs typeface="Tahoma" panose="020B0604030504040204" pitchFamily="34" charset="0"/>
            </a:endParaRP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349134" y="1253684"/>
            <a:ext cx="11621193" cy="1323439"/>
          </a:xfrm>
          <a:prstGeom prst="rect">
            <a:avLst/>
          </a:prstGeom>
          <a:noFill/>
        </p:spPr>
        <p:txBody>
          <a:bodyPr wrap="square" rtlCol="0">
            <a:spAutoFit/>
          </a:bodyPr>
          <a:lstStyle/>
          <a:p>
            <a:r>
              <a:rPr lang="it-IT" sz="2000" dirty="0">
                <a:solidFill>
                  <a:srgbClr val="0070C0"/>
                </a:solidFill>
                <a:ea typeface="Tahoma" panose="020B0604030504040204" pitchFamily="34" charset="0"/>
                <a:cs typeface="Tahoma" panose="020B0604030504040204" pitchFamily="34" charset="0"/>
              </a:rPr>
              <a:t>La </a:t>
            </a:r>
            <a:r>
              <a:rPr lang="it-IT" sz="2000" b="1" dirty="0">
                <a:solidFill>
                  <a:srgbClr val="0070C0"/>
                </a:solidFill>
                <a:ea typeface="Tahoma" panose="020B0604030504040204" pitchFamily="34" charset="0"/>
                <a:cs typeface="Tahoma" panose="020B0604030504040204" pitchFamily="34" charset="0"/>
              </a:rPr>
              <a:t>List of </a:t>
            </a:r>
            <a:r>
              <a:rPr lang="it-IT" sz="2000" b="1" dirty="0" err="1">
                <a:solidFill>
                  <a:srgbClr val="0070C0"/>
                </a:solidFill>
                <a:ea typeface="Tahoma" panose="020B0604030504040204" pitchFamily="34" charset="0"/>
                <a:cs typeface="Tahoma" panose="020B0604030504040204" pitchFamily="34" charset="0"/>
              </a:rPr>
              <a:t>Trusted</a:t>
            </a:r>
            <a:r>
              <a:rPr lang="it-IT" sz="2000" b="1" dirty="0">
                <a:solidFill>
                  <a:srgbClr val="0070C0"/>
                </a:solidFill>
                <a:ea typeface="Tahoma" panose="020B0604030504040204" pitchFamily="34" charset="0"/>
                <a:cs typeface="Tahoma" panose="020B0604030504040204" pitchFamily="34" charset="0"/>
              </a:rPr>
              <a:t> Lists </a:t>
            </a:r>
            <a:r>
              <a:rPr lang="it-IT" sz="2000" dirty="0">
                <a:solidFill>
                  <a:srgbClr val="0070C0"/>
                </a:solidFill>
                <a:ea typeface="Tahoma" panose="020B0604030504040204" pitchFamily="34" charset="0"/>
                <a:cs typeface="Tahoma" panose="020B0604030504040204" pitchFamily="34" charset="0"/>
              </a:rPr>
              <a:t>(LOTL) è disponibile in un formato XML adatto all'elaborazione automatica. Questo formato della LOTL è firmato/sigillato digitalmente, il che consente di garantire l'autenticità e l'integrità della LOTL.</a:t>
            </a: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pic>
        <p:nvPicPr>
          <p:cNvPr id="5" name="Immagine 4">
            <a:extLst>
              <a:ext uri="{FF2B5EF4-FFF2-40B4-BE49-F238E27FC236}">
                <a16:creationId xmlns:a16="http://schemas.microsoft.com/office/drawing/2014/main" xmlns="" id="{BBB01D7B-747A-CAFD-E015-5DDECFFF3489}"/>
              </a:ext>
            </a:extLst>
          </p:cNvPr>
          <p:cNvPicPr>
            <a:picLocks noChangeAspect="1"/>
          </p:cNvPicPr>
          <p:nvPr/>
        </p:nvPicPr>
        <p:blipFill>
          <a:blip r:embed="rId4"/>
          <a:stretch>
            <a:fillRect/>
          </a:stretch>
        </p:blipFill>
        <p:spPr>
          <a:xfrm>
            <a:off x="931502" y="2130614"/>
            <a:ext cx="5972118" cy="3780331"/>
          </a:xfrm>
          <a:prstGeom prst="rect">
            <a:avLst/>
          </a:prstGeom>
        </p:spPr>
      </p:pic>
      <p:sp>
        <p:nvSpPr>
          <p:cNvPr id="10" name="CasellaDiTesto 9">
            <a:extLst>
              <a:ext uri="{FF2B5EF4-FFF2-40B4-BE49-F238E27FC236}">
                <a16:creationId xmlns:a16="http://schemas.microsoft.com/office/drawing/2014/main" xmlns="" id="{EC359301-88E7-E17B-2E4B-6AAD1C7A086E}"/>
              </a:ext>
            </a:extLst>
          </p:cNvPr>
          <p:cNvSpPr txBox="1"/>
          <p:nvPr/>
        </p:nvSpPr>
        <p:spPr>
          <a:xfrm>
            <a:off x="7535997" y="4934459"/>
            <a:ext cx="4656003" cy="461665"/>
          </a:xfrm>
          <a:prstGeom prst="rect">
            <a:avLst/>
          </a:prstGeom>
          <a:noFill/>
        </p:spPr>
        <p:txBody>
          <a:bodyPr wrap="square">
            <a:spAutoFit/>
          </a:bodyPr>
          <a:lstStyle/>
          <a:p>
            <a:r>
              <a:rPr lang="it-IT" sz="1200" dirty="0" err="1">
                <a:solidFill>
                  <a:srgbClr val="0070C0"/>
                </a:solidFill>
                <a:ea typeface="Tahoma" panose="020B0604030504040204" pitchFamily="34" charset="0"/>
                <a:cs typeface="Tahoma" panose="020B0604030504040204" pitchFamily="34" charset="0"/>
              </a:rPr>
              <a:t>QTSPs</a:t>
            </a:r>
            <a:r>
              <a:rPr lang="it-IT" sz="1200" dirty="0">
                <a:solidFill>
                  <a:srgbClr val="0070C0"/>
                </a:solidFill>
                <a:ea typeface="Tahoma" panose="020B0604030504040204" pitchFamily="34" charset="0"/>
                <a:cs typeface="Tahoma" panose="020B0604030504040204" pitchFamily="34" charset="0"/>
              </a:rPr>
              <a:t> – Prestatori di Servizi Fiduciari Qualificati</a:t>
            </a:r>
          </a:p>
          <a:p>
            <a:r>
              <a:rPr lang="it-IT" sz="1200" dirty="0" err="1">
                <a:solidFill>
                  <a:srgbClr val="0070C0"/>
                </a:solidFill>
                <a:ea typeface="Tahoma" panose="020B0604030504040204" pitchFamily="34" charset="0"/>
                <a:cs typeface="Tahoma" panose="020B0604030504040204" pitchFamily="34" charset="0"/>
              </a:rPr>
              <a:t>QTSs</a:t>
            </a:r>
            <a:r>
              <a:rPr lang="it-IT" sz="1200" dirty="0">
                <a:solidFill>
                  <a:srgbClr val="0070C0"/>
                </a:solidFill>
                <a:ea typeface="Tahoma" panose="020B0604030504040204" pitchFamily="34" charset="0"/>
                <a:cs typeface="Tahoma" panose="020B0604030504040204" pitchFamily="34" charset="0"/>
              </a:rPr>
              <a:t> – Servizi Fiduciari Qualificati</a:t>
            </a:r>
          </a:p>
        </p:txBody>
      </p:sp>
    </p:spTree>
    <p:extLst>
      <p:ext uri="{BB962C8B-B14F-4D97-AF65-F5344CB8AC3E}">
        <p14:creationId xmlns:p14="http://schemas.microsoft.com/office/powerpoint/2010/main" val="35769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98818" y="358849"/>
            <a:ext cx="8529140" cy="553998"/>
          </a:xfrm>
          <a:prstGeom prst="rect">
            <a:avLst/>
          </a:prstGeom>
          <a:noFill/>
        </p:spPr>
        <p:txBody>
          <a:bodyPr wrap="square" rtlCol="0">
            <a:spAutoFit/>
          </a:bodyPr>
          <a:lstStyle/>
          <a:p>
            <a:pPr algn="just"/>
            <a:r>
              <a:rPr lang="it-IT" sz="3000" b="1" dirty="0">
                <a:solidFill>
                  <a:srgbClr val="0070C0"/>
                </a:solidFill>
                <a:ea typeface="Tahoma" panose="020B0604030504040204" pitchFamily="34" charset="0"/>
                <a:cs typeface="Tahoma" panose="020B0604030504040204" pitchFamily="34" charset="0"/>
              </a:rPr>
              <a:t>Principio di funzionamento della FEQ o FD </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35CAD3D-7C66-478E-BC3C-A66BB1EC2012}"/>
              </a:ext>
            </a:extLst>
          </p:cNvPr>
          <p:cNvSpPr txBox="1"/>
          <p:nvPr/>
        </p:nvSpPr>
        <p:spPr>
          <a:xfrm>
            <a:off x="349134" y="1253684"/>
            <a:ext cx="11646130" cy="707886"/>
          </a:xfrm>
          <a:prstGeom prst="rect">
            <a:avLst/>
          </a:prstGeom>
          <a:noFill/>
        </p:spPr>
        <p:txBody>
          <a:bodyPr wrap="square" rtlCol="0">
            <a:spAutoFit/>
          </a:bodyPr>
          <a:lstStyle/>
          <a:p>
            <a:endParaRPr lang="it-IT" sz="2000" dirty="0">
              <a:solidFill>
                <a:srgbClr val="0070C0"/>
              </a:solidFill>
              <a:ea typeface="Tahoma" panose="020B0604030504040204" pitchFamily="34" charset="0"/>
              <a:cs typeface="Tahoma" panose="020B0604030504040204" pitchFamily="34" charset="0"/>
            </a:endParaRPr>
          </a:p>
          <a:p>
            <a:endParaRPr lang="it-IT" sz="2000" dirty="0">
              <a:solidFill>
                <a:srgbClr val="0070C0"/>
              </a:solidFill>
              <a:ea typeface="Tahoma" panose="020B0604030504040204" pitchFamily="34" charset="0"/>
              <a:cs typeface="Tahoma" panose="020B0604030504040204" pitchFamily="34" charset="0"/>
            </a:endParaRPr>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6" name="CasellaDiTesto 5">
            <a:extLst>
              <a:ext uri="{FF2B5EF4-FFF2-40B4-BE49-F238E27FC236}">
                <a16:creationId xmlns:a16="http://schemas.microsoft.com/office/drawing/2014/main" xmlns="" id="{3E83D7D7-B70A-472F-9E6E-7F6666E79E61}"/>
              </a:ext>
            </a:extLst>
          </p:cNvPr>
          <p:cNvSpPr txBox="1"/>
          <p:nvPr/>
        </p:nvSpPr>
        <p:spPr>
          <a:xfrm>
            <a:off x="250121" y="1204750"/>
            <a:ext cx="8877837" cy="1015663"/>
          </a:xfrm>
          <a:prstGeom prst="rect">
            <a:avLst/>
          </a:prstGeom>
          <a:noFill/>
        </p:spPr>
        <p:txBody>
          <a:bodyPr wrap="square">
            <a:spAutoFit/>
          </a:bodyPr>
          <a:lstStyle/>
          <a:p>
            <a:pPr marL="285750" indent="-285750">
              <a:buFont typeface="Arial" panose="020B0604020202020204" pitchFamily="34" charset="0"/>
              <a:buChar char="•"/>
            </a:pPr>
            <a:r>
              <a:rPr lang="it-IT" sz="2000" dirty="0">
                <a:solidFill>
                  <a:srgbClr val="0070C0"/>
                </a:solidFill>
                <a:ea typeface="Tahoma" panose="020B0604030504040204" pitchFamily="34" charset="0"/>
                <a:cs typeface="Tahoma" panose="020B0604030504040204" pitchFamily="34" charset="0"/>
              </a:rPr>
              <a:t>Per la creazione e la verifica delle firme digitali è necessario utilizzare un dispositivo di firma (ad es. smart card o token usb) in cui è custodita una </a:t>
            </a:r>
            <a:r>
              <a:rPr lang="it-IT" sz="2000" b="1" dirty="0">
                <a:solidFill>
                  <a:srgbClr val="0070C0"/>
                </a:solidFill>
                <a:ea typeface="Tahoma" panose="020B0604030504040204" pitchFamily="34" charset="0"/>
                <a:cs typeface="Tahoma" panose="020B0604030504040204" pitchFamily="34" charset="0"/>
              </a:rPr>
              <a:t>coppia di chiavi crittografiche</a:t>
            </a:r>
            <a:r>
              <a:rPr lang="it-IT" sz="2000" dirty="0">
                <a:solidFill>
                  <a:srgbClr val="0070C0"/>
                </a:solidFill>
                <a:ea typeface="Tahoma" panose="020B0604030504040204" pitchFamily="34" charset="0"/>
                <a:cs typeface="Tahoma" panose="020B0604030504040204" pitchFamily="34" charset="0"/>
              </a:rPr>
              <a:t>.</a:t>
            </a:r>
          </a:p>
        </p:txBody>
      </p:sp>
      <p:pic>
        <p:nvPicPr>
          <p:cNvPr id="11" name="Immagine 10">
            <a:extLst>
              <a:ext uri="{FF2B5EF4-FFF2-40B4-BE49-F238E27FC236}">
                <a16:creationId xmlns:a16="http://schemas.microsoft.com/office/drawing/2014/main" xmlns="" id="{C8112907-516A-BAA6-4EB0-F64639B3B5B9}"/>
              </a:ext>
            </a:extLst>
          </p:cNvPr>
          <p:cNvPicPr>
            <a:picLocks noChangeAspect="1"/>
          </p:cNvPicPr>
          <p:nvPr/>
        </p:nvPicPr>
        <p:blipFill>
          <a:blip r:embed="rId4"/>
          <a:stretch>
            <a:fillRect/>
          </a:stretch>
        </p:blipFill>
        <p:spPr>
          <a:xfrm>
            <a:off x="9789044" y="2912338"/>
            <a:ext cx="1779639" cy="1759974"/>
          </a:xfrm>
          <a:prstGeom prst="rect">
            <a:avLst/>
          </a:prstGeom>
        </p:spPr>
      </p:pic>
      <p:sp>
        <p:nvSpPr>
          <p:cNvPr id="13" name="CasellaDiTesto 12">
            <a:extLst>
              <a:ext uri="{FF2B5EF4-FFF2-40B4-BE49-F238E27FC236}">
                <a16:creationId xmlns:a16="http://schemas.microsoft.com/office/drawing/2014/main" xmlns="" id="{0E65DA78-9237-5F2B-FB68-A605CEE1BF98}"/>
              </a:ext>
            </a:extLst>
          </p:cNvPr>
          <p:cNvSpPr txBox="1"/>
          <p:nvPr/>
        </p:nvSpPr>
        <p:spPr>
          <a:xfrm>
            <a:off x="193336" y="2344230"/>
            <a:ext cx="8988763" cy="1015663"/>
          </a:xfrm>
          <a:prstGeom prst="rect">
            <a:avLst/>
          </a:prstGeom>
          <a:noFill/>
        </p:spPr>
        <p:txBody>
          <a:bodyPr wrap="square">
            <a:spAutoFit/>
          </a:bodyPr>
          <a:lstStyle/>
          <a:p>
            <a:pPr marL="285750" indent="-285750">
              <a:buFont typeface="Arial" panose="020B0604020202020204" pitchFamily="34" charset="0"/>
              <a:buChar char="•"/>
            </a:pPr>
            <a:r>
              <a:rPr lang="it-IT" sz="2000" dirty="0">
                <a:solidFill>
                  <a:srgbClr val="0070C0"/>
                </a:solidFill>
                <a:ea typeface="Tahoma" panose="020B0604030504040204" pitchFamily="34" charset="0"/>
                <a:cs typeface="Tahoma" panose="020B0604030504040204" pitchFamily="34" charset="0"/>
              </a:rPr>
              <a:t>La prima, </a:t>
            </a:r>
            <a:r>
              <a:rPr lang="it-IT" sz="2000" b="1" dirty="0">
                <a:solidFill>
                  <a:srgbClr val="0070C0"/>
                </a:solidFill>
                <a:ea typeface="Tahoma" panose="020B0604030504040204" pitchFamily="34" charset="0"/>
                <a:cs typeface="Tahoma" panose="020B0604030504040204" pitchFamily="34" charset="0"/>
              </a:rPr>
              <a:t>chiave privata</a:t>
            </a:r>
            <a:r>
              <a:rPr lang="it-IT" sz="2000" dirty="0">
                <a:solidFill>
                  <a:srgbClr val="0070C0"/>
                </a:solidFill>
                <a:ea typeface="Tahoma" panose="020B0604030504040204" pitchFamily="34" charset="0"/>
                <a:cs typeface="Tahoma" panose="020B0604030504040204" pitchFamily="34" charset="0"/>
              </a:rPr>
              <a:t>,</a:t>
            </a:r>
            <a:r>
              <a:rPr lang="it-IT" sz="2000" b="1" dirty="0">
                <a:solidFill>
                  <a:srgbClr val="0070C0"/>
                </a:solidFill>
                <a:ea typeface="Tahoma" panose="020B0604030504040204" pitchFamily="34" charset="0"/>
                <a:cs typeface="Tahoma" panose="020B0604030504040204" pitchFamily="34" charset="0"/>
              </a:rPr>
              <a:t> </a:t>
            </a:r>
            <a:r>
              <a:rPr lang="it-IT" sz="2000" dirty="0">
                <a:solidFill>
                  <a:srgbClr val="0070C0"/>
                </a:solidFill>
                <a:ea typeface="Tahoma" panose="020B0604030504040204" pitchFamily="34" charset="0"/>
                <a:cs typeface="Tahoma" panose="020B0604030504040204" pitchFamily="34" charset="0"/>
              </a:rPr>
              <a:t>destinata ad essere custodita solo dal Titolare, è utilizzata per la generazione della firma digitale, la seconda, </a:t>
            </a:r>
            <a:r>
              <a:rPr lang="it-IT" sz="2000" b="1" dirty="0">
                <a:solidFill>
                  <a:srgbClr val="0070C0"/>
                </a:solidFill>
                <a:ea typeface="Tahoma" panose="020B0604030504040204" pitchFamily="34" charset="0"/>
                <a:cs typeface="Tahoma" panose="020B0604030504040204" pitchFamily="34" charset="0"/>
              </a:rPr>
              <a:t>chiave pubblica</a:t>
            </a:r>
            <a:r>
              <a:rPr lang="it-IT" sz="2000" dirty="0">
                <a:solidFill>
                  <a:srgbClr val="0070C0"/>
                </a:solidFill>
                <a:ea typeface="Tahoma" panose="020B0604030504040204" pitchFamily="34" charset="0"/>
                <a:cs typeface="Tahoma" panose="020B0604030504040204" pitchFamily="34" charset="0"/>
              </a:rPr>
              <a:t>, viene utilizzata per verificare l’autenticità della firma. </a:t>
            </a:r>
          </a:p>
        </p:txBody>
      </p:sp>
      <p:sp>
        <p:nvSpPr>
          <p:cNvPr id="18" name="CasellaDiTesto 17">
            <a:extLst>
              <a:ext uri="{FF2B5EF4-FFF2-40B4-BE49-F238E27FC236}">
                <a16:creationId xmlns:a16="http://schemas.microsoft.com/office/drawing/2014/main" xmlns="" id="{9F10FEAF-0A22-B054-2701-7DF687DA02AB}"/>
              </a:ext>
            </a:extLst>
          </p:cNvPr>
          <p:cNvSpPr txBox="1"/>
          <p:nvPr/>
        </p:nvSpPr>
        <p:spPr>
          <a:xfrm>
            <a:off x="193336" y="3597232"/>
            <a:ext cx="9183151" cy="1015663"/>
          </a:xfrm>
          <a:prstGeom prst="rect">
            <a:avLst/>
          </a:prstGeom>
          <a:noFill/>
        </p:spPr>
        <p:txBody>
          <a:bodyPr wrap="square">
            <a:spAutoFit/>
          </a:bodyPr>
          <a:lstStyle/>
          <a:p>
            <a:pPr marL="285750" indent="-285750">
              <a:buFont typeface="Arial" panose="020B0604020202020204" pitchFamily="34" charset="0"/>
              <a:buChar char="•"/>
            </a:pPr>
            <a:r>
              <a:rPr lang="it-IT" sz="2000" dirty="0">
                <a:solidFill>
                  <a:srgbClr val="0070C0"/>
                </a:solidFill>
                <a:ea typeface="Tahoma" panose="020B0604030504040204" pitchFamily="34" charset="0"/>
                <a:cs typeface="Tahoma" panose="020B0604030504040204" pitchFamily="34" charset="0"/>
              </a:rPr>
              <a:t>Caratteristica</a:t>
            </a:r>
            <a:r>
              <a:rPr lang="it-IT" dirty="0"/>
              <a:t> </a:t>
            </a:r>
            <a:r>
              <a:rPr lang="it-IT" sz="2000" dirty="0">
                <a:solidFill>
                  <a:srgbClr val="0070C0"/>
                </a:solidFill>
                <a:ea typeface="Tahoma" panose="020B0604030504040204" pitchFamily="34" charset="0"/>
                <a:cs typeface="Tahoma" panose="020B0604030504040204" pitchFamily="34" charset="0"/>
              </a:rPr>
              <a:t>di tale metodo, detto crittografia a chiave asimmetrica, è che, una volta che il documento è stato firmato con la </a:t>
            </a:r>
            <a:r>
              <a:rPr lang="it-IT" sz="2000" b="1" dirty="0">
                <a:solidFill>
                  <a:srgbClr val="0070C0"/>
                </a:solidFill>
                <a:ea typeface="Tahoma" panose="020B0604030504040204" pitchFamily="34" charset="0"/>
                <a:cs typeface="Tahoma" panose="020B0604030504040204" pitchFamily="34" charset="0"/>
              </a:rPr>
              <a:t>chiave privata</a:t>
            </a:r>
            <a:r>
              <a:rPr lang="it-IT" sz="2000" dirty="0">
                <a:solidFill>
                  <a:srgbClr val="0070C0"/>
                </a:solidFill>
                <a:ea typeface="Tahoma" panose="020B0604030504040204" pitchFamily="34" charset="0"/>
                <a:cs typeface="Tahoma" panose="020B0604030504040204" pitchFamily="34" charset="0"/>
              </a:rPr>
              <a:t>, quella firma può essere verificata con successo esclusivamente con la corrispondente </a:t>
            </a:r>
            <a:r>
              <a:rPr lang="it-IT" sz="2000" b="1" dirty="0">
                <a:solidFill>
                  <a:srgbClr val="0070C0"/>
                </a:solidFill>
                <a:ea typeface="Tahoma" panose="020B0604030504040204" pitchFamily="34" charset="0"/>
                <a:cs typeface="Tahoma" panose="020B0604030504040204" pitchFamily="34" charset="0"/>
              </a:rPr>
              <a:t>chiave pubblica</a:t>
            </a:r>
            <a:r>
              <a:rPr lang="it-IT" sz="2000" dirty="0">
                <a:solidFill>
                  <a:srgbClr val="0070C0"/>
                </a:solidFill>
                <a:ea typeface="Tahoma" panose="020B0604030504040204" pitchFamily="34" charset="0"/>
                <a:cs typeface="Tahoma" panose="020B0604030504040204" pitchFamily="34" charset="0"/>
              </a:rPr>
              <a:t>.</a:t>
            </a:r>
          </a:p>
        </p:txBody>
      </p:sp>
      <p:sp>
        <p:nvSpPr>
          <p:cNvPr id="21" name="CasellaDiTesto 20">
            <a:extLst>
              <a:ext uri="{FF2B5EF4-FFF2-40B4-BE49-F238E27FC236}">
                <a16:creationId xmlns:a16="http://schemas.microsoft.com/office/drawing/2014/main" xmlns="" id="{035B7EA8-D8A7-E726-8D13-08A45E9DDA2B}"/>
              </a:ext>
            </a:extLst>
          </p:cNvPr>
          <p:cNvSpPr txBox="1"/>
          <p:nvPr/>
        </p:nvSpPr>
        <p:spPr>
          <a:xfrm>
            <a:off x="250121" y="4883411"/>
            <a:ext cx="9183150" cy="707886"/>
          </a:xfrm>
          <a:prstGeom prst="rect">
            <a:avLst/>
          </a:prstGeom>
          <a:noFill/>
        </p:spPr>
        <p:txBody>
          <a:bodyPr wrap="square">
            <a:spAutoFit/>
          </a:bodyPr>
          <a:lstStyle/>
          <a:p>
            <a:pPr marL="285750" indent="-285750">
              <a:buFont typeface="Arial" panose="020B0604020202020204" pitchFamily="34" charset="0"/>
              <a:buChar char="•"/>
            </a:pPr>
            <a:r>
              <a:rPr lang="it-IT" sz="2000" dirty="0">
                <a:solidFill>
                  <a:srgbClr val="0070C0"/>
                </a:solidFill>
                <a:ea typeface="Tahoma" panose="020B0604030504040204" pitchFamily="34" charset="0"/>
                <a:cs typeface="Tahoma" panose="020B0604030504040204" pitchFamily="34" charset="0"/>
              </a:rPr>
              <a:t>La sicurezza è garantita dalla </a:t>
            </a:r>
            <a:r>
              <a:rPr lang="it-IT" sz="2000" b="1" dirty="0">
                <a:solidFill>
                  <a:srgbClr val="0070C0"/>
                </a:solidFill>
                <a:ea typeface="Tahoma" panose="020B0604030504040204" pitchFamily="34" charset="0"/>
                <a:cs typeface="Tahoma" panose="020B0604030504040204" pitchFamily="34" charset="0"/>
              </a:rPr>
              <a:t>impossibilità</a:t>
            </a:r>
            <a:r>
              <a:rPr lang="it-IT" sz="2000" dirty="0">
                <a:solidFill>
                  <a:srgbClr val="0070C0"/>
                </a:solidFill>
                <a:ea typeface="Tahoma" panose="020B0604030504040204" pitchFamily="34" charset="0"/>
                <a:cs typeface="Tahoma" panose="020B0604030504040204" pitchFamily="34" charset="0"/>
              </a:rPr>
              <a:t> di ricostruire la chiave privata (segreta) a partire da quella pubblica, anche se le due sono collegate tra loro.</a:t>
            </a:r>
          </a:p>
        </p:txBody>
      </p:sp>
      <p:pic>
        <p:nvPicPr>
          <p:cNvPr id="22" name="Immagine 21">
            <a:extLst>
              <a:ext uri="{FF2B5EF4-FFF2-40B4-BE49-F238E27FC236}">
                <a16:creationId xmlns:a16="http://schemas.microsoft.com/office/drawing/2014/main" xmlns="" id="{55E4E5E1-A055-89BA-9ACD-2D488E6CD98F}"/>
              </a:ext>
            </a:extLst>
          </p:cNvPr>
          <p:cNvPicPr>
            <a:picLocks noChangeAspect="1"/>
          </p:cNvPicPr>
          <p:nvPr/>
        </p:nvPicPr>
        <p:blipFill>
          <a:blip r:embed="rId5"/>
          <a:stretch>
            <a:fillRect/>
          </a:stretch>
        </p:blipFill>
        <p:spPr>
          <a:xfrm>
            <a:off x="9609326" y="909016"/>
            <a:ext cx="1675692" cy="1522089"/>
          </a:xfrm>
          <a:prstGeom prst="rect">
            <a:avLst/>
          </a:prstGeom>
        </p:spPr>
      </p:pic>
    </p:spTree>
    <p:extLst>
      <p:ext uri="{BB962C8B-B14F-4D97-AF65-F5344CB8AC3E}">
        <p14:creationId xmlns:p14="http://schemas.microsoft.com/office/powerpoint/2010/main" val="100127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82003" y="482431"/>
            <a:ext cx="6026061" cy="553998"/>
          </a:xfrm>
          <a:prstGeom prst="rect">
            <a:avLst/>
          </a:prstGeom>
          <a:noFill/>
        </p:spPr>
        <p:txBody>
          <a:bodyPr wrap="square" rtlCol="0">
            <a:spAutoFit/>
          </a:bodyPr>
          <a:lstStyle/>
          <a:p>
            <a:r>
              <a:rPr lang="it-IT" sz="3000" b="1" dirty="0">
                <a:solidFill>
                  <a:srgbClr val="0070C0"/>
                </a:solidFill>
                <a:ea typeface="Tahoma" panose="020B0604030504040204" pitchFamily="34" charset="0"/>
                <a:cs typeface="Tahoma" panose="020B0604030504040204" pitchFamily="34" charset="0"/>
              </a:rPr>
              <a:t>Rilascio della Firma Digitale</a:t>
            </a:r>
          </a:p>
        </p:txBody>
      </p:sp>
      <p:sp>
        <p:nvSpPr>
          <p:cNvPr id="9" name="Rettangolo 8">
            <a:extLst>
              <a:ext uri="{FF2B5EF4-FFF2-40B4-BE49-F238E27FC236}">
                <a16:creationId xmlns:a16="http://schemas.microsoft.com/office/drawing/2014/main" xmlns=""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xmlns=""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8" name="Immagine 7">
            <a:extLst>
              <a:ext uri="{FF2B5EF4-FFF2-40B4-BE49-F238E27FC236}">
                <a16:creationId xmlns:a16="http://schemas.microsoft.com/office/drawing/2014/main" xmlns=""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018" y="6332155"/>
            <a:ext cx="1675692" cy="420785"/>
          </a:xfrm>
          <a:prstGeom prst="rect">
            <a:avLst/>
          </a:prstGeom>
        </p:spPr>
      </p:pic>
      <p:sp>
        <p:nvSpPr>
          <p:cNvPr id="2" name="object 3">
            <a:extLst>
              <a:ext uri="{FF2B5EF4-FFF2-40B4-BE49-F238E27FC236}">
                <a16:creationId xmlns:a16="http://schemas.microsoft.com/office/drawing/2014/main" xmlns="" id="{857657CA-745B-808A-53A2-071E850ECC34}"/>
              </a:ext>
            </a:extLst>
          </p:cNvPr>
          <p:cNvSpPr/>
          <p:nvPr/>
        </p:nvSpPr>
        <p:spPr>
          <a:xfrm>
            <a:off x="1183310" y="2169655"/>
            <a:ext cx="431774" cy="614349"/>
          </a:xfrm>
          <a:prstGeom prst="rect">
            <a:avLst/>
          </a:prstGeom>
          <a:blipFill>
            <a:blip r:embed="rId4" cstate="print"/>
            <a:stretch>
              <a:fillRect/>
            </a:stretch>
          </a:blipFill>
        </p:spPr>
        <p:txBody>
          <a:bodyPr wrap="square" lIns="0" tIns="0" rIns="0" bIns="0" rtlCol="0"/>
          <a:lstStyle/>
          <a:p>
            <a:endParaRPr/>
          </a:p>
        </p:txBody>
      </p:sp>
      <p:sp>
        <p:nvSpPr>
          <p:cNvPr id="3" name="object 7">
            <a:extLst>
              <a:ext uri="{FF2B5EF4-FFF2-40B4-BE49-F238E27FC236}">
                <a16:creationId xmlns:a16="http://schemas.microsoft.com/office/drawing/2014/main" xmlns="" id="{F0EC0DE4-2354-C92C-DAD6-A5F7948A3837}"/>
              </a:ext>
            </a:extLst>
          </p:cNvPr>
          <p:cNvSpPr/>
          <p:nvPr/>
        </p:nvSpPr>
        <p:spPr>
          <a:xfrm>
            <a:off x="3035142" y="3241058"/>
            <a:ext cx="719124" cy="913227"/>
          </a:xfrm>
          <a:prstGeom prst="rect">
            <a:avLst/>
          </a:prstGeom>
          <a:blipFill>
            <a:blip r:embed="rId5" cstate="print"/>
            <a:stretch>
              <a:fillRect/>
            </a:stretch>
          </a:blipFill>
        </p:spPr>
        <p:txBody>
          <a:bodyPr wrap="square" lIns="0" tIns="0" rIns="0" bIns="0" rtlCol="0"/>
          <a:lstStyle/>
          <a:p>
            <a:endParaRPr/>
          </a:p>
        </p:txBody>
      </p:sp>
      <p:sp>
        <p:nvSpPr>
          <p:cNvPr id="19" name="object 36">
            <a:extLst>
              <a:ext uri="{FF2B5EF4-FFF2-40B4-BE49-F238E27FC236}">
                <a16:creationId xmlns:a16="http://schemas.microsoft.com/office/drawing/2014/main" xmlns="" id="{9A47105F-F5E1-7216-B1AE-5581486AB816}"/>
              </a:ext>
            </a:extLst>
          </p:cNvPr>
          <p:cNvSpPr/>
          <p:nvPr/>
        </p:nvSpPr>
        <p:spPr>
          <a:xfrm>
            <a:off x="2734518" y="3461982"/>
            <a:ext cx="158750" cy="198438"/>
          </a:xfrm>
          <a:prstGeom prst="rect">
            <a:avLst/>
          </a:prstGeom>
          <a:blipFill>
            <a:blip r:embed="rId6" cstate="print"/>
            <a:stretch>
              <a:fillRect/>
            </a:stretch>
          </a:blipFill>
        </p:spPr>
        <p:txBody>
          <a:bodyPr wrap="square" lIns="0" tIns="0" rIns="0" bIns="0" rtlCol="0"/>
          <a:lstStyle/>
          <a:p>
            <a:endParaRPr/>
          </a:p>
        </p:txBody>
      </p:sp>
      <p:sp>
        <p:nvSpPr>
          <p:cNvPr id="23" name="object 4">
            <a:extLst>
              <a:ext uri="{FF2B5EF4-FFF2-40B4-BE49-F238E27FC236}">
                <a16:creationId xmlns:a16="http://schemas.microsoft.com/office/drawing/2014/main" xmlns="" id="{167EB5C5-7D7C-54F4-11AB-C2D0B74C12C1}"/>
              </a:ext>
            </a:extLst>
          </p:cNvPr>
          <p:cNvSpPr/>
          <p:nvPr/>
        </p:nvSpPr>
        <p:spPr>
          <a:xfrm>
            <a:off x="7660803" y="1660526"/>
            <a:ext cx="1081062" cy="914399"/>
          </a:xfrm>
          <a:prstGeom prst="rect">
            <a:avLst/>
          </a:prstGeom>
          <a:blipFill>
            <a:blip r:embed="rId7" cstate="print"/>
            <a:stretch>
              <a:fillRect/>
            </a:stretch>
          </a:blipFill>
        </p:spPr>
        <p:txBody>
          <a:bodyPr wrap="square" lIns="0" tIns="0" rIns="0" bIns="0" rtlCol="0"/>
          <a:lstStyle/>
          <a:p>
            <a:endParaRPr/>
          </a:p>
        </p:txBody>
      </p:sp>
      <p:sp>
        <p:nvSpPr>
          <p:cNvPr id="32" name="object 21">
            <a:extLst>
              <a:ext uri="{FF2B5EF4-FFF2-40B4-BE49-F238E27FC236}">
                <a16:creationId xmlns:a16="http://schemas.microsoft.com/office/drawing/2014/main" xmlns="" id="{98A8E8B7-A31B-0115-3C51-548695D55765}"/>
              </a:ext>
            </a:extLst>
          </p:cNvPr>
          <p:cNvSpPr/>
          <p:nvPr/>
        </p:nvSpPr>
        <p:spPr>
          <a:xfrm>
            <a:off x="9413785" y="2761895"/>
            <a:ext cx="744448" cy="987411"/>
          </a:xfrm>
          <a:prstGeom prst="rect">
            <a:avLst/>
          </a:prstGeom>
          <a:blipFill>
            <a:blip r:embed="rId5" cstate="print"/>
            <a:stretch>
              <a:fillRect/>
            </a:stretch>
          </a:blipFill>
        </p:spPr>
        <p:txBody>
          <a:bodyPr wrap="square" lIns="0" tIns="0" rIns="0" bIns="0" rtlCol="0"/>
          <a:lstStyle/>
          <a:p>
            <a:endParaRPr/>
          </a:p>
        </p:txBody>
      </p:sp>
      <p:sp>
        <p:nvSpPr>
          <p:cNvPr id="34" name="object 24" descr="Uomo">
            <a:extLst>
              <a:ext uri="{FF2B5EF4-FFF2-40B4-BE49-F238E27FC236}">
                <a16:creationId xmlns:a16="http://schemas.microsoft.com/office/drawing/2014/main" xmlns="" id="{E900B84D-B008-F50E-586C-30BBAA3B28EA}"/>
              </a:ext>
            </a:extLst>
          </p:cNvPr>
          <p:cNvSpPr/>
          <p:nvPr/>
        </p:nvSpPr>
        <p:spPr>
          <a:xfrm>
            <a:off x="1402752" y="1862297"/>
            <a:ext cx="1002490" cy="971550"/>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xmlns="" id="{0F8CF99D-A9AA-9941-EFD7-07A0388DBD2C}"/>
              </a:ext>
            </a:extLst>
          </p:cNvPr>
          <p:cNvSpPr/>
          <p:nvPr/>
        </p:nvSpPr>
        <p:spPr>
          <a:xfrm>
            <a:off x="2071316" y="3480499"/>
            <a:ext cx="528624" cy="453364"/>
          </a:xfrm>
          <a:prstGeom prst="rect">
            <a:avLst/>
          </a:prstGeom>
          <a:blipFill>
            <a:blip r:embed="rId10" cstate="print"/>
            <a:stretch>
              <a:fillRect/>
            </a:stretch>
          </a:blipFill>
        </p:spPr>
        <p:txBody>
          <a:bodyPr wrap="square" lIns="0" tIns="0" rIns="0" bIns="0" rtlCol="0"/>
          <a:lstStyle/>
          <a:p>
            <a:endParaRPr/>
          </a:p>
        </p:txBody>
      </p:sp>
      <p:sp>
        <p:nvSpPr>
          <p:cNvPr id="38" name="object 36">
            <a:extLst>
              <a:ext uri="{FF2B5EF4-FFF2-40B4-BE49-F238E27FC236}">
                <a16:creationId xmlns:a16="http://schemas.microsoft.com/office/drawing/2014/main" xmlns="" id="{2EF59B65-AAD0-0FC0-A048-607D26536795}"/>
              </a:ext>
            </a:extLst>
          </p:cNvPr>
          <p:cNvSpPr/>
          <p:nvPr/>
        </p:nvSpPr>
        <p:spPr>
          <a:xfrm>
            <a:off x="4835625" y="2507566"/>
            <a:ext cx="158750" cy="198438"/>
          </a:xfrm>
          <a:prstGeom prst="rect">
            <a:avLst/>
          </a:prstGeom>
          <a:blipFill>
            <a:blip r:embed="rId6" cstate="print"/>
            <a:stretch>
              <a:fillRect/>
            </a:stretch>
          </a:blipFill>
        </p:spPr>
        <p:txBody>
          <a:bodyPr wrap="square" lIns="0" tIns="0" rIns="0" bIns="0" rtlCol="0"/>
          <a:lstStyle/>
          <a:p>
            <a:endParaRPr/>
          </a:p>
        </p:txBody>
      </p:sp>
      <p:cxnSp>
        <p:nvCxnSpPr>
          <p:cNvPr id="45" name="Connettore 2 44">
            <a:extLst>
              <a:ext uri="{FF2B5EF4-FFF2-40B4-BE49-F238E27FC236}">
                <a16:creationId xmlns:a16="http://schemas.microsoft.com/office/drawing/2014/main" xmlns="" id="{7736BC94-446D-B0F8-E460-881F82E4D388}"/>
              </a:ext>
            </a:extLst>
          </p:cNvPr>
          <p:cNvCxnSpPr>
            <a:cxnSpLocks/>
          </p:cNvCxnSpPr>
          <p:nvPr/>
        </p:nvCxnSpPr>
        <p:spPr>
          <a:xfrm flipV="1">
            <a:off x="2322320" y="2033239"/>
            <a:ext cx="5095147" cy="3985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xmlns="" id="{80365A9C-DCC1-9990-92B4-8DB84BB9B6D8}"/>
              </a:ext>
            </a:extLst>
          </p:cNvPr>
          <p:cNvCxnSpPr>
            <a:cxnSpLocks/>
          </p:cNvCxnSpPr>
          <p:nvPr/>
        </p:nvCxnSpPr>
        <p:spPr>
          <a:xfrm flipH="1">
            <a:off x="5009554" y="2448977"/>
            <a:ext cx="22789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xmlns="" id="{C8A3A60E-D055-C0BD-524F-BFD51AA6661F}"/>
              </a:ext>
            </a:extLst>
          </p:cNvPr>
          <p:cNvCxnSpPr/>
          <p:nvPr/>
        </p:nvCxnSpPr>
        <p:spPr>
          <a:xfrm flipH="1">
            <a:off x="2322320" y="2448977"/>
            <a:ext cx="1835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ttore 2 53">
            <a:extLst>
              <a:ext uri="{FF2B5EF4-FFF2-40B4-BE49-F238E27FC236}">
                <a16:creationId xmlns:a16="http://schemas.microsoft.com/office/drawing/2014/main" xmlns="" id="{8FC5CCBF-9D07-E09B-8284-D1D547E7743B}"/>
              </a:ext>
            </a:extLst>
          </p:cNvPr>
          <p:cNvCxnSpPr/>
          <p:nvPr/>
        </p:nvCxnSpPr>
        <p:spPr>
          <a:xfrm>
            <a:off x="2546616" y="3654069"/>
            <a:ext cx="5115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Stella a 12 punte 54">
            <a:extLst>
              <a:ext uri="{FF2B5EF4-FFF2-40B4-BE49-F238E27FC236}">
                <a16:creationId xmlns:a16="http://schemas.microsoft.com/office/drawing/2014/main" xmlns="" id="{C0B9B9D7-3F83-9214-D785-C41FF9DDA732}"/>
              </a:ext>
            </a:extLst>
          </p:cNvPr>
          <p:cNvSpPr/>
          <p:nvPr/>
        </p:nvSpPr>
        <p:spPr>
          <a:xfrm>
            <a:off x="594288" y="4358103"/>
            <a:ext cx="337213" cy="287655"/>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57" name="Stella a 12 punte 56">
            <a:extLst>
              <a:ext uri="{FF2B5EF4-FFF2-40B4-BE49-F238E27FC236}">
                <a16:creationId xmlns:a16="http://schemas.microsoft.com/office/drawing/2014/main" xmlns="" id="{05C93594-E5CB-72CF-57A9-79BF0B28C655}"/>
              </a:ext>
            </a:extLst>
          </p:cNvPr>
          <p:cNvSpPr/>
          <p:nvPr/>
        </p:nvSpPr>
        <p:spPr>
          <a:xfrm>
            <a:off x="2586711" y="3836165"/>
            <a:ext cx="337213" cy="287655"/>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58" name="Stella a 12 punte 57">
            <a:extLst>
              <a:ext uri="{FF2B5EF4-FFF2-40B4-BE49-F238E27FC236}">
                <a16:creationId xmlns:a16="http://schemas.microsoft.com/office/drawing/2014/main" xmlns="" id="{21AA2EBE-8F04-0529-E390-2063946E433A}"/>
              </a:ext>
            </a:extLst>
          </p:cNvPr>
          <p:cNvSpPr/>
          <p:nvPr/>
        </p:nvSpPr>
        <p:spPr>
          <a:xfrm>
            <a:off x="594288" y="4933802"/>
            <a:ext cx="337213" cy="287655"/>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59" name="Stella a 12 punte 58">
            <a:extLst>
              <a:ext uri="{FF2B5EF4-FFF2-40B4-BE49-F238E27FC236}">
                <a16:creationId xmlns:a16="http://schemas.microsoft.com/office/drawing/2014/main" xmlns="" id="{FFBFF50A-6D0F-5728-6759-B676C7AFB232}"/>
              </a:ext>
            </a:extLst>
          </p:cNvPr>
          <p:cNvSpPr/>
          <p:nvPr/>
        </p:nvSpPr>
        <p:spPr>
          <a:xfrm>
            <a:off x="4483234" y="2886873"/>
            <a:ext cx="337213" cy="287655"/>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60" name="Stella a 12 punte 59">
            <a:extLst>
              <a:ext uri="{FF2B5EF4-FFF2-40B4-BE49-F238E27FC236}">
                <a16:creationId xmlns:a16="http://schemas.microsoft.com/office/drawing/2014/main" xmlns="" id="{81D73E1F-80EA-C1C7-46BF-59AD9367AA73}"/>
              </a:ext>
            </a:extLst>
          </p:cNvPr>
          <p:cNvSpPr/>
          <p:nvPr/>
        </p:nvSpPr>
        <p:spPr>
          <a:xfrm>
            <a:off x="5993290" y="3693738"/>
            <a:ext cx="337213" cy="287655"/>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61" name="Stella a 12 punte 60">
            <a:extLst>
              <a:ext uri="{FF2B5EF4-FFF2-40B4-BE49-F238E27FC236}">
                <a16:creationId xmlns:a16="http://schemas.microsoft.com/office/drawing/2014/main" xmlns="" id="{D30E0C01-918C-B206-0A47-C4F55CDAF028}"/>
              </a:ext>
            </a:extLst>
          </p:cNvPr>
          <p:cNvSpPr/>
          <p:nvPr/>
        </p:nvSpPr>
        <p:spPr>
          <a:xfrm>
            <a:off x="594289" y="5298363"/>
            <a:ext cx="337213" cy="3077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pic>
        <p:nvPicPr>
          <p:cNvPr id="66" name="Immagine 65">
            <a:extLst>
              <a:ext uri="{FF2B5EF4-FFF2-40B4-BE49-F238E27FC236}">
                <a16:creationId xmlns:a16="http://schemas.microsoft.com/office/drawing/2014/main" xmlns="" id="{77624C82-C648-92E7-D46B-8F79C597F6CB}"/>
              </a:ext>
            </a:extLst>
          </p:cNvPr>
          <p:cNvPicPr>
            <a:picLocks noChangeAspect="1"/>
          </p:cNvPicPr>
          <p:nvPr/>
        </p:nvPicPr>
        <p:blipFill>
          <a:blip r:embed="rId11"/>
          <a:stretch>
            <a:fillRect/>
          </a:stretch>
        </p:blipFill>
        <p:spPr>
          <a:xfrm>
            <a:off x="4083157" y="2126983"/>
            <a:ext cx="731583" cy="664522"/>
          </a:xfrm>
          <a:prstGeom prst="rect">
            <a:avLst/>
          </a:prstGeom>
        </p:spPr>
      </p:pic>
      <p:sp>
        <p:nvSpPr>
          <p:cNvPr id="68" name="object 25">
            <a:extLst>
              <a:ext uri="{FF2B5EF4-FFF2-40B4-BE49-F238E27FC236}">
                <a16:creationId xmlns:a16="http://schemas.microsoft.com/office/drawing/2014/main" xmlns="" id="{8A0B6DF1-3453-3616-B258-D659B3A391B3}"/>
              </a:ext>
            </a:extLst>
          </p:cNvPr>
          <p:cNvSpPr txBox="1"/>
          <p:nvPr/>
        </p:nvSpPr>
        <p:spPr>
          <a:xfrm>
            <a:off x="7364868" y="1369068"/>
            <a:ext cx="179578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Ce</a:t>
            </a:r>
            <a:r>
              <a:rPr sz="1200" b="1" dirty="0">
                <a:latin typeface="Arial"/>
                <a:cs typeface="Arial"/>
              </a:rPr>
              <a:t>rtifi</a:t>
            </a:r>
            <a:r>
              <a:rPr sz="1200" b="1" spc="-5" dirty="0">
                <a:latin typeface="Arial"/>
                <a:cs typeface="Arial"/>
              </a:rPr>
              <a:t>ca</a:t>
            </a:r>
            <a:r>
              <a:rPr sz="1200" b="1" dirty="0">
                <a:latin typeface="Arial"/>
                <a:cs typeface="Arial"/>
              </a:rPr>
              <a:t>t</a:t>
            </a:r>
            <a:r>
              <a:rPr sz="1200" b="1" spc="-5" dirty="0">
                <a:latin typeface="Arial"/>
                <a:cs typeface="Arial"/>
              </a:rPr>
              <a:t>o</a:t>
            </a:r>
            <a:r>
              <a:rPr sz="1200" b="1" dirty="0">
                <a:latin typeface="Arial"/>
                <a:cs typeface="Arial"/>
              </a:rPr>
              <a:t>re</a:t>
            </a:r>
            <a:r>
              <a:rPr sz="1200" b="1" spc="-75" dirty="0">
                <a:latin typeface="Arial"/>
                <a:cs typeface="Arial"/>
              </a:rPr>
              <a:t> </a:t>
            </a:r>
            <a:r>
              <a:rPr sz="1200" b="1" spc="-5" dirty="0">
                <a:latin typeface="Arial"/>
                <a:cs typeface="Arial"/>
              </a:rPr>
              <a:t>Acc</a:t>
            </a:r>
            <a:r>
              <a:rPr sz="1200" b="1" dirty="0">
                <a:latin typeface="Arial"/>
                <a:cs typeface="Arial"/>
              </a:rPr>
              <a:t>r</a:t>
            </a:r>
            <a:r>
              <a:rPr sz="1200" b="1" spc="-5" dirty="0">
                <a:latin typeface="Arial"/>
                <a:cs typeface="Arial"/>
              </a:rPr>
              <a:t>ed</a:t>
            </a:r>
            <a:r>
              <a:rPr sz="1200" b="1" dirty="0">
                <a:latin typeface="Arial"/>
                <a:cs typeface="Arial"/>
              </a:rPr>
              <a:t>it</a:t>
            </a:r>
            <a:r>
              <a:rPr sz="1200" b="1" spc="-5" dirty="0">
                <a:latin typeface="Arial"/>
                <a:cs typeface="Arial"/>
              </a:rPr>
              <a:t>a</a:t>
            </a:r>
            <a:r>
              <a:rPr sz="1200" b="1" dirty="0">
                <a:latin typeface="Arial"/>
                <a:cs typeface="Arial"/>
              </a:rPr>
              <a:t>to</a:t>
            </a:r>
            <a:endParaRPr sz="1200" dirty="0">
              <a:latin typeface="Arial"/>
              <a:cs typeface="Arial"/>
            </a:endParaRPr>
          </a:p>
        </p:txBody>
      </p:sp>
      <p:pic>
        <p:nvPicPr>
          <p:cNvPr id="70" name="Immagine 69">
            <a:extLst>
              <a:ext uri="{FF2B5EF4-FFF2-40B4-BE49-F238E27FC236}">
                <a16:creationId xmlns:a16="http://schemas.microsoft.com/office/drawing/2014/main" xmlns="" id="{3C13D118-E158-E483-45F8-58542A34EFDE}"/>
              </a:ext>
            </a:extLst>
          </p:cNvPr>
          <p:cNvPicPr>
            <a:picLocks noChangeAspect="1"/>
          </p:cNvPicPr>
          <p:nvPr/>
        </p:nvPicPr>
        <p:blipFill>
          <a:blip r:embed="rId12"/>
          <a:stretch>
            <a:fillRect/>
          </a:stretch>
        </p:blipFill>
        <p:spPr>
          <a:xfrm>
            <a:off x="6608065" y="3580708"/>
            <a:ext cx="158510" cy="201185"/>
          </a:xfrm>
          <a:prstGeom prst="rect">
            <a:avLst/>
          </a:prstGeom>
        </p:spPr>
      </p:pic>
      <p:sp>
        <p:nvSpPr>
          <p:cNvPr id="76" name="object 8">
            <a:extLst>
              <a:ext uri="{FF2B5EF4-FFF2-40B4-BE49-F238E27FC236}">
                <a16:creationId xmlns:a16="http://schemas.microsoft.com/office/drawing/2014/main" xmlns="" id="{181A467E-8793-FE70-9B77-C9E3993ABD6B}"/>
              </a:ext>
            </a:extLst>
          </p:cNvPr>
          <p:cNvSpPr/>
          <p:nvPr/>
        </p:nvSpPr>
        <p:spPr>
          <a:xfrm>
            <a:off x="1795163" y="2651404"/>
            <a:ext cx="2439035" cy="1579245"/>
          </a:xfrm>
          <a:custGeom>
            <a:avLst/>
            <a:gdLst/>
            <a:ahLst/>
            <a:cxnLst/>
            <a:rect l="l" t="t" r="r" b="b"/>
            <a:pathLst>
              <a:path w="2439035" h="1579245">
                <a:moveTo>
                  <a:pt x="0" y="428028"/>
                </a:moveTo>
                <a:lnTo>
                  <a:pt x="1302016" y="428028"/>
                </a:lnTo>
                <a:lnTo>
                  <a:pt x="2438641" y="0"/>
                </a:lnTo>
                <a:lnTo>
                  <a:pt x="1860016" y="428028"/>
                </a:lnTo>
                <a:lnTo>
                  <a:pt x="2232025" y="428028"/>
                </a:lnTo>
                <a:lnTo>
                  <a:pt x="2232025" y="619848"/>
                </a:lnTo>
                <a:lnTo>
                  <a:pt x="2232025" y="907580"/>
                </a:lnTo>
                <a:lnTo>
                  <a:pt x="2232025" y="1578965"/>
                </a:lnTo>
                <a:lnTo>
                  <a:pt x="1860016" y="1578965"/>
                </a:lnTo>
                <a:lnTo>
                  <a:pt x="1302016" y="1578965"/>
                </a:lnTo>
                <a:lnTo>
                  <a:pt x="0" y="1578965"/>
                </a:lnTo>
                <a:lnTo>
                  <a:pt x="0" y="907580"/>
                </a:lnTo>
                <a:lnTo>
                  <a:pt x="0" y="619848"/>
                </a:lnTo>
                <a:lnTo>
                  <a:pt x="0" y="428028"/>
                </a:lnTo>
                <a:close/>
              </a:path>
            </a:pathLst>
          </a:custGeom>
          <a:ln w="9525">
            <a:solidFill>
              <a:srgbClr val="606060"/>
            </a:solidFill>
            <a:prstDash val="dash"/>
          </a:ln>
        </p:spPr>
        <p:txBody>
          <a:bodyPr wrap="square" lIns="0" tIns="0" rIns="0" bIns="0" rtlCol="0"/>
          <a:lstStyle/>
          <a:p>
            <a:endParaRPr/>
          </a:p>
        </p:txBody>
      </p:sp>
      <p:sp>
        <p:nvSpPr>
          <p:cNvPr id="78" name="CasellaDiTesto 77">
            <a:extLst>
              <a:ext uri="{FF2B5EF4-FFF2-40B4-BE49-F238E27FC236}">
                <a16:creationId xmlns:a16="http://schemas.microsoft.com/office/drawing/2014/main" xmlns="" id="{7E10032C-62E2-6A84-510E-25A99C636100}"/>
              </a:ext>
            </a:extLst>
          </p:cNvPr>
          <p:cNvSpPr txBox="1"/>
          <p:nvPr/>
        </p:nvSpPr>
        <p:spPr>
          <a:xfrm>
            <a:off x="5114790" y="2249774"/>
            <a:ext cx="2431426" cy="161583"/>
          </a:xfrm>
          <a:prstGeom prst="rect">
            <a:avLst/>
          </a:prstGeom>
        </p:spPr>
        <p:txBody>
          <a:bodyPr vert="horz" wrap="square" lIns="0" tIns="0" rIns="0" bIns="0" rtlCol="0">
            <a:spAutoFit/>
          </a:bodyPr>
          <a:lstStyle>
            <a:defPPr>
              <a:defRPr lang="it-IT"/>
            </a:defPPr>
            <a:lvl1pPr marL="241300" indent="-228600">
              <a:lnSpc>
                <a:spcPct val="100000"/>
              </a:lnSpc>
              <a:buFont typeface="+mj-lt"/>
              <a:buAutoNum type="arabicPeriod"/>
              <a:defRPr sz="1050">
                <a:solidFill>
                  <a:srgbClr val="0070C0"/>
                </a:solidFill>
                <a:ea typeface="Tahoma" panose="020B0604030504040204" pitchFamily="34" charset="0"/>
                <a:cs typeface="Tahoma" panose="020B0604030504040204" pitchFamily="34" charset="0"/>
              </a:defRPr>
            </a:lvl1pPr>
          </a:lstStyle>
          <a:p>
            <a:pPr marL="325900" indent="-144000">
              <a:buFont typeface="+mj-lt"/>
              <a:buAutoNum type="arabicPeriod" startAt="4"/>
            </a:pPr>
            <a:r>
              <a:rPr lang="it-IT" dirty="0"/>
              <a:t> Consegna del dispositivo sicuro</a:t>
            </a:r>
          </a:p>
        </p:txBody>
      </p:sp>
      <p:sp>
        <p:nvSpPr>
          <p:cNvPr id="80" name="CasellaDiTesto 79">
            <a:extLst>
              <a:ext uri="{FF2B5EF4-FFF2-40B4-BE49-F238E27FC236}">
                <a16:creationId xmlns:a16="http://schemas.microsoft.com/office/drawing/2014/main" xmlns="" id="{72F1D50A-98A2-2DAD-DED3-5CD850F2F6AD}"/>
              </a:ext>
            </a:extLst>
          </p:cNvPr>
          <p:cNvSpPr txBox="1"/>
          <p:nvPr/>
        </p:nvSpPr>
        <p:spPr>
          <a:xfrm>
            <a:off x="9286985" y="3749159"/>
            <a:ext cx="1743393" cy="415498"/>
          </a:xfrm>
          <a:prstGeom prst="rect">
            <a:avLst/>
          </a:prstGeom>
          <a:noFill/>
        </p:spPr>
        <p:txBody>
          <a:bodyPr wrap="square">
            <a:spAutoFit/>
          </a:bodyPr>
          <a:lstStyle/>
          <a:p>
            <a:pPr marL="108000" indent="-144000">
              <a:buFont typeface="+mj-lt"/>
              <a:buAutoNum type="arabicPeriod" startAt="3"/>
            </a:pPr>
            <a:r>
              <a:rPr lang="it-IT" sz="1050" dirty="0">
                <a:solidFill>
                  <a:srgbClr val="0070C0"/>
                </a:solidFill>
                <a:ea typeface="Tahoma" panose="020B0604030504040204" pitchFamily="34" charset="0"/>
                <a:cs typeface="Tahoma" panose="020B0604030504040204" pitchFamily="34" charset="0"/>
              </a:rPr>
              <a:t>Rilascio ed installazione</a:t>
            </a:r>
          </a:p>
          <a:p>
            <a:r>
              <a:rPr lang="it-IT" sz="1050" dirty="0">
                <a:solidFill>
                  <a:srgbClr val="0070C0"/>
                </a:solidFill>
                <a:ea typeface="Tahoma" panose="020B0604030504040204" pitchFamily="34" charset="0"/>
                <a:cs typeface="Tahoma" panose="020B0604030504040204" pitchFamily="34" charset="0"/>
              </a:rPr>
              <a:t>     del certificato</a:t>
            </a:r>
          </a:p>
        </p:txBody>
      </p:sp>
      <p:cxnSp>
        <p:nvCxnSpPr>
          <p:cNvPr id="87" name="Connettore curvo 86">
            <a:extLst>
              <a:ext uri="{FF2B5EF4-FFF2-40B4-BE49-F238E27FC236}">
                <a16:creationId xmlns:a16="http://schemas.microsoft.com/office/drawing/2014/main" xmlns="" id="{FDBCA96D-3187-F2CC-3CAC-24A0924945BA}"/>
              </a:ext>
            </a:extLst>
          </p:cNvPr>
          <p:cNvCxnSpPr>
            <a:cxnSpLocks/>
          </p:cNvCxnSpPr>
          <p:nvPr/>
        </p:nvCxnSpPr>
        <p:spPr>
          <a:xfrm flipV="1">
            <a:off x="3943659" y="2719227"/>
            <a:ext cx="3946028" cy="1207219"/>
          </a:xfrm>
          <a:prstGeom prst="curvedConnector3">
            <a:avLst>
              <a:gd name="adj1" fmla="val 99242"/>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object 14">
            <a:extLst>
              <a:ext uri="{FF2B5EF4-FFF2-40B4-BE49-F238E27FC236}">
                <a16:creationId xmlns:a16="http://schemas.microsoft.com/office/drawing/2014/main" xmlns="" id="{7D377042-B529-8DD1-A5A0-D28CE21FFFF6}"/>
              </a:ext>
            </a:extLst>
          </p:cNvPr>
          <p:cNvSpPr txBox="1"/>
          <p:nvPr/>
        </p:nvSpPr>
        <p:spPr>
          <a:xfrm>
            <a:off x="3058176" y="1849893"/>
            <a:ext cx="4230314" cy="161583"/>
          </a:xfrm>
          <a:prstGeom prst="rect">
            <a:avLst/>
          </a:prstGeom>
        </p:spPr>
        <p:txBody>
          <a:bodyPr vert="horz" wrap="square" lIns="0" tIns="0" rIns="0" bIns="0" rtlCol="0">
            <a:spAutoFit/>
          </a:bodyPr>
          <a:lstStyle/>
          <a:p>
            <a:pPr marL="241300" indent="-144000">
              <a:lnSpc>
                <a:spcPct val="100000"/>
              </a:lnSpc>
              <a:buFont typeface="+mj-lt"/>
              <a:buAutoNum type="arabicPeriod"/>
            </a:pPr>
            <a:r>
              <a:rPr sz="1050" dirty="0">
                <a:solidFill>
                  <a:srgbClr val="0070C0"/>
                </a:solidFill>
                <a:ea typeface="Tahoma" panose="020B0604030504040204" pitchFamily="34" charset="0"/>
                <a:cs typeface="Tahoma" panose="020B0604030504040204" pitchFamily="34" charset="0"/>
              </a:rPr>
              <a:t>Identificazione certa del richiedente (ad es</a:t>
            </a:r>
            <a:r>
              <a:rPr sz="1050" b="1" dirty="0">
                <a:solidFill>
                  <a:srgbClr val="0070C0"/>
                </a:solidFill>
                <a:ea typeface="Tahoma" panose="020B0604030504040204" pitchFamily="34" charset="0"/>
                <a:cs typeface="Tahoma" panose="020B0604030504040204" pitchFamily="34" charset="0"/>
              </a:rPr>
              <a:t>. de-</a:t>
            </a:r>
            <a:r>
              <a:rPr sz="1050" b="1" dirty="0" err="1">
                <a:solidFill>
                  <a:srgbClr val="0070C0"/>
                </a:solidFill>
                <a:ea typeface="Tahoma" panose="020B0604030504040204" pitchFamily="34" charset="0"/>
                <a:cs typeface="Tahoma" panose="020B0604030504040204" pitchFamily="34" charset="0"/>
              </a:rPr>
              <a:t>visu</a:t>
            </a:r>
            <a:r>
              <a:rPr lang="it-IT" sz="1050" b="1" dirty="0">
                <a:solidFill>
                  <a:srgbClr val="0070C0"/>
                </a:solidFill>
                <a:ea typeface="Tahoma" panose="020B0604030504040204" pitchFamily="34" charset="0"/>
                <a:cs typeface="Tahoma" panose="020B0604030504040204" pitchFamily="34" charset="0"/>
              </a:rPr>
              <a:t> </a:t>
            </a:r>
            <a:r>
              <a:rPr lang="it-IT" sz="1050" dirty="0">
                <a:solidFill>
                  <a:srgbClr val="0070C0"/>
                </a:solidFill>
                <a:ea typeface="Tahoma" panose="020B0604030504040204" pitchFamily="34" charset="0"/>
                <a:cs typeface="Tahoma" panose="020B0604030504040204" pitchFamily="34" charset="0"/>
              </a:rPr>
              <a:t> con </a:t>
            </a:r>
            <a:r>
              <a:rPr lang="it-IT" sz="1050" b="1" dirty="0">
                <a:solidFill>
                  <a:srgbClr val="0070C0"/>
                </a:solidFill>
                <a:ea typeface="Tahoma" panose="020B0604030504040204" pitchFamily="34" charset="0"/>
                <a:cs typeface="Tahoma" panose="020B0604030504040204" pitchFamily="34" charset="0"/>
              </a:rPr>
              <a:t> audio/video</a:t>
            </a:r>
            <a:r>
              <a:rPr sz="1050" dirty="0">
                <a:solidFill>
                  <a:srgbClr val="0070C0"/>
                </a:solidFill>
                <a:ea typeface="Tahoma" panose="020B0604030504040204" pitchFamily="34" charset="0"/>
                <a:cs typeface="Tahoma" panose="020B0604030504040204" pitchFamily="34" charset="0"/>
              </a:rPr>
              <a:t>)</a:t>
            </a:r>
          </a:p>
        </p:txBody>
      </p:sp>
      <p:sp>
        <p:nvSpPr>
          <p:cNvPr id="100" name="CasellaDiTesto 99">
            <a:extLst>
              <a:ext uri="{FF2B5EF4-FFF2-40B4-BE49-F238E27FC236}">
                <a16:creationId xmlns:a16="http://schemas.microsoft.com/office/drawing/2014/main" xmlns="" id="{637F3D36-9542-8FF6-934C-9213E0FCDEF6}"/>
              </a:ext>
            </a:extLst>
          </p:cNvPr>
          <p:cNvSpPr txBox="1"/>
          <p:nvPr/>
        </p:nvSpPr>
        <p:spPr>
          <a:xfrm>
            <a:off x="876989" y="5306575"/>
            <a:ext cx="10223532" cy="307777"/>
          </a:xfrm>
          <a:prstGeom prst="rect">
            <a:avLst/>
          </a:prstGeom>
          <a:noFill/>
        </p:spPr>
        <p:txBody>
          <a:bodyPr wrap="square">
            <a:spAutoFit/>
          </a:bodyPr>
          <a:lstStyle/>
          <a:p>
            <a:r>
              <a:rPr lang="it-IT" sz="1400" dirty="0">
                <a:solidFill>
                  <a:srgbClr val="0070C0"/>
                </a:solidFill>
                <a:ea typeface="Tahoma" panose="020B0604030504040204" pitchFamily="34" charset="0"/>
                <a:cs typeface="Tahoma" panose="020B0604030504040204" pitchFamily="34" charset="0"/>
              </a:rPr>
              <a:t>La chiave pubblica ed i dati anagrafici contenuti nel Certificato sono garantiti dalla firma digitale della CA.</a:t>
            </a:r>
          </a:p>
        </p:txBody>
      </p:sp>
      <p:sp>
        <p:nvSpPr>
          <p:cNvPr id="102" name="CasellaDiTesto 101">
            <a:extLst>
              <a:ext uri="{FF2B5EF4-FFF2-40B4-BE49-F238E27FC236}">
                <a16:creationId xmlns:a16="http://schemas.microsoft.com/office/drawing/2014/main" xmlns="" id="{827D5B85-23A0-0D25-8327-769EBB43A664}"/>
              </a:ext>
            </a:extLst>
          </p:cNvPr>
          <p:cNvSpPr txBox="1"/>
          <p:nvPr/>
        </p:nvSpPr>
        <p:spPr>
          <a:xfrm>
            <a:off x="881523" y="4321659"/>
            <a:ext cx="10078457" cy="523220"/>
          </a:xfrm>
          <a:prstGeom prst="rect">
            <a:avLst/>
          </a:prstGeom>
          <a:noFill/>
        </p:spPr>
        <p:txBody>
          <a:bodyPr wrap="square">
            <a:spAutoFit/>
          </a:bodyPr>
          <a:lstStyle/>
          <a:p>
            <a:r>
              <a:rPr lang="it-IT" sz="1400" dirty="0">
                <a:solidFill>
                  <a:srgbClr val="0070C0"/>
                </a:solidFill>
                <a:ea typeface="Tahoma" panose="020B0604030504040204" pitchFamily="34" charset="0"/>
                <a:cs typeface="Tahoma" panose="020B0604030504040204" pitchFamily="34" charset="0"/>
              </a:rPr>
              <a:t>I dispositivi di firma sono dispositivi QSCD (</a:t>
            </a:r>
            <a:r>
              <a:rPr lang="it-IT" sz="1400" b="1" dirty="0">
                <a:solidFill>
                  <a:srgbClr val="0070C0"/>
                </a:solidFill>
                <a:ea typeface="Tahoma" panose="020B0604030504040204" pitchFamily="34" charset="0"/>
                <a:cs typeface="Tahoma" panose="020B0604030504040204" pitchFamily="34" charset="0"/>
              </a:rPr>
              <a:t>Q</a:t>
            </a:r>
            <a:r>
              <a:rPr lang="it-IT" sz="1400" dirty="0">
                <a:solidFill>
                  <a:srgbClr val="0070C0"/>
                </a:solidFill>
                <a:ea typeface="Tahoma" panose="020B0604030504040204" pitchFamily="34" charset="0"/>
                <a:cs typeface="Tahoma" panose="020B0604030504040204" pitchFamily="34" charset="0"/>
              </a:rPr>
              <a:t>ualified </a:t>
            </a:r>
            <a:r>
              <a:rPr lang="it-IT" sz="1400" dirty="0" err="1">
                <a:solidFill>
                  <a:srgbClr val="0070C0"/>
                </a:solidFill>
                <a:ea typeface="Tahoma" panose="020B0604030504040204" pitchFamily="34" charset="0"/>
                <a:cs typeface="Tahoma" panose="020B0604030504040204" pitchFamily="34" charset="0"/>
              </a:rPr>
              <a:t>electronic</a:t>
            </a:r>
            <a:r>
              <a:rPr lang="it-IT" sz="1400" dirty="0">
                <a:solidFill>
                  <a:srgbClr val="0070C0"/>
                </a:solidFill>
                <a:ea typeface="Tahoma" panose="020B0604030504040204" pitchFamily="34" charset="0"/>
                <a:cs typeface="Tahoma" panose="020B0604030504040204" pitchFamily="34" charset="0"/>
              </a:rPr>
              <a:t> </a:t>
            </a:r>
            <a:r>
              <a:rPr lang="it-IT" sz="1400" b="1" dirty="0">
                <a:solidFill>
                  <a:srgbClr val="0070C0"/>
                </a:solidFill>
                <a:ea typeface="Tahoma" panose="020B0604030504040204" pitchFamily="34" charset="0"/>
                <a:cs typeface="Tahoma" panose="020B0604030504040204" pitchFamily="34" charset="0"/>
              </a:rPr>
              <a:t>Si</a:t>
            </a:r>
            <a:r>
              <a:rPr lang="it-IT" sz="1400" dirty="0">
                <a:solidFill>
                  <a:srgbClr val="0070C0"/>
                </a:solidFill>
                <a:ea typeface="Tahoma" panose="020B0604030504040204" pitchFamily="34" charset="0"/>
                <a:cs typeface="Tahoma" panose="020B0604030504040204" pitchFamily="34" charset="0"/>
              </a:rPr>
              <a:t>gnature </a:t>
            </a:r>
            <a:r>
              <a:rPr lang="it-IT" sz="1400" b="1" dirty="0" err="1">
                <a:solidFill>
                  <a:srgbClr val="0070C0"/>
                </a:solidFill>
                <a:ea typeface="Tahoma" panose="020B0604030504040204" pitchFamily="34" charset="0"/>
                <a:cs typeface="Tahoma" panose="020B0604030504040204" pitchFamily="34" charset="0"/>
              </a:rPr>
              <a:t>C</a:t>
            </a:r>
            <a:r>
              <a:rPr lang="it-IT" sz="1400" dirty="0" err="1">
                <a:solidFill>
                  <a:srgbClr val="0070C0"/>
                </a:solidFill>
                <a:ea typeface="Tahoma" panose="020B0604030504040204" pitchFamily="34" charset="0"/>
                <a:cs typeface="Tahoma" panose="020B0604030504040204" pitchFamily="34" charset="0"/>
              </a:rPr>
              <a:t>reation</a:t>
            </a:r>
            <a:r>
              <a:rPr lang="it-IT" sz="1400" dirty="0">
                <a:solidFill>
                  <a:srgbClr val="0070C0"/>
                </a:solidFill>
                <a:ea typeface="Tahoma" panose="020B0604030504040204" pitchFamily="34" charset="0"/>
                <a:cs typeface="Tahoma" panose="020B0604030504040204" pitchFamily="34" charset="0"/>
              </a:rPr>
              <a:t> </a:t>
            </a:r>
            <a:r>
              <a:rPr lang="it-IT" sz="1400" b="1" dirty="0">
                <a:solidFill>
                  <a:srgbClr val="0070C0"/>
                </a:solidFill>
                <a:ea typeface="Tahoma" panose="020B0604030504040204" pitchFamily="34" charset="0"/>
                <a:cs typeface="Tahoma" panose="020B0604030504040204" pitchFamily="34" charset="0"/>
              </a:rPr>
              <a:t>D</a:t>
            </a:r>
            <a:r>
              <a:rPr lang="it-IT" sz="1400" dirty="0">
                <a:solidFill>
                  <a:srgbClr val="0070C0"/>
                </a:solidFill>
                <a:ea typeface="Tahoma" panose="020B0604030504040204" pitchFamily="34" charset="0"/>
                <a:cs typeface="Tahoma" panose="020B0604030504040204" pitchFamily="34" charset="0"/>
              </a:rPr>
              <a:t>evices) certificati Common </a:t>
            </a:r>
            <a:r>
              <a:rPr lang="it-IT" sz="1400" dirty="0" err="1">
                <a:solidFill>
                  <a:srgbClr val="0070C0"/>
                </a:solidFill>
                <a:ea typeface="Tahoma" panose="020B0604030504040204" pitchFamily="34" charset="0"/>
                <a:cs typeface="Tahoma" panose="020B0604030504040204" pitchFamily="34" charset="0"/>
              </a:rPr>
              <a:t>Criteria</a:t>
            </a:r>
            <a:r>
              <a:rPr lang="it-IT" sz="1400" dirty="0">
                <a:solidFill>
                  <a:srgbClr val="0070C0"/>
                </a:solidFill>
                <a:ea typeface="Tahoma" panose="020B0604030504040204" pitchFamily="34" charset="0"/>
                <a:cs typeface="Tahoma" panose="020B0604030504040204" pitchFamily="34" charset="0"/>
              </a:rPr>
              <a:t> per il livello di garanzia EAL 4 + e garantisce l’unicità e l’</a:t>
            </a:r>
            <a:r>
              <a:rPr lang="it-IT" sz="1400" dirty="0" err="1">
                <a:solidFill>
                  <a:srgbClr val="0070C0"/>
                </a:solidFill>
                <a:ea typeface="Tahoma" panose="020B0604030504040204" pitchFamily="34" charset="0"/>
                <a:cs typeface="Tahoma" panose="020B0604030504040204" pitchFamily="34" charset="0"/>
              </a:rPr>
              <a:t>inesportabilità</a:t>
            </a:r>
            <a:r>
              <a:rPr lang="it-IT" sz="1400" dirty="0">
                <a:solidFill>
                  <a:srgbClr val="0070C0"/>
                </a:solidFill>
                <a:ea typeface="Tahoma" panose="020B0604030504040204" pitchFamily="34" charset="0"/>
                <a:cs typeface="Tahoma" panose="020B0604030504040204" pitchFamily="34" charset="0"/>
              </a:rPr>
              <a:t> della chiave privata.</a:t>
            </a:r>
          </a:p>
        </p:txBody>
      </p:sp>
      <p:sp>
        <p:nvSpPr>
          <p:cNvPr id="104" name="CasellaDiTesto 103">
            <a:extLst>
              <a:ext uri="{FF2B5EF4-FFF2-40B4-BE49-F238E27FC236}">
                <a16:creationId xmlns:a16="http://schemas.microsoft.com/office/drawing/2014/main" xmlns="" id="{FD97365A-7956-A28F-D197-4E297DBC7243}"/>
              </a:ext>
            </a:extLst>
          </p:cNvPr>
          <p:cNvSpPr txBox="1"/>
          <p:nvPr/>
        </p:nvSpPr>
        <p:spPr>
          <a:xfrm>
            <a:off x="881523" y="4928701"/>
            <a:ext cx="10218997" cy="307777"/>
          </a:xfrm>
          <a:prstGeom prst="rect">
            <a:avLst/>
          </a:prstGeom>
          <a:noFill/>
        </p:spPr>
        <p:txBody>
          <a:bodyPr wrap="square">
            <a:spAutoFit/>
          </a:bodyPr>
          <a:lstStyle/>
          <a:p>
            <a:r>
              <a:rPr lang="it-IT" sz="1400" dirty="0">
                <a:solidFill>
                  <a:srgbClr val="0070C0"/>
                </a:solidFill>
                <a:ea typeface="Tahoma" panose="020B0604030504040204" pitchFamily="34" charset="0"/>
                <a:cs typeface="Tahoma" panose="020B0604030504040204" pitchFamily="34" charset="0"/>
              </a:rPr>
              <a:t>La chiave pubblica del Certificato e quella privata custodita nel dispositivo sono uniche e correlate tra loro grazie ad una legge matematica.</a:t>
            </a:r>
          </a:p>
        </p:txBody>
      </p:sp>
      <p:cxnSp>
        <p:nvCxnSpPr>
          <p:cNvPr id="106" name="Connettore 2 105">
            <a:extLst>
              <a:ext uri="{FF2B5EF4-FFF2-40B4-BE49-F238E27FC236}">
                <a16:creationId xmlns:a16="http://schemas.microsoft.com/office/drawing/2014/main" xmlns="" id="{FE1866A6-786E-60B8-A2B0-1C2BF98AF842}"/>
              </a:ext>
            </a:extLst>
          </p:cNvPr>
          <p:cNvCxnSpPr/>
          <p:nvPr/>
        </p:nvCxnSpPr>
        <p:spPr>
          <a:xfrm flipH="1" flipV="1">
            <a:off x="8741865" y="2411357"/>
            <a:ext cx="671920" cy="315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object 22">
            <a:extLst>
              <a:ext uri="{FF2B5EF4-FFF2-40B4-BE49-F238E27FC236}">
                <a16:creationId xmlns:a16="http://schemas.microsoft.com/office/drawing/2014/main" xmlns="" id="{3CF79A55-8E50-376A-2D50-E7209688D57F}"/>
              </a:ext>
            </a:extLst>
          </p:cNvPr>
          <p:cNvSpPr/>
          <p:nvPr/>
        </p:nvSpPr>
        <p:spPr>
          <a:xfrm>
            <a:off x="8122476" y="3898007"/>
            <a:ext cx="528574" cy="462242"/>
          </a:xfrm>
          <a:prstGeom prst="rect">
            <a:avLst/>
          </a:prstGeom>
          <a:blipFill>
            <a:blip r:embed="rId10" cstate="print"/>
            <a:stretch>
              <a:fillRect/>
            </a:stretch>
          </a:blipFill>
        </p:spPr>
        <p:txBody>
          <a:bodyPr wrap="square" lIns="0" tIns="0" rIns="0" bIns="0" rtlCol="0"/>
          <a:lstStyle/>
          <a:p>
            <a:endParaRPr/>
          </a:p>
        </p:txBody>
      </p:sp>
      <p:pic>
        <p:nvPicPr>
          <p:cNvPr id="108" name="Immagine 107">
            <a:extLst>
              <a:ext uri="{FF2B5EF4-FFF2-40B4-BE49-F238E27FC236}">
                <a16:creationId xmlns:a16="http://schemas.microsoft.com/office/drawing/2014/main" xmlns="" id="{D6C0436B-0F39-B3E4-3C2A-38BB1ACE53D5}"/>
              </a:ext>
            </a:extLst>
          </p:cNvPr>
          <p:cNvPicPr>
            <a:picLocks noChangeAspect="1"/>
          </p:cNvPicPr>
          <p:nvPr/>
        </p:nvPicPr>
        <p:blipFill>
          <a:blip r:embed="rId11"/>
          <a:stretch>
            <a:fillRect/>
          </a:stretch>
        </p:blipFill>
        <p:spPr>
          <a:xfrm>
            <a:off x="8109586" y="2705061"/>
            <a:ext cx="731583" cy="664522"/>
          </a:xfrm>
          <a:prstGeom prst="rect">
            <a:avLst/>
          </a:prstGeom>
        </p:spPr>
      </p:pic>
      <p:sp>
        <p:nvSpPr>
          <p:cNvPr id="109" name="CasellaDiTesto 108">
            <a:extLst>
              <a:ext uri="{FF2B5EF4-FFF2-40B4-BE49-F238E27FC236}">
                <a16:creationId xmlns:a16="http://schemas.microsoft.com/office/drawing/2014/main" xmlns="" id="{3CDC7C28-9EFF-49D0-3394-0D44F1ED32A1}"/>
              </a:ext>
            </a:extLst>
          </p:cNvPr>
          <p:cNvSpPr txBox="1"/>
          <p:nvPr/>
        </p:nvSpPr>
        <p:spPr>
          <a:xfrm>
            <a:off x="7003256" y="3675423"/>
            <a:ext cx="4027122" cy="253916"/>
          </a:xfrm>
          <a:prstGeom prst="rect">
            <a:avLst/>
          </a:prstGeom>
          <a:noFill/>
        </p:spPr>
        <p:txBody>
          <a:bodyPr wrap="square">
            <a:spAutoFit/>
          </a:bodyPr>
          <a:lstStyle/>
          <a:p>
            <a:pPr marL="241300" marR="1250315" lvl="0" indent="-144000" algn="l" defTabSz="914400" rtl="0" eaLnBrk="1" fontAlgn="base" latinLnBrk="0" hangingPunct="1">
              <a:lnSpc>
                <a:spcPct val="100000"/>
              </a:lnSpc>
              <a:spcBef>
                <a:spcPct val="0"/>
              </a:spcBef>
              <a:spcAft>
                <a:spcPct val="0"/>
              </a:spcAft>
              <a:buClrTx/>
              <a:buSzTx/>
              <a:buFont typeface="+mj-lt"/>
              <a:buAutoNum type="arabicPeriod" startAt="2"/>
              <a:tabLst/>
              <a:defRPr/>
            </a:pPr>
            <a:r>
              <a:rPr lang="it-IT" sz="1050" dirty="0">
                <a:solidFill>
                  <a:srgbClr val="0070C0"/>
                </a:solidFill>
                <a:ea typeface="Tahoma" panose="020B0604030504040204" pitchFamily="34" charset="0"/>
                <a:cs typeface="Tahoma" panose="020B0604030504040204" pitchFamily="34" charset="0"/>
              </a:rPr>
              <a:t>Generazione della coppia di chiavi</a:t>
            </a:r>
          </a:p>
        </p:txBody>
      </p:sp>
      <p:sp>
        <p:nvSpPr>
          <p:cNvPr id="110" name="Freccia bidirezionale verticale 109">
            <a:extLst>
              <a:ext uri="{FF2B5EF4-FFF2-40B4-BE49-F238E27FC236}">
                <a16:creationId xmlns:a16="http://schemas.microsoft.com/office/drawing/2014/main" xmlns="" id="{D0DC9F00-C9AB-4728-685C-C811E0770D53}"/>
              </a:ext>
            </a:extLst>
          </p:cNvPr>
          <p:cNvSpPr/>
          <p:nvPr/>
        </p:nvSpPr>
        <p:spPr>
          <a:xfrm>
            <a:off x="8360569" y="3305417"/>
            <a:ext cx="52388" cy="3432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665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1000"/>
                                        <p:tgtEl>
                                          <p:spTgt spid="108"/>
                                        </p:tgtEl>
                                      </p:cBhvr>
                                    </p:animEffect>
                                    <p:anim calcmode="lin" valueType="num">
                                      <p:cBhvr>
                                        <p:cTn id="40" dur="1000" fill="hold"/>
                                        <p:tgtEl>
                                          <p:spTgt spid="108"/>
                                        </p:tgtEl>
                                        <p:attrNameLst>
                                          <p:attrName>ppt_x</p:attrName>
                                        </p:attrNameLst>
                                      </p:cBhvr>
                                      <p:tavLst>
                                        <p:tav tm="0">
                                          <p:val>
                                            <p:strVal val="#ppt_x"/>
                                          </p:val>
                                        </p:tav>
                                        <p:tav tm="100000">
                                          <p:val>
                                            <p:strVal val="#ppt_x"/>
                                          </p:val>
                                        </p:tav>
                                      </p:tavLst>
                                    </p:anim>
                                    <p:anim calcmode="lin" valueType="num">
                                      <p:cBhvr>
                                        <p:cTn id="41" dur="1000" fill="hold"/>
                                        <p:tgtEl>
                                          <p:spTgt spid="10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1000"/>
                                        <p:tgtEl>
                                          <p:spTgt spid="110"/>
                                        </p:tgtEl>
                                      </p:cBhvr>
                                    </p:animEffect>
                                    <p:anim calcmode="lin" valueType="num">
                                      <p:cBhvr>
                                        <p:cTn id="45" dur="1000" fill="hold"/>
                                        <p:tgtEl>
                                          <p:spTgt spid="110"/>
                                        </p:tgtEl>
                                        <p:attrNameLst>
                                          <p:attrName>ppt_x</p:attrName>
                                        </p:attrNameLst>
                                      </p:cBhvr>
                                      <p:tavLst>
                                        <p:tav tm="0">
                                          <p:val>
                                            <p:strVal val="#ppt_x"/>
                                          </p:val>
                                        </p:tav>
                                        <p:tav tm="100000">
                                          <p:val>
                                            <p:strVal val="#ppt_x"/>
                                          </p:val>
                                        </p:tav>
                                      </p:tavLst>
                                    </p:anim>
                                    <p:anim calcmode="lin" valueType="num">
                                      <p:cBhvr>
                                        <p:cTn id="46" dur="1000" fill="hold"/>
                                        <p:tgtEl>
                                          <p:spTgt spid="1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fade">
                                      <p:cBhvr>
                                        <p:cTn id="49" dur="1000"/>
                                        <p:tgtEl>
                                          <p:spTgt spid="109"/>
                                        </p:tgtEl>
                                      </p:cBhvr>
                                    </p:animEffect>
                                    <p:anim calcmode="lin" valueType="num">
                                      <p:cBhvr>
                                        <p:cTn id="50" dur="1000" fill="hold"/>
                                        <p:tgtEl>
                                          <p:spTgt spid="109"/>
                                        </p:tgtEl>
                                        <p:attrNameLst>
                                          <p:attrName>ppt_x</p:attrName>
                                        </p:attrNameLst>
                                      </p:cBhvr>
                                      <p:tavLst>
                                        <p:tav tm="0">
                                          <p:val>
                                            <p:strVal val="#ppt_x"/>
                                          </p:val>
                                        </p:tav>
                                        <p:tav tm="100000">
                                          <p:val>
                                            <p:strVal val="#ppt_x"/>
                                          </p:val>
                                        </p:tav>
                                      </p:tavLst>
                                    </p:anim>
                                    <p:anim calcmode="lin" valueType="num">
                                      <p:cBhvr>
                                        <p:cTn id="51" dur="1000" fill="hold"/>
                                        <p:tgtEl>
                                          <p:spTgt spid="10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1000"/>
                                        <p:tgtEl>
                                          <p:spTgt spid="107"/>
                                        </p:tgtEl>
                                      </p:cBhvr>
                                    </p:animEffect>
                                    <p:anim calcmode="lin" valueType="num">
                                      <p:cBhvr>
                                        <p:cTn id="55" dur="1000" fill="hold"/>
                                        <p:tgtEl>
                                          <p:spTgt spid="107"/>
                                        </p:tgtEl>
                                        <p:attrNameLst>
                                          <p:attrName>ppt_x</p:attrName>
                                        </p:attrNameLst>
                                      </p:cBhvr>
                                      <p:tavLst>
                                        <p:tav tm="0">
                                          <p:val>
                                            <p:strVal val="#ppt_x"/>
                                          </p:val>
                                        </p:tav>
                                        <p:tav tm="100000">
                                          <p:val>
                                            <p:strVal val="#ppt_x"/>
                                          </p:val>
                                        </p:tav>
                                      </p:tavLst>
                                    </p:anim>
                                    <p:anim calcmode="lin" valueType="num">
                                      <p:cBhvr>
                                        <p:cTn id="56"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fade">
                                      <p:cBhvr>
                                        <p:cTn id="61" dur="1000"/>
                                        <p:tgtEl>
                                          <p:spTgt spid="106"/>
                                        </p:tgtEl>
                                      </p:cBhvr>
                                    </p:animEffect>
                                    <p:anim calcmode="lin" valueType="num">
                                      <p:cBhvr>
                                        <p:cTn id="62" dur="1000" fill="hold"/>
                                        <p:tgtEl>
                                          <p:spTgt spid="106"/>
                                        </p:tgtEl>
                                        <p:attrNameLst>
                                          <p:attrName>ppt_x</p:attrName>
                                        </p:attrNameLst>
                                      </p:cBhvr>
                                      <p:tavLst>
                                        <p:tav tm="0">
                                          <p:val>
                                            <p:strVal val="#ppt_x"/>
                                          </p:val>
                                        </p:tav>
                                        <p:tav tm="100000">
                                          <p:val>
                                            <p:strVal val="#ppt_x"/>
                                          </p:val>
                                        </p:tav>
                                      </p:tavLst>
                                    </p:anim>
                                    <p:anim calcmode="lin" valueType="num">
                                      <p:cBhvr>
                                        <p:cTn id="63" dur="1000" fill="hold"/>
                                        <p:tgtEl>
                                          <p:spTgt spid="10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fade">
                                      <p:cBhvr>
                                        <p:cTn id="71" dur="1000"/>
                                        <p:tgtEl>
                                          <p:spTgt spid="80"/>
                                        </p:tgtEl>
                                      </p:cBhvr>
                                    </p:animEffect>
                                    <p:anim calcmode="lin" valueType="num">
                                      <p:cBhvr>
                                        <p:cTn id="72" dur="1000" fill="hold"/>
                                        <p:tgtEl>
                                          <p:spTgt spid="80"/>
                                        </p:tgtEl>
                                        <p:attrNameLst>
                                          <p:attrName>ppt_x</p:attrName>
                                        </p:attrNameLst>
                                      </p:cBhvr>
                                      <p:tavLst>
                                        <p:tav tm="0">
                                          <p:val>
                                            <p:strVal val="#ppt_x"/>
                                          </p:val>
                                        </p:tav>
                                        <p:tav tm="100000">
                                          <p:val>
                                            <p:strVal val="#ppt_x"/>
                                          </p:val>
                                        </p:tav>
                                      </p:tavLst>
                                    </p:anim>
                                    <p:anim calcmode="lin" valueType="num">
                                      <p:cBhvr>
                                        <p:cTn id="7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1000"/>
                                        <p:tgtEl>
                                          <p:spTgt spid="78"/>
                                        </p:tgtEl>
                                      </p:cBhvr>
                                    </p:animEffect>
                                    <p:anim calcmode="lin" valueType="num">
                                      <p:cBhvr>
                                        <p:cTn id="79" dur="1000" fill="hold"/>
                                        <p:tgtEl>
                                          <p:spTgt spid="78"/>
                                        </p:tgtEl>
                                        <p:attrNameLst>
                                          <p:attrName>ppt_x</p:attrName>
                                        </p:attrNameLst>
                                      </p:cBhvr>
                                      <p:tavLst>
                                        <p:tav tm="0">
                                          <p:val>
                                            <p:strVal val="#ppt_x"/>
                                          </p:val>
                                        </p:tav>
                                        <p:tav tm="100000">
                                          <p:val>
                                            <p:strVal val="#ppt_x"/>
                                          </p:val>
                                        </p:tav>
                                      </p:tavLst>
                                    </p:anim>
                                    <p:anim calcmode="lin" valueType="num">
                                      <p:cBhvr>
                                        <p:cTn id="80" dur="1000" fill="hold"/>
                                        <p:tgtEl>
                                          <p:spTgt spid="7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1000"/>
                                        <p:tgtEl>
                                          <p:spTgt spid="48"/>
                                        </p:tgtEl>
                                      </p:cBhvr>
                                    </p:animEffect>
                                    <p:anim calcmode="lin" valueType="num">
                                      <p:cBhvr>
                                        <p:cTn id="84" dur="1000" fill="hold"/>
                                        <p:tgtEl>
                                          <p:spTgt spid="48"/>
                                        </p:tgtEl>
                                        <p:attrNameLst>
                                          <p:attrName>ppt_x</p:attrName>
                                        </p:attrNameLst>
                                      </p:cBhvr>
                                      <p:tavLst>
                                        <p:tav tm="0">
                                          <p:val>
                                            <p:strVal val="#ppt_x"/>
                                          </p:val>
                                        </p:tav>
                                        <p:tav tm="100000">
                                          <p:val>
                                            <p:strVal val="#ppt_x"/>
                                          </p:val>
                                        </p:tav>
                                      </p:tavLst>
                                    </p:anim>
                                    <p:anim calcmode="lin" valueType="num">
                                      <p:cBhvr>
                                        <p:cTn id="85" dur="1000" fill="hold"/>
                                        <p:tgtEl>
                                          <p:spTgt spid="4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1000"/>
                                        <p:tgtEl>
                                          <p:spTgt spid="66"/>
                                        </p:tgtEl>
                                      </p:cBhvr>
                                    </p:animEffect>
                                    <p:anim calcmode="lin" valueType="num">
                                      <p:cBhvr>
                                        <p:cTn id="94" dur="1000" fill="hold"/>
                                        <p:tgtEl>
                                          <p:spTgt spid="66"/>
                                        </p:tgtEl>
                                        <p:attrNameLst>
                                          <p:attrName>ppt_x</p:attrName>
                                        </p:attrNameLst>
                                      </p:cBhvr>
                                      <p:tavLst>
                                        <p:tav tm="0">
                                          <p:val>
                                            <p:strVal val="#ppt_x"/>
                                          </p:val>
                                        </p:tav>
                                        <p:tav tm="100000">
                                          <p:val>
                                            <p:strVal val="#ppt_x"/>
                                          </p:val>
                                        </p:tav>
                                      </p:tavLst>
                                    </p:anim>
                                    <p:anim calcmode="lin" valueType="num">
                                      <p:cBhvr>
                                        <p:cTn id="95" dur="1000" fill="hold"/>
                                        <p:tgtEl>
                                          <p:spTgt spid="6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1000"/>
                                        <p:tgtEl>
                                          <p:spTgt spid="59"/>
                                        </p:tgtEl>
                                      </p:cBhvr>
                                    </p:animEffect>
                                    <p:anim calcmode="lin" valueType="num">
                                      <p:cBhvr>
                                        <p:cTn id="99" dur="1000" fill="hold"/>
                                        <p:tgtEl>
                                          <p:spTgt spid="59"/>
                                        </p:tgtEl>
                                        <p:attrNameLst>
                                          <p:attrName>ppt_x</p:attrName>
                                        </p:attrNameLst>
                                      </p:cBhvr>
                                      <p:tavLst>
                                        <p:tav tm="0">
                                          <p:val>
                                            <p:strVal val="#ppt_x"/>
                                          </p:val>
                                        </p:tav>
                                        <p:tav tm="100000">
                                          <p:val>
                                            <p:strVal val="#ppt_x"/>
                                          </p:val>
                                        </p:tav>
                                      </p:tavLst>
                                    </p:anim>
                                    <p:anim calcmode="lin" valueType="num">
                                      <p:cBhvr>
                                        <p:cTn id="100" dur="1000" fill="hold"/>
                                        <p:tgtEl>
                                          <p:spTgt spid="59"/>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1000"/>
                                        <p:tgtEl>
                                          <p:spTgt spid="51"/>
                                        </p:tgtEl>
                                      </p:cBhvr>
                                    </p:animEffect>
                                    <p:anim calcmode="lin" valueType="num">
                                      <p:cBhvr>
                                        <p:cTn id="104" dur="1000" fill="hold"/>
                                        <p:tgtEl>
                                          <p:spTgt spid="51"/>
                                        </p:tgtEl>
                                        <p:attrNameLst>
                                          <p:attrName>ppt_x</p:attrName>
                                        </p:attrNameLst>
                                      </p:cBhvr>
                                      <p:tavLst>
                                        <p:tav tm="0">
                                          <p:val>
                                            <p:strVal val="#ppt_x"/>
                                          </p:val>
                                        </p:tav>
                                        <p:tav tm="100000">
                                          <p:val>
                                            <p:strVal val="#ppt_x"/>
                                          </p:val>
                                        </p:tav>
                                      </p:tavLst>
                                    </p:anim>
                                    <p:anim calcmode="lin" valueType="num">
                                      <p:cBhvr>
                                        <p:cTn id="105" dur="1000" fill="hold"/>
                                        <p:tgtEl>
                                          <p:spTgt spid="5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1000"/>
                                        <p:tgtEl>
                                          <p:spTgt spid="55"/>
                                        </p:tgtEl>
                                      </p:cBhvr>
                                    </p:animEffect>
                                    <p:anim calcmode="lin" valueType="num">
                                      <p:cBhvr>
                                        <p:cTn id="109" dur="1000" fill="hold"/>
                                        <p:tgtEl>
                                          <p:spTgt spid="55"/>
                                        </p:tgtEl>
                                        <p:attrNameLst>
                                          <p:attrName>ppt_x</p:attrName>
                                        </p:attrNameLst>
                                      </p:cBhvr>
                                      <p:tavLst>
                                        <p:tav tm="0">
                                          <p:val>
                                            <p:strVal val="#ppt_x"/>
                                          </p:val>
                                        </p:tav>
                                        <p:tav tm="100000">
                                          <p:val>
                                            <p:strVal val="#ppt_x"/>
                                          </p:val>
                                        </p:tav>
                                      </p:tavLst>
                                    </p:anim>
                                    <p:anim calcmode="lin" valueType="num">
                                      <p:cBhvr>
                                        <p:cTn id="110" dur="10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fade">
                                      <p:cBhvr>
                                        <p:cTn id="113" dur="1000"/>
                                        <p:tgtEl>
                                          <p:spTgt spid="102"/>
                                        </p:tgtEl>
                                      </p:cBhvr>
                                    </p:animEffect>
                                    <p:anim calcmode="lin" valueType="num">
                                      <p:cBhvr>
                                        <p:cTn id="114" dur="1000" fill="hold"/>
                                        <p:tgtEl>
                                          <p:spTgt spid="102"/>
                                        </p:tgtEl>
                                        <p:attrNameLst>
                                          <p:attrName>ppt_x</p:attrName>
                                        </p:attrNameLst>
                                      </p:cBhvr>
                                      <p:tavLst>
                                        <p:tav tm="0">
                                          <p:val>
                                            <p:strVal val="#ppt_x"/>
                                          </p:val>
                                        </p:tav>
                                        <p:tav tm="100000">
                                          <p:val>
                                            <p:strVal val="#ppt_x"/>
                                          </p:val>
                                        </p:tav>
                                      </p:tavLst>
                                    </p:anim>
                                    <p:anim calcmode="lin" valueType="num">
                                      <p:cBhvr>
                                        <p:cTn id="115"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1000"/>
                                        <p:tgtEl>
                                          <p:spTgt spid="76"/>
                                        </p:tgtEl>
                                      </p:cBhvr>
                                    </p:animEffect>
                                    <p:anim calcmode="lin" valueType="num">
                                      <p:cBhvr>
                                        <p:cTn id="121" dur="1000" fill="hold"/>
                                        <p:tgtEl>
                                          <p:spTgt spid="76"/>
                                        </p:tgtEl>
                                        <p:attrNameLst>
                                          <p:attrName>ppt_x</p:attrName>
                                        </p:attrNameLst>
                                      </p:cBhvr>
                                      <p:tavLst>
                                        <p:tav tm="0">
                                          <p:val>
                                            <p:strVal val="#ppt_x"/>
                                          </p:val>
                                        </p:tav>
                                        <p:tav tm="100000">
                                          <p:val>
                                            <p:strVal val="#ppt_x"/>
                                          </p:val>
                                        </p:tav>
                                      </p:tavLst>
                                    </p:anim>
                                    <p:anim calcmode="lin" valueType="num">
                                      <p:cBhvr>
                                        <p:cTn id="122" dur="1000" fill="hold"/>
                                        <p:tgtEl>
                                          <p:spTgt spid="76"/>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fade">
                                      <p:cBhvr>
                                        <p:cTn id="125" dur="1000"/>
                                        <p:tgtEl>
                                          <p:spTgt spid="3"/>
                                        </p:tgtEl>
                                      </p:cBhvr>
                                    </p:animEffect>
                                    <p:anim calcmode="lin" valueType="num">
                                      <p:cBhvr>
                                        <p:cTn id="126" dur="1000" fill="hold"/>
                                        <p:tgtEl>
                                          <p:spTgt spid="3"/>
                                        </p:tgtEl>
                                        <p:attrNameLst>
                                          <p:attrName>ppt_x</p:attrName>
                                        </p:attrNameLst>
                                      </p:cBhvr>
                                      <p:tavLst>
                                        <p:tav tm="0">
                                          <p:val>
                                            <p:strVal val="#ppt_x"/>
                                          </p:val>
                                        </p:tav>
                                        <p:tav tm="100000">
                                          <p:val>
                                            <p:strVal val="#ppt_x"/>
                                          </p:val>
                                        </p:tav>
                                      </p:tavLst>
                                    </p:anim>
                                    <p:anim calcmode="lin" valueType="num">
                                      <p:cBhvr>
                                        <p:cTn id="127" dur="1000" fill="hold"/>
                                        <p:tgtEl>
                                          <p:spTgt spid="3"/>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1000"/>
                                        <p:tgtEl>
                                          <p:spTgt spid="19"/>
                                        </p:tgtEl>
                                      </p:cBhvr>
                                    </p:animEffect>
                                    <p:anim calcmode="lin" valueType="num">
                                      <p:cBhvr>
                                        <p:cTn id="131" dur="1000" fill="hold"/>
                                        <p:tgtEl>
                                          <p:spTgt spid="19"/>
                                        </p:tgtEl>
                                        <p:attrNameLst>
                                          <p:attrName>ppt_x</p:attrName>
                                        </p:attrNameLst>
                                      </p:cBhvr>
                                      <p:tavLst>
                                        <p:tav tm="0">
                                          <p:val>
                                            <p:strVal val="#ppt_x"/>
                                          </p:val>
                                        </p:tav>
                                        <p:tav tm="100000">
                                          <p:val>
                                            <p:strVal val="#ppt_x"/>
                                          </p:val>
                                        </p:tav>
                                      </p:tavLst>
                                    </p:anim>
                                    <p:anim calcmode="lin" valueType="num">
                                      <p:cBhvr>
                                        <p:cTn id="132" dur="1000" fill="hold"/>
                                        <p:tgtEl>
                                          <p:spTgt spid="19"/>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1000"/>
                                        <p:tgtEl>
                                          <p:spTgt spid="54"/>
                                        </p:tgtEl>
                                      </p:cBhvr>
                                    </p:animEffect>
                                    <p:anim calcmode="lin" valueType="num">
                                      <p:cBhvr>
                                        <p:cTn id="136" dur="1000" fill="hold"/>
                                        <p:tgtEl>
                                          <p:spTgt spid="54"/>
                                        </p:tgtEl>
                                        <p:attrNameLst>
                                          <p:attrName>ppt_x</p:attrName>
                                        </p:attrNameLst>
                                      </p:cBhvr>
                                      <p:tavLst>
                                        <p:tav tm="0">
                                          <p:val>
                                            <p:strVal val="#ppt_x"/>
                                          </p:val>
                                        </p:tav>
                                        <p:tav tm="100000">
                                          <p:val>
                                            <p:strVal val="#ppt_x"/>
                                          </p:val>
                                        </p:tav>
                                      </p:tavLst>
                                    </p:anim>
                                    <p:anim calcmode="lin" valueType="num">
                                      <p:cBhvr>
                                        <p:cTn id="137" dur="10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fade">
                                      <p:cBhvr>
                                        <p:cTn id="140" dur="1000"/>
                                        <p:tgtEl>
                                          <p:spTgt spid="57"/>
                                        </p:tgtEl>
                                      </p:cBhvr>
                                    </p:animEffect>
                                    <p:anim calcmode="lin" valueType="num">
                                      <p:cBhvr>
                                        <p:cTn id="141" dur="1000" fill="hold"/>
                                        <p:tgtEl>
                                          <p:spTgt spid="57"/>
                                        </p:tgtEl>
                                        <p:attrNameLst>
                                          <p:attrName>ppt_x</p:attrName>
                                        </p:attrNameLst>
                                      </p:cBhvr>
                                      <p:tavLst>
                                        <p:tav tm="0">
                                          <p:val>
                                            <p:strVal val="#ppt_x"/>
                                          </p:val>
                                        </p:tav>
                                        <p:tav tm="100000">
                                          <p:val>
                                            <p:strVal val="#ppt_x"/>
                                          </p:val>
                                        </p:tav>
                                      </p:tavLst>
                                    </p:anim>
                                    <p:anim calcmode="lin" valueType="num">
                                      <p:cBhvr>
                                        <p:cTn id="142" dur="1000" fill="hold"/>
                                        <p:tgtEl>
                                          <p:spTgt spid="57"/>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1000"/>
                                        <p:tgtEl>
                                          <p:spTgt spid="58"/>
                                        </p:tgtEl>
                                      </p:cBhvr>
                                    </p:animEffect>
                                    <p:anim calcmode="lin" valueType="num">
                                      <p:cBhvr>
                                        <p:cTn id="151" dur="1000" fill="hold"/>
                                        <p:tgtEl>
                                          <p:spTgt spid="58"/>
                                        </p:tgtEl>
                                        <p:attrNameLst>
                                          <p:attrName>ppt_x</p:attrName>
                                        </p:attrNameLst>
                                      </p:cBhvr>
                                      <p:tavLst>
                                        <p:tav tm="0">
                                          <p:val>
                                            <p:strVal val="#ppt_x"/>
                                          </p:val>
                                        </p:tav>
                                        <p:tav tm="100000">
                                          <p:val>
                                            <p:strVal val="#ppt_x"/>
                                          </p:val>
                                        </p:tav>
                                      </p:tavLst>
                                    </p:anim>
                                    <p:anim calcmode="lin" valueType="num">
                                      <p:cBhvr>
                                        <p:cTn id="152" dur="1000" fill="hold"/>
                                        <p:tgtEl>
                                          <p:spTgt spid="58"/>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1000"/>
                                        <p:tgtEl>
                                          <p:spTgt spid="104"/>
                                        </p:tgtEl>
                                      </p:cBhvr>
                                    </p:animEffect>
                                    <p:anim calcmode="lin" valueType="num">
                                      <p:cBhvr>
                                        <p:cTn id="156" dur="1000" fill="hold"/>
                                        <p:tgtEl>
                                          <p:spTgt spid="104"/>
                                        </p:tgtEl>
                                        <p:attrNameLst>
                                          <p:attrName>ppt_x</p:attrName>
                                        </p:attrNameLst>
                                      </p:cBhvr>
                                      <p:tavLst>
                                        <p:tav tm="0">
                                          <p:val>
                                            <p:strVal val="#ppt_x"/>
                                          </p:val>
                                        </p:tav>
                                        <p:tav tm="100000">
                                          <p:val>
                                            <p:strVal val="#ppt_x"/>
                                          </p:val>
                                        </p:tav>
                                      </p:tavLst>
                                    </p:anim>
                                    <p:anim calcmode="lin" valueType="num">
                                      <p:cBhvr>
                                        <p:cTn id="15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60"/>
                                        </p:tgtEl>
                                        <p:attrNameLst>
                                          <p:attrName>style.visibility</p:attrName>
                                        </p:attrNameLst>
                                      </p:cBhvr>
                                      <p:to>
                                        <p:strVal val="visible"/>
                                      </p:to>
                                    </p:set>
                                    <p:animEffect transition="in" filter="fade">
                                      <p:cBhvr>
                                        <p:cTn id="162" dur="1000"/>
                                        <p:tgtEl>
                                          <p:spTgt spid="60"/>
                                        </p:tgtEl>
                                      </p:cBhvr>
                                    </p:animEffect>
                                    <p:anim calcmode="lin" valueType="num">
                                      <p:cBhvr>
                                        <p:cTn id="163" dur="1000" fill="hold"/>
                                        <p:tgtEl>
                                          <p:spTgt spid="60"/>
                                        </p:tgtEl>
                                        <p:attrNameLst>
                                          <p:attrName>ppt_x</p:attrName>
                                        </p:attrNameLst>
                                      </p:cBhvr>
                                      <p:tavLst>
                                        <p:tav tm="0">
                                          <p:val>
                                            <p:strVal val="#ppt_x"/>
                                          </p:val>
                                        </p:tav>
                                        <p:tav tm="100000">
                                          <p:val>
                                            <p:strVal val="#ppt_x"/>
                                          </p:val>
                                        </p:tav>
                                      </p:tavLst>
                                    </p:anim>
                                    <p:anim calcmode="lin" valueType="num">
                                      <p:cBhvr>
                                        <p:cTn id="164" dur="1000" fill="hold"/>
                                        <p:tgtEl>
                                          <p:spTgt spid="60"/>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87"/>
                                        </p:tgtEl>
                                        <p:attrNameLst>
                                          <p:attrName>style.visibility</p:attrName>
                                        </p:attrNameLst>
                                      </p:cBhvr>
                                      <p:to>
                                        <p:strVal val="visible"/>
                                      </p:to>
                                    </p:set>
                                    <p:animEffect transition="in" filter="fade">
                                      <p:cBhvr>
                                        <p:cTn id="167" dur="1000"/>
                                        <p:tgtEl>
                                          <p:spTgt spid="87"/>
                                        </p:tgtEl>
                                      </p:cBhvr>
                                    </p:animEffect>
                                    <p:anim calcmode="lin" valueType="num">
                                      <p:cBhvr>
                                        <p:cTn id="168" dur="1000" fill="hold"/>
                                        <p:tgtEl>
                                          <p:spTgt spid="87"/>
                                        </p:tgtEl>
                                        <p:attrNameLst>
                                          <p:attrName>ppt_x</p:attrName>
                                        </p:attrNameLst>
                                      </p:cBhvr>
                                      <p:tavLst>
                                        <p:tav tm="0">
                                          <p:val>
                                            <p:strVal val="#ppt_x"/>
                                          </p:val>
                                        </p:tav>
                                        <p:tav tm="100000">
                                          <p:val>
                                            <p:strVal val="#ppt_x"/>
                                          </p:val>
                                        </p:tav>
                                      </p:tavLst>
                                    </p:anim>
                                    <p:anim calcmode="lin" valueType="num">
                                      <p:cBhvr>
                                        <p:cTn id="169" dur="1000" fill="hold"/>
                                        <p:tgtEl>
                                          <p:spTgt spid="87"/>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70"/>
                                        </p:tgtEl>
                                        <p:attrNameLst>
                                          <p:attrName>style.visibility</p:attrName>
                                        </p:attrNameLst>
                                      </p:cBhvr>
                                      <p:to>
                                        <p:strVal val="visible"/>
                                      </p:to>
                                    </p:set>
                                    <p:animEffect transition="in" filter="fade">
                                      <p:cBhvr>
                                        <p:cTn id="172" dur="1000"/>
                                        <p:tgtEl>
                                          <p:spTgt spid="70"/>
                                        </p:tgtEl>
                                      </p:cBhvr>
                                    </p:animEffect>
                                    <p:anim calcmode="lin" valueType="num">
                                      <p:cBhvr>
                                        <p:cTn id="173" dur="1000" fill="hold"/>
                                        <p:tgtEl>
                                          <p:spTgt spid="70"/>
                                        </p:tgtEl>
                                        <p:attrNameLst>
                                          <p:attrName>ppt_x</p:attrName>
                                        </p:attrNameLst>
                                      </p:cBhvr>
                                      <p:tavLst>
                                        <p:tav tm="0">
                                          <p:val>
                                            <p:strVal val="#ppt_x"/>
                                          </p:val>
                                        </p:tav>
                                        <p:tav tm="100000">
                                          <p:val>
                                            <p:strVal val="#ppt_x"/>
                                          </p:val>
                                        </p:tav>
                                      </p:tavLst>
                                    </p:anim>
                                    <p:anim calcmode="lin" valueType="num">
                                      <p:cBhvr>
                                        <p:cTn id="174" dur="1000" fill="hold"/>
                                        <p:tgtEl>
                                          <p:spTgt spid="70"/>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fade">
                                      <p:cBhvr>
                                        <p:cTn id="177" dur="1000"/>
                                        <p:tgtEl>
                                          <p:spTgt spid="61"/>
                                        </p:tgtEl>
                                      </p:cBhvr>
                                    </p:animEffect>
                                    <p:anim calcmode="lin" valueType="num">
                                      <p:cBhvr>
                                        <p:cTn id="178" dur="1000" fill="hold"/>
                                        <p:tgtEl>
                                          <p:spTgt spid="61"/>
                                        </p:tgtEl>
                                        <p:attrNameLst>
                                          <p:attrName>ppt_x</p:attrName>
                                        </p:attrNameLst>
                                      </p:cBhvr>
                                      <p:tavLst>
                                        <p:tav tm="0">
                                          <p:val>
                                            <p:strVal val="#ppt_x"/>
                                          </p:val>
                                        </p:tav>
                                        <p:tav tm="100000">
                                          <p:val>
                                            <p:strVal val="#ppt_x"/>
                                          </p:val>
                                        </p:tav>
                                      </p:tavLst>
                                    </p:anim>
                                    <p:anim calcmode="lin" valueType="num">
                                      <p:cBhvr>
                                        <p:cTn id="179" dur="1000" fill="hold"/>
                                        <p:tgtEl>
                                          <p:spTgt spid="61"/>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00"/>
                                        </p:tgtEl>
                                        <p:attrNameLst>
                                          <p:attrName>style.visibility</p:attrName>
                                        </p:attrNameLst>
                                      </p:cBhvr>
                                      <p:to>
                                        <p:strVal val="visible"/>
                                      </p:to>
                                    </p:set>
                                    <p:animEffect transition="in" filter="fade">
                                      <p:cBhvr>
                                        <p:cTn id="182" dur="1000"/>
                                        <p:tgtEl>
                                          <p:spTgt spid="100"/>
                                        </p:tgtEl>
                                      </p:cBhvr>
                                    </p:animEffect>
                                    <p:anim calcmode="lin" valueType="num">
                                      <p:cBhvr>
                                        <p:cTn id="183" dur="1000" fill="hold"/>
                                        <p:tgtEl>
                                          <p:spTgt spid="100"/>
                                        </p:tgtEl>
                                        <p:attrNameLst>
                                          <p:attrName>ppt_x</p:attrName>
                                        </p:attrNameLst>
                                      </p:cBhvr>
                                      <p:tavLst>
                                        <p:tav tm="0">
                                          <p:val>
                                            <p:strVal val="#ppt_x"/>
                                          </p:val>
                                        </p:tav>
                                        <p:tav tm="100000">
                                          <p:val>
                                            <p:strVal val="#ppt_x"/>
                                          </p:val>
                                        </p:tav>
                                      </p:tavLst>
                                    </p:anim>
                                    <p:anim calcmode="lin" valueType="num">
                                      <p:cBhvr>
                                        <p:cTn id="18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3" grpId="0" animBg="1"/>
      <p:bldP spid="32" grpId="0" animBg="1"/>
      <p:bldP spid="34" grpId="0" animBg="1"/>
      <p:bldP spid="35" grpId="0" animBg="1"/>
      <p:bldP spid="38" grpId="0" animBg="1"/>
      <p:bldP spid="55" grpId="0" animBg="1"/>
      <p:bldP spid="57" grpId="0" animBg="1"/>
      <p:bldP spid="58" grpId="0" animBg="1"/>
      <p:bldP spid="59" grpId="0" animBg="1"/>
      <p:bldP spid="60" grpId="0" animBg="1"/>
      <p:bldP spid="61" grpId="0" animBg="1"/>
      <p:bldP spid="68" grpId="0"/>
      <p:bldP spid="76" grpId="0" animBg="1"/>
      <p:bldP spid="78" grpId="0"/>
      <p:bldP spid="80" grpId="0"/>
      <p:bldP spid="94" grpId="0"/>
      <p:bldP spid="100" grpId="0"/>
      <p:bldP spid="102" grpId="0"/>
      <p:bldP spid="104" grpId="0"/>
      <p:bldP spid="107" grpId="0" animBg="1"/>
      <p:bldP spid="109" grpId="0"/>
      <p:bldP spid="110"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2FC821D-2278-4BA6-B276-BAE81B6E8079}">
  <we:reference id="wa104178141" version="4.3.3.0" store="it-IT"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E6D94F3E572C8448C029438A83C17EE" ma:contentTypeVersion="14" ma:contentTypeDescription="Creare un nuovo documento." ma:contentTypeScope="" ma:versionID="7c77782e53778f74e6607750f87ad758">
  <xsd:schema xmlns:xsd="http://www.w3.org/2001/XMLSchema" xmlns:xs="http://www.w3.org/2001/XMLSchema" xmlns:p="http://schemas.microsoft.com/office/2006/metadata/properties" xmlns:ns3="4832a833-ccb2-4432-b6c0-a0198f8c55c0" xmlns:ns4="89902f6f-0916-4522-b148-f3fa5cc0c80a" targetNamespace="http://schemas.microsoft.com/office/2006/metadata/properties" ma:root="true" ma:fieldsID="f798b538962700ac942e936c693dc934" ns3:_="" ns4:_="">
    <xsd:import namespace="4832a833-ccb2-4432-b6c0-a0198f8c55c0"/>
    <xsd:import namespace="89902f6f-0916-4522-b148-f3fa5cc0c8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2a833-ccb2-4432-b6c0-a0198f8c55c0"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902f6f-0916-4522-b148-f3fa5cc0c80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5A7FD4-F7B6-4337-B287-0B86F2A8E96A}">
  <ds:schemaRefs>
    <ds:schemaRef ds:uri="http://schemas.microsoft.com/sharepoint/v3/contenttype/forms"/>
  </ds:schemaRefs>
</ds:datastoreItem>
</file>

<file path=customXml/itemProps2.xml><?xml version="1.0" encoding="utf-8"?>
<ds:datastoreItem xmlns:ds="http://schemas.openxmlformats.org/officeDocument/2006/customXml" ds:itemID="{F0BC18E6-0298-4FE2-82CC-065E76ECC1E8}">
  <ds:schemaRefs>
    <ds:schemaRef ds:uri="http://schemas.microsoft.com/office/2006/documentManagement/types"/>
    <ds:schemaRef ds:uri="89902f6f-0916-4522-b148-f3fa5cc0c80a"/>
    <ds:schemaRef ds:uri="http://purl.org/dc/elements/1.1/"/>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4832a833-ccb2-4432-b6c0-a0198f8c55c0"/>
    <ds:schemaRef ds:uri="http://schemas.microsoft.com/office/2006/metadata/properties"/>
  </ds:schemaRefs>
</ds:datastoreItem>
</file>

<file path=customXml/itemProps3.xml><?xml version="1.0" encoding="utf-8"?>
<ds:datastoreItem xmlns:ds="http://schemas.openxmlformats.org/officeDocument/2006/customXml" ds:itemID="{9A859CB1-C038-48AC-BBEA-E620C432B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2a833-ccb2-4432-b6c0-a0198f8c55c0"/>
    <ds:schemaRef ds:uri="89902f6f-0916-4522-b148-f3fa5cc0c8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2904</TotalTime>
  <Words>2446</Words>
  <Application>Microsoft Office PowerPoint</Application>
  <PresentationFormat>Widescreen</PresentationFormat>
  <Paragraphs>200</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Calibri Light</vt:lpstr>
      <vt:lpstr>Tahoma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Agenzia per l'Italia Digitale</dc:creator>
  <cp:lastModifiedBy>Cinzia</cp:lastModifiedBy>
  <cp:revision>93</cp:revision>
  <dcterms:created xsi:type="dcterms:W3CDTF">2021-01-18T18:41:09Z</dcterms:created>
  <dcterms:modified xsi:type="dcterms:W3CDTF">2022-11-09T11:08:47Z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0x0101007E6D94F3E572C8448C029438A83C17EE</vt:lpwstr>
  </property>
</Properties>
</file>