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9" r:id="rId2"/>
    <p:sldId id="257" r:id="rId3"/>
    <p:sldId id="434" r:id="rId4"/>
    <p:sldId id="435" r:id="rId5"/>
    <p:sldId id="438" r:id="rId6"/>
    <p:sldId id="437" r:id="rId7"/>
    <p:sldId id="439" r:id="rId8"/>
    <p:sldId id="444" r:id="rId9"/>
    <p:sldId id="445" r:id="rId10"/>
    <p:sldId id="442" r:id="rId11"/>
    <p:sldId id="411"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447E4-F4B7-437A-ACAA-108D40A8B0B9}" type="datetimeFigureOut">
              <a:rPr lang="it-IT" smtClean="0"/>
              <a:t>29/11/2022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6BA9C-5D34-4C7F-9A85-2BBFA8B4632C}" type="slidenum">
              <a:rPr lang="it-IT" smtClean="0"/>
              <a:t>‹N›</a:t>
            </a:fld>
            <a:endParaRPr lang="it-IT"/>
          </a:p>
        </p:txBody>
      </p:sp>
    </p:spTree>
    <p:extLst>
      <p:ext uri="{BB962C8B-B14F-4D97-AF65-F5344CB8AC3E}">
        <p14:creationId xmlns:p14="http://schemas.microsoft.com/office/powerpoint/2010/main" val="3025311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spcBef>
                <a:spcPct val="0"/>
              </a:spcBef>
            </a:pPr>
            <a:r>
              <a:rPr lang="it-IT" altLang="it-IT" dirty="0"/>
              <a:t>Il punto di partenza del ciclo delle politiche pubbliche è l’analisi dei problemi socio-economici della realtà di riferimento e l’individuazione di alcuni </a:t>
            </a:r>
            <a:r>
              <a:rPr lang="it-IT" altLang="it-IT" i="1" dirty="0"/>
              <a:t>bisogni prioritari della collettività </a:t>
            </a:r>
            <a:r>
              <a:rPr lang="it-IT" altLang="it-IT" dirty="0"/>
              <a:t>da parte delle amministrazioni pubbliche che hanno la responsabilità (</a:t>
            </a:r>
            <a:r>
              <a:rPr lang="it-IT" altLang="it-IT" i="1" dirty="0"/>
              <a:t>mission</a:t>
            </a:r>
            <a:r>
              <a:rPr lang="it-IT" altLang="it-IT" dirty="0"/>
              <a:t>) di dare una risposta mediante la definizione di </a:t>
            </a:r>
            <a:r>
              <a:rPr lang="it-IT" altLang="it-IT" i="1" dirty="0"/>
              <a:t>public policy</a:t>
            </a:r>
            <a:r>
              <a:rPr lang="it-IT" altLang="it-IT" dirty="0"/>
              <a:t> per cui sono definiti degli obiettivi strategici</a:t>
            </a:r>
            <a:r>
              <a:rPr lang="it-IT" altLang="it-IT" i="1" dirty="0"/>
              <a:t>.</a:t>
            </a:r>
          </a:p>
          <a:p>
            <a:pPr eaLnBrk="1" hangingPunct="1">
              <a:spcBef>
                <a:spcPct val="0"/>
              </a:spcBef>
            </a:pPr>
            <a:r>
              <a:rPr lang="it-IT" altLang="it-IT" dirty="0"/>
              <a:t>A loro volta gli obiettivi strategici sono dettagliati, attraverso la programmazione e il </a:t>
            </a:r>
            <a:r>
              <a:rPr lang="it-IT" altLang="it-IT" i="1" dirty="0"/>
              <a:t>budgeting</a:t>
            </a:r>
            <a:r>
              <a:rPr lang="it-IT" altLang="it-IT" dirty="0"/>
              <a:t>, in </a:t>
            </a:r>
            <a:r>
              <a:rPr lang="it-IT" altLang="it-IT" i="1" dirty="0"/>
              <a:t>obiettivi operativi</a:t>
            </a:r>
            <a:r>
              <a:rPr lang="it-IT" altLang="it-IT" dirty="0"/>
              <a:t>.</a:t>
            </a:r>
          </a:p>
          <a:p>
            <a:pPr eaLnBrk="1" hangingPunct="1">
              <a:spcBef>
                <a:spcPct val="0"/>
              </a:spcBef>
            </a:pPr>
            <a:r>
              <a:rPr lang="it-IT" altLang="it-IT" dirty="0"/>
              <a:t>A questo punto si acquisiscono gli </a:t>
            </a:r>
            <a:r>
              <a:rPr lang="it-IT" altLang="it-IT" i="1" dirty="0"/>
              <a:t>input </a:t>
            </a:r>
            <a:r>
              <a:rPr lang="it-IT" altLang="it-IT" dirty="0"/>
              <a:t>(cioè le risorse: umane, strumentali, finanziarie, ecc.) con i quali si svolgono le attività volte al raggiungimento degli obiettivi. </a:t>
            </a:r>
          </a:p>
          <a:p>
            <a:pPr eaLnBrk="1" hangingPunct="1">
              <a:spcBef>
                <a:spcPct val="0"/>
              </a:spcBef>
            </a:pPr>
            <a:r>
              <a:rPr lang="it-IT" altLang="it-IT" dirty="0"/>
              <a:t>Attraverso i </a:t>
            </a:r>
            <a:r>
              <a:rPr lang="it-IT" altLang="it-IT" i="1" dirty="0"/>
              <a:t>processi </a:t>
            </a:r>
            <a:r>
              <a:rPr lang="it-IT" altLang="it-IT" dirty="0"/>
              <a:t>si mettono in relazione tra loro i diversi attori e si svolgono le attività necessarie per generare gli </a:t>
            </a:r>
            <a:r>
              <a:rPr lang="it-IT" altLang="it-IT" i="1" dirty="0"/>
              <a:t>output </a:t>
            </a:r>
            <a:r>
              <a:rPr lang="it-IT" altLang="it-IT" dirty="0"/>
              <a:t>(beni e servizi prodotti). Gli </a:t>
            </a:r>
            <a:r>
              <a:rPr lang="it-IT" altLang="it-IT" i="1" dirty="0"/>
              <a:t>output </a:t>
            </a:r>
            <a:r>
              <a:rPr lang="it-IT" altLang="it-IT" dirty="0"/>
              <a:t>sono i prodotti di questi processi, ciò che le amministrazioni pubbliche forniscono all’esterno: certificati di residenza, interventi chirurgici, titoli universitari, ecc. Questi </a:t>
            </a:r>
            <a:r>
              <a:rPr lang="it-IT" altLang="it-IT" i="1" dirty="0"/>
              <a:t>output </a:t>
            </a:r>
            <a:r>
              <a:rPr lang="it-IT" altLang="it-IT" dirty="0"/>
              <a:t>contribuiscono, insieme ad altri fattori ambientali e soggettivi, per produrre un </a:t>
            </a:r>
            <a:r>
              <a:rPr lang="it-IT" altLang="it-IT" i="1" dirty="0"/>
              <a:t>outcome </a:t>
            </a:r>
            <a:r>
              <a:rPr lang="it-IT" altLang="it-IT" dirty="0"/>
              <a:t>inteso come un cambiamento nello stato del benessere collettivo. Gli </a:t>
            </a:r>
            <a:r>
              <a:rPr lang="it-IT" altLang="it-IT" i="1" dirty="0"/>
              <a:t>outcome </a:t>
            </a:r>
            <a:r>
              <a:rPr lang="it-IT" altLang="it-IT" dirty="0"/>
              <a:t>possono essere </a:t>
            </a:r>
            <a:r>
              <a:rPr lang="it-IT" altLang="it-IT" i="1" dirty="0"/>
              <a:t>intermedi </a:t>
            </a:r>
            <a:r>
              <a:rPr lang="it-IT" altLang="it-IT" dirty="0"/>
              <a:t>– cioè il </a:t>
            </a:r>
            <a:r>
              <a:rPr lang="it-IT" altLang="it-IT" i="1" dirty="0"/>
              <a:t>risultato </a:t>
            </a:r>
            <a:r>
              <a:rPr lang="it-IT" altLang="it-IT" dirty="0"/>
              <a:t>diretto dell’</a:t>
            </a:r>
            <a:r>
              <a:rPr lang="it-IT" altLang="it-IT" i="1" dirty="0"/>
              <a:t>output </a:t>
            </a:r>
            <a:r>
              <a:rPr lang="it-IT" altLang="it-IT" dirty="0"/>
              <a:t>in generale dimostrabile da un cambiamento di comportamento degli attori rilevanti – o </a:t>
            </a:r>
            <a:r>
              <a:rPr lang="it-IT" altLang="it-IT" i="1" dirty="0"/>
              <a:t>finali </a:t>
            </a:r>
            <a:r>
              <a:rPr lang="it-IT" altLang="it-IT" dirty="0"/>
              <a:t>– cioè l’</a:t>
            </a:r>
            <a:r>
              <a:rPr lang="it-IT" altLang="it-IT" i="1" dirty="0"/>
              <a:t>impatto </a:t>
            </a:r>
            <a:r>
              <a:rPr lang="it-IT" altLang="it-IT" dirty="0"/>
              <a:t>sulla società di questi cambiamenti di comportamento.</a:t>
            </a:r>
          </a:p>
          <a:p>
            <a:endParaRPr lang="it-IT" dirty="0"/>
          </a:p>
        </p:txBody>
      </p:sp>
      <p:sp>
        <p:nvSpPr>
          <p:cNvPr id="4" name="Segnaposto numero diapositiva 3"/>
          <p:cNvSpPr>
            <a:spLocks noGrp="1"/>
          </p:cNvSpPr>
          <p:nvPr>
            <p:ph type="sldNum" sz="quarter" idx="5"/>
          </p:nvPr>
        </p:nvSpPr>
        <p:spPr/>
        <p:txBody>
          <a:bodyPr/>
          <a:lstStyle/>
          <a:p>
            <a:fld id="{E22D6B05-C8EE-47CF-A453-4E46BE3DF453}" type="slidenum">
              <a:rPr lang="it-IT" smtClean="0"/>
              <a:t>2</a:t>
            </a:fld>
            <a:endParaRPr lang="it-IT"/>
          </a:p>
        </p:txBody>
      </p:sp>
    </p:spTree>
    <p:extLst>
      <p:ext uri="{BB962C8B-B14F-4D97-AF65-F5344CB8AC3E}">
        <p14:creationId xmlns:p14="http://schemas.microsoft.com/office/powerpoint/2010/main" val="126318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23019E-937C-F97C-602D-D665E6705D7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8ED246B-3541-5483-910F-D9459CB335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9D7C1F24-A660-9EC2-A115-E44937C9C35F}"/>
              </a:ext>
            </a:extLst>
          </p:cNvPr>
          <p:cNvSpPr>
            <a:spLocks noGrp="1"/>
          </p:cNvSpPr>
          <p:nvPr>
            <p:ph type="dt" sz="half" idx="10"/>
          </p:nvPr>
        </p:nvSpPr>
        <p:spPr/>
        <p:txBody>
          <a:bodyPr/>
          <a:lstStyle/>
          <a:p>
            <a:fld id="{2744F16D-51AC-4B8E-939B-7ED8AEFE16B1}" type="datetimeFigureOut">
              <a:rPr lang="it-IT" smtClean="0"/>
              <a:t>29/11/2022</a:t>
            </a:fld>
            <a:endParaRPr lang="it-IT"/>
          </a:p>
        </p:txBody>
      </p:sp>
      <p:sp>
        <p:nvSpPr>
          <p:cNvPr id="5" name="Segnaposto piè di pagina 4">
            <a:extLst>
              <a:ext uri="{FF2B5EF4-FFF2-40B4-BE49-F238E27FC236}">
                <a16:creationId xmlns:a16="http://schemas.microsoft.com/office/drawing/2014/main" id="{B927B687-A6BC-C884-C6AA-9EAF7CFF7B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08F616-F68F-5B97-733F-8EF58946DC45}"/>
              </a:ext>
            </a:extLst>
          </p:cNvPr>
          <p:cNvSpPr>
            <a:spLocks noGrp="1"/>
          </p:cNvSpPr>
          <p:nvPr>
            <p:ph type="sldNum" sz="quarter" idx="12"/>
          </p:nvPr>
        </p:nvSpPr>
        <p:spPr/>
        <p:txBody>
          <a:bodyPr/>
          <a:lstStyle/>
          <a:p>
            <a:fld id="{A4CDDC18-747D-4B67-B31C-8F905CEEAC1C}" type="slidenum">
              <a:rPr lang="it-IT" smtClean="0"/>
              <a:t>‹N›</a:t>
            </a:fld>
            <a:endParaRPr lang="it-IT"/>
          </a:p>
        </p:txBody>
      </p:sp>
    </p:spTree>
    <p:extLst>
      <p:ext uri="{BB962C8B-B14F-4D97-AF65-F5344CB8AC3E}">
        <p14:creationId xmlns:p14="http://schemas.microsoft.com/office/powerpoint/2010/main" val="205617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9264D-5305-2C34-D160-3A6ACA4FBA5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F6A2F7C-06D5-4C63-B08A-42982CD4387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35D692A-5D3A-9647-624C-06B1EED92BD8}"/>
              </a:ext>
            </a:extLst>
          </p:cNvPr>
          <p:cNvSpPr>
            <a:spLocks noGrp="1"/>
          </p:cNvSpPr>
          <p:nvPr>
            <p:ph type="dt" sz="half" idx="10"/>
          </p:nvPr>
        </p:nvSpPr>
        <p:spPr/>
        <p:txBody>
          <a:bodyPr/>
          <a:lstStyle/>
          <a:p>
            <a:fld id="{2744F16D-51AC-4B8E-939B-7ED8AEFE16B1}" type="datetimeFigureOut">
              <a:rPr lang="it-IT" smtClean="0"/>
              <a:t>29/11/2022</a:t>
            </a:fld>
            <a:endParaRPr lang="it-IT"/>
          </a:p>
        </p:txBody>
      </p:sp>
      <p:sp>
        <p:nvSpPr>
          <p:cNvPr id="5" name="Segnaposto piè di pagina 4">
            <a:extLst>
              <a:ext uri="{FF2B5EF4-FFF2-40B4-BE49-F238E27FC236}">
                <a16:creationId xmlns:a16="http://schemas.microsoft.com/office/drawing/2014/main" id="{86AD8A62-0875-83F1-3AD5-375AFF97935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009A2E3-FA54-9B09-7D06-12570863DDAD}"/>
              </a:ext>
            </a:extLst>
          </p:cNvPr>
          <p:cNvSpPr>
            <a:spLocks noGrp="1"/>
          </p:cNvSpPr>
          <p:nvPr>
            <p:ph type="sldNum" sz="quarter" idx="12"/>
          </p:nvPr>
        </p:nvSpPr>
        <p:spPr/>
        <p:txBody>
          <a:bodyPr/>
          <a:lstStyle/>
          <a:p>
            <a:fld id="{A4CDDC18-747D-4B67-B31C-8F905CEEAC1C}" type="slidenum">
              <a:rPr lang="it-IT" smtClean="0"/>
              <a:t>‹N›</a:t>
            </a:fld>
            <a:endParaRPr lang="it-IT"/>
          </a:p>
        </p:txBody>
      </p:sp>
    </p:spTree>
    <p:extLst>
      <p:ext uri="{BB962C8B-B14F-4D97-AF65-F5344CB8AC3E}">
        <p14:creationId xmlns:p14="http://schemas.microsoft.com/office/powerpoint/2010/main" val="215794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BB01E15-A58E-3C43-79C0-122F97CD615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49E3F37-A209-546B-196B-9E07C070A1F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37540B-3764-3478-0C6D-0792A600FEDA}"/>
              </a:ext>
            </a:extLst>
          </p:cNvPr>
          <p:cNvSpPr>
            <a:spLocks noGrp="1"/>
          </p:cNvSpPr>
          <p:nvPr>
            <p:ph type="dt" sz="half" idx="10"/>
          </p:nvPr>
        </p:nvSpPr>
        <p:spPr/>
        <p:txBody>
          <a:bodyPr/>
          <a:lstStyle/>
          <a:p>
            <a:fld id="{2744F16D-51AC-4B8E-939B-7ED8AEFE16B1}" type="datetimeFigureOut">
              <a:rPr lang="it-IT" smtClean="0"/>
              <a:t>29/11/2022</a:t>
            </a:fld>
            <a:endParaRPr lang="it-IT"/>
          </a:p>
        </p:txBody>
      </p:sp>
      <p:sp>
        <p:nvSpPr>
          <p:cNvPr id="5" name="Segnaposto piè di pagina 4">
            <a:extLst>
              <a:ext uri="{FF2B5EF4-FFF2-40B4-BE49-F238E27FC236}">
                <a16:creationId xmlns:a16="http://schemas.microsoft.com/office/drawing/2014/main" id="{4361D054-57DC-8B31-BE6A-9753E03EC8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02B473-0349-0240-0723-B6B92FA9ADE5}"/>
              </a:ext>
            </a:extLst>
          </p:cNvPr>
          <p:cNvSpPr>
            <a:spLocks noGrp="1"/>
          </p:cNvSpPr>
          <p:nvPr>
            <p:ph type="sldNum" sz="quarter" idx="12"/>
          </p:nvPr>
        </p:nvSpPr>
        <p:spPr/>
        <p:txBody>
          <a:bodyPr/>
          <a:lstStyle/>
          <a:p>
            <a:fld id="{A4CDDC18-747D-4B67-B31C-8F905CEEAC1C}" type="slidenum">
              <a:rPr lang="it-IT" smtClean="0"/>
              <a:t>‹N›</a:t>
            </a:fld>
            <a:endParaRPr lang="it-IT"/>
          </a:p>
        </p:txBody>
      </p:sp>
    </p:spTree>
    <p:extLst>
      <p:ext uri="{BB962C8B-B14F-4D97-AF65-F5344CB8AC3E}">
        <p14:creationId xmlns:p14="http://schemas.microsoft.com/office/powerpoint/2010/main" val="41073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63D052-F5D2-8FF5-EA98-F7CB1F768D3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84C7EAE-39F3-045A-4789-46F5DF675E1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1D96B2-1861-FCAA-7688-1D1C1F362D71}"/>
              </a:ext>
            </a:extLst>
          </p:cNvPr>
          <p:cNvSpPr>
            <a:spLocks noGrp="1"/>
          </p:cNvSpPr>
          <p:nvPr>
            <p:ph type="dt" sz="half" idx="10"/>
          </p:nvPr>
        </p:nvSpPr>
        <p:spPr/>
        <p:txBody>
          <a:bodyPr/>
          <a:lstStyle/>
          <a:p>
            <a:fld id="{2744F16D-51AC-4B8E-939B-7ED8AEFE16B1}" type="datetimeFigureOut">
              <a:rPr lang="it-IT" smtClean="0"/>
              <a:t>29/11/2022</a:t>
            </a:fld>
            <a:endParaRPr lang="it-IT"/>
          </a:p>
        </p:txBody>
      </p:sp>
      <p:sp>
        <p:nvSpPr>
          <p:cNvPr id="5" name="Segnaposto piè di pagina 4">
            <a:extLst>
              <a:ext uri="{FF2B5EF4-FFF2-40B4-BE49-F238E27FC236}">
                <a16:creationId xmlns:a16="http://schemas.microsoft.com/office/drawing/2014/main" id="{0E2EE905-C5D3-A65C-6099-1D94643E32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289F8B-7435-2A70-A2A7-12DFF607B654}"/>
              </a:ext>
            </a:extLst>
          </p:cNvPr>
          <p:cNvSpPr>
            <a:spLocks noGrp="1"/>
          </p:cNvSpPr>
          <p:nvPr>
            <p:ph type="sldNum" sz="quarter" idx="12"/>
          </p:nvPr>
        </p:nvSpPr>
        <p:spPr/>
        <p:txBody>
          <a:bodyPr/>
          <a:lstStyle/>
          <a:p>
            <a:fld id="{A4CDDC18-747D-4B67-B31C-8F905CEEAC1C}" type="slidenum">
              <a:rPr lang="it-IT" smtClean="0"/>
              <a:t>‹N›</a:t>
            </a:fld>
            <a:endParaRPr lang="it-IT"/>
          </a:p>
        </p:txBody>
      </p:sp>
    </p:spTree>
    <p:extLst>
      <p:ext uri="{BB962C8B-B14F-4D97-AF65-F5344CB8AC3E}">
        <p14:creationId xmlns:p14="http://schemas.microsoft.com/office/powerpoint/2010/main" val="229783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EA4A32-26BE-3499-3D28-69176B36FE7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E574037-3EBA-F29D-3ACE-F8F2B4FD9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19606BF-563D-130D-5491-6111224D75DE}"/>
              </a:ext>
            </a:extLst>
          </p:cNvPr>
          <p:cNvSpPr>
            <a:spLocks noGrp="1"/>
          </p:cNvSpPr>
          <p:nvPr>
            <p:ph type="dt" sz="half" idx="10"/>
          </p:nvPr>
        </p:nvSpPr>
        <p:spPr/>
        <p:txBody>
          <a:bodyPr/>
          <a:lstStyle/>
          <a:p>
            <a:fld id="{2744F16D-51AC-4B8E-939B-7ED8AEFE16B1}" type="datetimeFigureOut">
              <a:rPr lang="it-IT" smtClean="0"/>
              <a:t>29/11/2022</a:t>
            </a:fld>
            <a:endParaRPr lang="it-IT"/>
          </a:p>
        </p:txBody>
      </p:sp>
      <p:sp>
        <p:nvSpPr>
          <p:cNvPr id="5" name="Segnaposto piè di pagina 4">
            <a:extLst>
              <a:ext uri="{FF2B5EF4-FFF2-40B4-BE49-F238E27FC236}">
                <a16:creationId xmlns:a16="http://schemas.microsoft.com/office/drawing/2014/main" id="{80F50E8E-02FB-55FC-9754-45B03C997E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D569847-4AB0-B41C-DB54-B016DFCFA676}"/>
              </a:ext>
            </a:extLst>
          </p:cNvPr>
          <p:cNvSpPr>
            <a:spLocks noGrp="1"/>
          </p:cNvSpPr>
          <p:nvPr>
            <p:ph type="sldNum" sz="quarter" idx="12"/>
          </p:nvPr>
        </p:nvSpPr>
        <p:spPr/>
        <p:txBody>
          <a:bodyPr/>
          <a:lstStyle/>
          <a:p>
            <a:fld id="{A4CDDC18-747D-4B67-B31C-8F905CEEAC1C}" type="slidenum">
              <a:rPr lang="it-IT" smtClean="0"/>
              <a:t>‹N›</a:t>
            </a:fld>
            <a:endParaRPr lang="it-IT"/>
          </a:p>
        </p:txBody>
      </p:sp>
    </p:spTree>
    <p:extLst>
      <p:ext uri="{BB962C8B-B14F-4D97-AF65-F5344CB8AC3E}">
        <p14:creationId xmlns:p14="http://schemas.microsoft.com/office/powerpoint/2010/main" val="210555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809943-69A9-E78D-280B-B43AD6F520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0615785-3CE5-80A1-8C49-35346D124A4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5792DE9-D6C5-B9DD-90DB-90FBBBE4323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5F9762D-C397-ECD1-6F37-E83EAF633DEE}"/>
              </a:ext>
            </a:extLst>
          </p:cNvPr>
          <p:cNvSpPr>
            <a:spLocks noGrp="1"/>
          </p:cNvSpPr>
          <p:nvPr>
            <p:ph type="dt" sz="half" idx="10"/>
          </p:nvPr>
        </p:nvSpPr>
        <p:spPr/>
        <p:txBody>
          <a:bodyPr/>
          <a:lstStyle/>
          <a:p>
            <a:fld id="{2744F16D-51AC-4B8E-939B-7ED8AEFE16B1}" type="datetimeFigureOut">
              <a:rPr lang="it-IT" smtClean="0"/>
              <a:t>29/11/2022</a:t>
            </a:fld>
            <a:endParaRPr lang="it-IT"/>
          </a:p>
        </p:txBody>
      </p:sp>
      <p:sp>
        <p:nvSpPr>
          <p:cNvPr id="6" name="Segnaposto piè di pagina 5">
            <a:extLst>
              <a:ext uri="{FF2B5EF4-FFF2-40B4-BE49-F238E27FC236}">
                <a16:creationId xmlns:a16="http://schemas.microsoft.com/office/drawing/2014/main" id="{D3E0300E-4E47-BAA9-126D-4E3C2DA0849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D213627-07C0-9D41-1E14-3F322466E6C4}"/>
              </a:ext>
            </a:extLst>
          </p:cNvPr>
          <p:cNvSpPr>
            <a:spLocks noGrp="1"/>
          </p:cNvSpPr>
          <p:nvPr>
            <p:ph type="sldNum" sz="quarter" idx="12"/>
          </p:nvPr>
        </p:nvSpPr>
        <p:spPr/>
        <p:txBody>
          <a:bodyPr/>
          <a:lstStyle/>
          <a:p>
            <a:fld id="{A4CDDC18-747D-4B67-B31C-8F905CEEAC1C}" type="slidenum">
              <a:rPr lang="it-IT" smtClean="0"/>
              <a:t>‹N›</a:t>
            </a:fld>
            <a:endParaRPr lang="it-IT"/>
          </a:p>
        </p:txBody>
      </p:sp>
    </p:spTree>
    <p:extLst>
      <p:ext uri="{BB962C8B-B14F-4D97-AF65-F5344CB8AC3E}">
        <p14:creationId xmlns:p14="http://schemas.microsoft.com/office/powerpoint/2010/main" val="143950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397399-F30E-EFF9-0556-E2D163BEFFE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5F85D03-AE39-BDAD-9FC0-8E9B58D2BD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26C8F5D-980A-E657-7FC0-D586EE0411E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507598D-8BF1-0AD4-3EAA-6D9837111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6DA0F91-A054-2A52-1796-84081772D39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20A10C2-1486-61E4-B80C-924B51D916BB}"/>
              </a:ext>
            </a:extLst>
          </p:cNvPr>
          <p:cNvSpPr>
            <a:spLocks noGrp="1"/>
          </p:cNvSpPr>
          <p:nvPr>
            <p:ph type="dt" sz="half" idx="10"/>
          </p:nvPr>
        </p:nvSpPr>
        <p:spPr/>
        <p:txBody>
          <a:bodyPr/>
          <a:lstStyle/>
          <a:p>
            <a:fld id="{2744F16D-51AC-4B8E-939B-7ED8AEFE16B1}" type="datetimeFigureOut">
              <a:rPr lang="it-IT" smtClean="0"/>
              <a:t>29/11/2022</a:t>
            </a:fld>
            <a:endParaRPr lang="it-IT"/>
          </a:p>
        </p:txBody>
      </p:sp>
      <p:sp>
        <p:nvSpPr>
          <p:cNvPr id="8" name="Segnaposto piè di pagina 7">
            <a:extLst>
              <a:ext uri="{FF2B5EF4-FFF2-40B4-BE49-F238E27FC236}">
                <a16:creationId xmlns:a16="http://schemas.microsoft.com/office/drawing/2014/main" id="{5BF7BB85-1E66-E40E-F671-96A5D4C8073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732DCF7-DFDC-7884-8BCE-682C85647F94}"/>
              </a:ext>
            </a:extLst>
          </p:cNvPr>
          <p:cNvSpPr>
            <a:spLocks noGrp="1"/>
          </p:cNvSpPr>
          <p:nvPr>
            <p:ph type="sldNum" sz="quarter" idx="12"/>
          </p:nvPr>
        </p:nvSpPr>
        <p:spPr/>
        <p:txBody>
          <a:bodyPr/>
          <a:lstStyle/>
          <a:p>
            <a:fld id="{A4CDDC18-747D-4B67-B31C-8F905CEEAC1C}" type="slidenum">
              <a:rPr lang="it-IT" smtClean="0"/>
              <a:t>‹N›</a:t>
            </a:fld>
            <a:endParaRPr lang="it-IT"/>
          </a:p>
        </p:txBody>
      </p:sp>
    </p:spTree>
    <p:extLst>
      <p:ext uri="{BB962C8B-B14F-4D97-AF65-F5344CB8AC3E}">
        <p14:creationId xmlns:p14="http://schemas.microsoft.com/office/powerpoint/2010/main" val="8915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B8B238-ACB1-2248-6FF8-99DD1520DB0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0332225-0517-DE20-7097-A12530D85FC8}"/>
              </a:ext>
            </a:extLst>
          </p:cNvPr>
          <p:cNvSpPr>
            <a:spLocks noGrp="1"/>
          </p:cNvSpPr>
          <p:nvPr>
            <p:ph type="dt" sz="half" idx="10"/>
          </p:nvPr>
        </p:nvSpPr>
        <p:spPr/>
        <p:txBody>
          <a:bodyPr/>
          <a:lstStyle/>
          <a:p>
            <a:fld id="{2744F16D-51AC-4B8E-939B-7ED8AEFE16B1}" type="datetimeFigureOut">
              <a:rPr lang="it-IT" smtClean="0"/>
              <a:t>29/11/2022</a:t>
            </a:fld>
            <a:endParaRPr lang="it-IT"/>
          </a:p>
        </p:txBody>
      </p:sp>
      <p:sp>
        <p:nvSpPr>
          <p:cNvPr id="4" name="Segnaposto piè di pagina 3">
            <a:extLst>
              <a:ext uri="{FF2B5EF4-FFF2-40B4-BE49-F238E27FC236}">
                <a16:creationId xmlns:a16="http://schemas.microsoft.com/office/drawing/2014/main" id="{0B824318-5245-EC33-8849-B356DFCAA04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42F7865-2A5D-7060-7A50-E10DF25698E9}"/>
              </a:ext>
            </a:extLst>
          </p:cNvPr>
          <p:cNvSpPr>
            <a:spLocks noGrp="1"/>
          </p:cNvSpPr>
          <p:nvPr>
            <p:ph type="sldNum" sz="quarter" idx="12"/>
          </p:nvPr>
        </p:nvSpPr>
        <p:spPr/>
        <p:txBody>
          <a:bodyPr/>
          <a:lstStyle/>
          <a:p>
            <a:fld id="{A4CDDC18-747D-4B67-B31C-8F905CEEAC1C}" type="slidenum">
              <a:rPr lang="it-IT" smtClean="0"/>
              <a:t>‹N›</a:t>
            </a:fld>
            <a:endParaRPr lang="it-IT"/>
          </a:p>
        </p:txBody>
      </p:sp>
    </p:spTree>
    <p:extLst>
      <p:ext uri="{BB962C8B-B14F-4D97-AF65-F5344CB8AC3E}">
        <p14:creationId xmlns:p14="http://schemas.microsoft.com/office/powerpoint/2010/main" val="3874445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6D1155A-26D4-2D40-BD7B-38A5235CF8F1}"/>
              </a:ext>
            </a:extLst>
          </p:cNvPr>
          <p:cNvSpPr>
            <a:spLocks noGrp="1"/>
          </p:cNvSpPr>
          <p:nvPr>
            <p:ph type="dt" sz="half" idx="10"/>
          </p:nvPr>
        </p:nvSpPr>
        <p:spPr/>
        <p:txBody>
          <a:bodyPr/>
          <a:lstStyle/>
          <a:p>
            <a:fld id="{2744F16D-51AC-4B8E-939B-7ED8AEFE16B1}" type="datetimeFigureOut">
              <a:rPr lang="it-IT" smtClean="0"/>
              <a:t>29/11/2022</a:t>
            </a:fld>
            <a:endParaRPr lang="it-IT"/>
          </a:p>
        </p:txBody>
      </p:sp>
      <p:sp>
        <p:nvSpPr>
          <p:cNvPr id="3" name="Segnaposto piè di pagina 2">
            <a:extLst>
              <a:ext uri="{FF2B5EF4-FFF2-40B4-BE49-F238E27FC236}">
                <a16:creationId xmlns:a16="http://schemas.microsoft.com/office/drawing/2014/main" id="{D05C555A-D70E-809B-3610-B805DA244E4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AB36754-2314-777A-C944-AC0A4860DCCC}"/>
              </a:ext>
            </a:extLst>
          </p:cNvPr>
          <p:cNvSpPr>
            <a:spLocks noGrp="1"/>
          </p:cNvSpPr>
          <p:nvPr>
            <p:ph type="sldNum" sz="quarter" idx="12"/>
          </p:nvPr>
        </p:nvSpPr>
        <p:spPr/>
        <p:txBody>
          <a:bodyPr/>
          <a:lstStyle/>
          <a:p>
            <a:fld id="{A4CDDC18-747D-4B67-B31C-8F905CEEAC1C}" type="slidenum">
              <a:rPr lang="it-IT" smtClean="0"/>
              <a:t>‹N›</a:t>
            </a:fld>
            <a:endParaRPr lang="it-IT"/>
          </a:p>
        </p:txBody>
      </p:sp>
    </p:spTree>
    <p:extLst>
      <p:ext uri="{BB962C8B-B14F-4D97-AF65-F5344CB8AC3E}">
        <p14:creationId xmlns:p14="http://schemas.microsoft.com/office/powerpoint/2010/main" val="388752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4F03E6-526B-0C37-44A1-3FD69D41EB1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8F9D41-53A3-5ACA-E271-3A83C694C0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EA4AB1B-A9D5-BFC2-3CE8-6026C7E2DC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E8470FA-CC79-1BF6-3731-986D088B10DC}"/>
              </a:ext>
            </a:extLst>
          </p:cNvPr>
          <p:cNvSpPr>
            <a:spLocks noGrp="1"/>
          </p:cNvSpPr>
          <p:nvPr>
            <p:ph type="dt" sz="half" idx="10"/>
          </p:nvPr>
        </p:nvSpPr>
        <p:spPr/>
        <p:txBody>
          <a:bodyPr/>
          <a:lstStyle/>
          <a:p>
            <a:fld id="{2744F16D-51AC-4B8E-939B-7ED8AEFE16B1}" type="datetimeFigureOut">
              <a:rPr lang="it-IT" smtClean="0"/>
              <a:t>29/11/2022</a:t>
            </a:fld>
            <a:endParaRPr lang="it-IT"/>
          </a:p>
        </p:txBody>
      </p:sp>
      <p:sp>
        <p:nvSpPr>
          <p:cNvPr id="6" name="Segnaposto piè di pagina 5">
            <a:extLst>
              <a:ext uri="{FF2B5EF4-FFF2-40B4-BE49-F238E27FC236}">
                <a16:creationId xmlns:a16="http://schemas.microsoft.com/office/drawing/2014/main" id="{44B3B06C-C225-6FE4-E79C-768997A7AC8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B0C2B4B-07BA-D038-AD09-2CD53BED4361}"/>
              </a:ext>
            </a:extLst>
          </p:cNvPr>
          <p:cNvSpPr>
            <a:spLocks noGrp="1"/>
          </p:cNvSpPr>
          <p:nvPr>
            <p:ph type="sldNum" sz="quarter" idx="12"/>
          </p:nvPr>
        </p:nvSpPr>
        <p:spPr/>
        <p:txBody>
          <a:bodyPr/>
          <a:lstStyle/>
          <a:p>
            <a:fld id="{A4CDDC18-747D-4B67-B31C-8F905CEEAC1C}" type="slidenum">
              <a:rPr lang="it-IT" smtClean="0"/>
              <a:t>‹N›</a:t>
            </a:fld>
            <a:endParaRPr lang="it-IT"/>
          </a:p>
        </p:txBody>
      </p:sp>
    </p:spTree>
    <p:extLst>
      <p:ext uri="{BB962C8B-B14F-4D97-AF65-F5344CB8AC3E}">
        <p14:creationId xmlns:p14="http://schemas.microsoft.com/office/powerpoint/2010/main" val="583257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66938A-F642-88D5-8402-FE19C363C4D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DBF7FAE-0E90-283C-80A2-68563AD7D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FB2D8CA-6D02-6508-2AAD-CBCA57834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EC50FBD-08F5-8CE6-FE9C-2B28773ADA61}"/>
              </a:ext>
            </a:extLst>
          </p:cNvPr>
          <p:cNvSpPr>
            <a:spLocks noGrp="1"/>
          </p:cNvSpPr>
          <p:nvPr>
            <p:ph type="dt" sz="half" idx="10"/>
          </p:nvPr>
        </p:nvSpPr>
        <p:spPr/>
        <p:txBody>
          <a:bodyPr/>
          <a:lstStyle/>
          <a:p>
            <a:fld id="{2744F16D-51AC-4B8E-939B-7ED8AEFE16B1}" type="datetimeFigureOut">
              <a:rPr lang="it-IT" smtClean="0"/>
              <a:t>29/11/2022</a:t>
            </a:fld>
            <a:endParaRPr lang="it-IT"/>
          </a:p>
        </p:txBody>
      </p:sp>
      <p:sp>
        <p:nvSpPr>
          <p:cNvPr id="6" name="Segnaposto piè di pagina 5">
            <a:extLst>
              <a:ext uri="{FF2B5EF4-FFF2-40B4-BE49-F238E27FC236}">
                <a16:creationId xmlns:a16="http://schemas.microsoft.com/office/drawing/2014/main" id="{A1789F18-210C-8921-E5F3-FECF5D75ED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93C280A-2DC8-77B6-B72C-72AD1576D18A}"/>
              </a:ext>
            </a:extLst>
          </p:cNvPr>
          <p:cNvSpPr>
            <a:spLocks noGrp="1"/>
          </p:cNvSpPr>
          <p:nvPr>
            <p:ph type="sldNum" sz="quarter" idx="12"/>
          </p:nvPr>
        </p:nvSpPr>
        <p:spPr/>
        <p:txBody>
          <a:bodyPr/>
          <a:lstStyle/>
          <a:p>
            <a:fld id="{A4CDDC18-747D-4B67-B31C-8F905CEEAC1C}" type="slidenum">
              <a:rPr lang="it-IT" smtClean="0"/>
              <a:t>‹N›</a:t>
            </a:fld>
            <a:endParaRPr lang="it-IT"/>
          </a:p>
        </p:txBody>
      </p:sp>
    </p:spTree>
    <p:extLst>
      <p:ext uri="{BB962C8B-B14F-4D97-AF65-F5344CB8AC3E}">
        <p14:creationId xmlns:p14="http://schemas.microsoft.com/office/powerpoint/2010/main" val="268915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32829D0-BA8A-0C7A-9537-5360027AC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9769E6-92AA-639D-1FB1-CA9FD2EA4B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E73E11-B74B-86AD-D8B8-02FF9E57C9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4F16D-51AC-4B8E-939B-7ED8AEFE16B1}" type="datetimeFigureOut">
              <a:rPr lang="it-IT" smtClean="0"/>
              <a:t>29/11/2022</a:t>
            </a:fld>
            <a:endParaRPr lang="it-IT"/>
          </a:p>
        </p:txBody>
      </p:sp>
      <p:sp>
        <p:nvSpPr>
          <p:cNvPr id="5" name="Segnaposto piè di pagina 4">
            <a:extLst>
              <a:ext uri="{FF2B5EF4-FFF2-40B4-BE49-F238E27FC236}">
                <a16:creationId xmlns:a16="http://schemas.microsoft.com/office/drawing/2014/main" id="{945D605F-A54A-37A0-79C5-FC30C6CF0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42A99A6-ED25-11CD-E6FD-1424A9108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DDC18-747D-4B67-B31C-8F905CEEAC1C}" type="slidenum">
              <a:rPr lang="it-IT" smtClean="0"/>
              <a:t>‹N›</a:t>
            </a:fld>
            <a:endParaRPr lang="it-IT"/>
          </a:p>
        </p:txBody>
      </p:sp>
    </p:spTree>
    <p:extLst>
      <p:ext uri="{BB962C8B-B14F-4D97-AF65-F5344CB8AC3E}">
        <p14:creationId xmlns:p14="http://schemas.microsoft.com/office/powerpoint/2010/main" val="3159729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D63B97B0-8645-F5BD-B9FC-2EE6326EEB9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289388" y="0"/>
            <a:ext cx="6894236" cy="1372464"/>
          </a:xfrm>
          <a:prstGeom prst="rect">
            <a:avLst/>
          </a:prstGeom>
          <a:noFill/>
        </p:spPr>
      </p:pic>
      <p:pic>
        <p:nvPicPr>
          <p:cNvPr id="3" name="Immagine 2">
            <a:extLst>
              <a:ext uri="{FF2B5EF4-FFF2-40B4-BE49-F238E27FC236}">
                <a16:creationId xmlns:a16="http://schemas.microsoft.com/office/drawing/2014/main" id="{18D81683-D2F1-3EF6-7479-8C495884836E}"/>
              </a:ext>
            </a:extLst>
          </p:cNvPr>
          <p:cNvPicPr>
            <a:picLocks noChangeAspect="1"/>
          </p:cNvPicPr>
          <p:nvPr/>
        </p:nvPicPr>
        <p:blipFill>
          <a:blip r:embed="rId3"/>
          <a:stretch>
            <a:fillRect/>
          </a:stretch>
        </p:blipFill>
        <p:spPr>
          <a:xfrm>
            <a:off x="2016855" y="1639741"/>
            <a:ext cx="5370520" cy="3054350"/>
          </a:xfrm>
          <a:prstGeom prst="rect">
            <a:avLst/>
          </a:prstGeom>
        </p:spPr>
      </p:pic>
      <p:pic>
        <p:nvPicPr>
          <p:cNvPr id="4" name="Immagine 3">
            <a:extLst>
              <a:ext uri="{FF2B5EF4-FFF2-40B4-BE49-F238E27FC236}">
                <a16:creationId xmlns:a16="http://schemas.microsoft.com/office/drawing/2014/main" id="{4981F370-7FF9-42F9-4A91-CE1608BAEDBF}"/>
              </a:ext>
            </a:extLst>
          </p:cNvPr>
          <p:cNvPicPr>
            <a:picLocks noChangeAspect="1"/>
          </p:cNvPicPr>
          <p:nvPr/>
        </p:nvPicPr>
        <p:blipFill rotWithShape="1">
          <a:blip r:embed="rId4">
            <a:alphaModFix amt="35000"/>
            <a:extLst>
              <a:ext uri="{28A0092B-C50C-407E-A947-70E740481C1C}">
                <a14:useLocalDpi xmlns:a14="http://schemas.microsoft.com/office/drawing/2010/main" val="0"/>
              </a:ext>
            </a:extLst>
          </a:blip>
          <a:srcRect t="7848" b="7941"/>
          <a:stretch/>
        </p:blipFill>
        <p:spPr>
          <a:xfrm>
            <a:off x="2289388" y="1082842"/>
            <a:ext cx="5637096" cy="5775158"/>
          </a:xfrm>
          <a:prstGeom prst="rect">
            <a:avLst/>
          </a:prstGeom>
        </p:spPr>
      </p:pic>
      <p:sp>
        <p:nvSpPr>
          <p:cNvPr id="8" name="Casella di testo 7">
            <a:extLst>
              <a:ext uri="{FF2B5EF4-FFF2-40B4-BE49-F238E27FC236}">
                <a16:creationId xmlns:a16="http://schemas.microsoft.com/office/drawing/2014/main" id="{7CBFF064-2FDD-E763-FF0C-8DC9B4A801E6}"/>
              </a:ext>
            </a:extLst>
          </p:cNvPr>
          <p:cNvSpPr txBox="1"/>
          <p:nvPr/>
        </p:nvSpPr>
        <p:spPr>
          <a:xfrm>
            <a:off x="7403389" y="1948433"/>
            <a:ext cx="4475748" cy="1915974"/>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ctr">
              <a:lnSpc>
                <a:spcPct val="107000"/>
              </a:lnSpc>
              <a:spcAft>
                <a:spcPts val="800"/>
              </a:spcAft>
            </a:pPr>
            <a:r>
              <a:rPr lang="it-IT" sz="2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Laboratori sui nuovi strumenti per la gestione delle performance della Regione Calabria</a:t>
            </a:r>
            <a:endParaRPr lang="it-I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magine 8">
            <a:extLst>
              <a:ext uri="{FF2B5EF4-FFF2-40B4-BE49-F238E27FC236}">
                <a16:creationId xmlns:a16="http://schemas.microsoft.com/office/drawing/2014/main" id="{C05E3E00-AC0A-0449-E354-1B6EE4CA9E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41263" y="6010292"/>
            <a:ext cx="1311910" cy="387985"/>
          </a:xfrm>
          <a:prstGeom prst="rect">
            <a:avLst/>
          </a:prstGeom>
          <a:noFill/>
        </p:spPr>
      </p:pic>
      <p:sp>
        <p:nvSpPr>
          <p:cNvPr id="2" name="Segnaposto numero diapositiva 1">
            <a:extLst>
              <a:ext uri="{FF2B5EF4-FFF2-40B4-BE49-F238E27FC236}">
                <a16:creationId xmlns:a16="http://schemas.microsoft.com/office/drawing/2014/main" id="{9E21BD04-0346-D9D6-1D5D-1FA82BD110EC}"/>
              </a:ext>
            </a:extLst>
          </p:cNvPr>
          <p:cNvSpPr>
            <a:spLocks noGrp="1"/>
          </p:cNvSpPr>
          <p:nvPr>
            <p:ph type="sldNum" sz="quarter" idx="12"/>
          </p:nvPr>
        </p:nvSpPr>
        <p:spPr/>
        <p:txBody>
          <a:bodyPr/>
          <a:lstStyle/>
          <a:p>
            <a:fld id="{44F48259-64F5-4387-8A6F-81CB29EAFE34}" type="slidenum">
              <a:rPr lang="it-IT" smtClean="0"/>
              <a:t>1</a:t>
            </a:fld>
            <a:endParaRPr lang="it-IT"/>
          </a:p>
        </p:txBody>
      </p:sp>
      <p:grpSp>
        <p:nvGrpSpPr>
          <p:cNvPr id="5" name="Gruppo 4">
            <a:extLst>
              <a:ext uri="{FF2B5EF4-FFF2-40B4-BE49-F238E27FC236}">
                <a16:creationId xmlns:a16="http://schemas.microsoft.com/office/drawing/2014/main" id="{4C206785-7D68-BD2B-8027-285FD9643C21}"/>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B7422545-E726-F671-0230-1252C87D9D84}"/>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13" name="CasellaDiTesto 12">
              <a:extLst>
                <a:ext uri="{FF2B5EF4-FFF2-40B4-BE49-F238E27FC236}">
                  <a16:creationId xmlns:a16="http://schemas.microsoft.com/office/drawing/2014/main" id="{3F9292E3-68DB-A15A-C4EF-105E3D69F6EB}"/>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sp>
        <p:nvSpPr>
          <p:cNvPr id="15" name="Segnaposto piè di pagina 3">
            <a:extLst>
              <a:ext uri="{FF2B5EF4-FFF2-40B4-BE49-F238E27FC236}">
                <a16:creationId xmlns:a16="http://schemas.microsoft.com/office/drawing/2014/main" id="{0D71E896-F1CD-58B8-C633-6CE0B6D5BEA5}"/>
              </a:ext>
            </a:extLst>
          </p:cNvPr>
          <p:cNvSpPr txBox="1">
            <a:spLocks/>
          </p:cNvSpPr>
          <p:nvPr/>
        </p:nvSpPr>
        <p:spPr>
          <a:xfrm>
            <a:off x="3913240" y="6484267"/>
            <a:ext cx="41148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Dott. Giuseppe Gioioso - FormezPA</a:t>
            </a:r>
            <a:endParaRPr lang="it-IT" dirty="0"/>
          </a:p>
        </p:txBody>
      </p:sp>
    </p:spTree>
    <p:extLst>
      <p:ext uri="{BB962C8B-B14F-4D97-AF65-F5344CB8AC3E}">
        <p14:creationId xmlns:p14="http://schemas.microsoft.com/office/powerpoint/2010/main" val="367852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953C29B9-E373-44F7-AA29-1D79855FF4CE}"/>
              </a:ext>
            </a:extLst>
          </p:cNvPr>
          <p:cNvSpPr txBox="1">
            <a:spLocks noChangeArrowheads="1"/>
          </p:cNvSpPr>
          <p:nvPr/>
        </p:nvSpPr>
        <p:spPr bwMode="auto">
          <a:xfrm>
            <a:off x="1261608" y="1683014"/>
            <a:ext cx="10332720" cy="4467263"/>
          </a:xfrm>
          <a:prstGeom prst="rect">
            <a:avLst/>
          </a:prstGeom>
          <a:noFill/>
          <a:ln w="6350" algn="ctr">
            <a:solidFill>
              <a:schemeClr val="tx2">
                <a:lumMod val="40000"/>
                <a:lumOff val="60000"/>
              </a:schemeClr>
            </a:solidFill>
            <a:miter lim="800000"/>
            <a:headEnd/>
            <a:tailEnd/>
          </a:ln>
          <a:effectLst/>
          <a:extLst>
            <a:ext uri="{909E8E84-426E-40DD-AFC4-6F175D3DCCD1}">
              <a14:hiddenFill xmlns:a14="http://schemas.microsoft.com/office/drawing/2010/main">
                <a:solidFill>
                  <a:srgbClr val="4E8338"/>
                </a:solidFill>
              </a14:hiddenFill>
            </a:ext>
            <a:ext uri="{AF507438-7753-43E0-B8FC-AC1667EBCBE1}">
              <a14:hiddenEffects xmlns:a14="http://schemas.microsoft.com/office/drawing/2010/main">
                <a:effectLst>
                  <a:outerShdw dist="35921" dir="2700000" algn="ctr" rotWithShape="0">
                    <a:srgbClr val="005F6F"/>
                  </a:outerShdw>
                </a:effectLst>
              </a14:hiddenEffects>
            </a:ext>
          </a:extLst>
        </p:spPr>
        <p:txBody>
          <a:bodyPr vert="horz" wrap="square" lIns="72000" tIns="72000" rIns="72000" bIns="72000" numCol="1" anchor="t" anchorCtr="0" compatLnSpc="1">
            <a:prstTxWarp prst="textNoShape">
              <a:avLst/>
            </a:prstTxWarp>
          </a:bodyPr>
          <a:lstStyle/>
          <a:p>
            <a:pPr algn="just"/>
            <a:r>
              <a:rPr lang="it-IT" sz="2400" dirty="0">
                <a:solidFill>
                  <a:schemeClr val="accent1">
                    <a:lumMod val="75000"/>
                  </a:schemeClr>
                </a:solidFill>
              </a:rPr>
              <a:t>Il Valore Pubblico richiama i concetti di benessere sociale, ambientale, sanitario ecc.</a:t>
            </a:r>
          </a:p>
          <a:p>
            <a:pPr algn="just"/>
            <a:r>
              <a:rPr lang="it-IT" sz="2400" dirty="0">
                <a:solidFill>
                  <a:schemeClr val="accent1">
                    <a:lumMod val="75000"/>
                  </a:schemeClr>
                </a:solidFill>
              </a:rPr>
              <a:t>Quindi sorvolando sulla scarsa robustezza del concetto di valore pubblico così come proposta, il riferimento andrebbe fatto con la dimensione dell’utilità sociale alla cui massimizzazione andrebbe orientato l’intero ciclo delle public policy con i processi ad essi sottesi descritti nella figura precedente.</a:t>
            </a:r>
          </a:p>
          <a:p>
            <a:pPr algn="just"/>
            <a:r>
              <a:rPr lang="it-IT" sz="2400" dirty="0">
                <a:solidFill>
                  <a:schemeClr val="accent1">
                    <a:lumMod val="75000"/>
                  </a:schemeClr>
                </a:solidFill>
              </a:rPr>
              <a:t>Come è evidente dal grafico il fine dell’utilità sociale richiede un approccio sistemico e ed una ricerca di relazioni funzionali tra variabili, risorse, leve gestionali, funzionali allo scopo. Inoltre alcuni risultati hanno un effetto diretto sul bisogno, altri indiretto, nel senso che si propagano secondo i nessi di causalità. Per questo i KPI devono necessariamente essere multidimensionali. </a:t>
            </a:r>
          </a:p>
        </p:txBody>
      </p:sp>
      <p:sp>
        <p:nvSpPr>
          <p:cNvPr id="3" name="Segnaposto piè di pagina 2">
            <a:extLst>
              <a:ext uri="{FF2B5EF4-FFF2-40B4-BE49-F238E27FC236}">
                <a16:creationId xmlns:a16="http://schemas.microsoft.com/office/drawing/2014/main" id="{60E01A70-DEB2-0A22-AF71-817DDC4CEAB1}"/>
              </a:ext>
            </a:extLst>
          </p:cNvPr>
          <p:cNvSpPr>
            <a:spLocks noGrp="1"/>
          </p:cNvSpPr>
          <p:nvPr>
            <p:ph type="ftr" sz="quarter" idx="11"/>
          </p:nvPr>
        </p:nvSpPr>
        <p:spPr/>
        <p:txBody>
          <a:bodyPr/>
          <a:lstStyle/>
          <a:p>
            <a:r>
              <a:rPr lang="it-IT"/>
              <a:t>Dott. Giuseppe Gioioso - FormezPA</a:t>
            </a:r>
          </a:p>
        </p:txBody>
      </p:sp>
      <p:sp>
        <p:nvSpPr>
          <p:cNvPr id="2" name="Segnaposto numero diapositiva 1">
            <a:extLst>
              <a:ext uri="{FF2B5EF4-FFF2-40B4-BE49-F238E27FC236}">
                <a16:creationId xmlns:a16="http://schemas.microsoft.com/office/drawing/2014/main" id="{8E818191-4BA1-C679-8282-FFBA458FCF94}"/>
              </a:ext>
            </a:extLst>
          </p:cNvPr>
          <p:cNvSpPr>
            <a:spLocks noGrp="1"/>
          </p:cNvSpPr>
          <p:nvPr>
            <p:ph type="sldNum" sz="quarter" idx="12"/>
          </p:nvPr>
        </p:nvSpPr>
        <p:spPr>
          <a:xfrm>
            <a:off x="9220200" y="138226"/>
            <a:ext cx="2743200" cy="365125"/>
          </a:xfrm>
        </p:spPr>
        <p:txBody>
          <a:bodyPr/>
          <a:lstStyle/>
          <a:p>
            <a:fld id="{44F48259-64F5-4387-8A6F-81CB29EAFE34}" type="slidenum">
              <a:rPr lang="it-IT" smtClean="0"/>
              <a:t>10</a:t>
            </a:fld>
            <a:endParaRPr lang="it-IT" dirty="0"/>
          </a:p>
        </p:txBody>
      </p:sp>
      <p:grpSp>
        <p:nvGrpSpPr>
          <p:cNvPr id="5" name="Gruppo 4">
            <a:extLst>
              <a:ext uri="{FF2B5EF4-FFF2-40B4-BE49-F238E27FC236}">
                <a16:creationId xmlns:a16="http://schemas.microsoft.com/office/drawing/2014/main" id="{4644849F-4FF9-21C6-FD7B-5C47BB4ED079}"/>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2DDACD98-E5B5-E7B6-9579-E68CB0394762}"/>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599346C8-9885-8EC1-DD31-72ED100CF9B4}"/>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04202F42-23D4-BA5B-EF19-FF81079976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0661" y="6355443"/>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5DE499A2-4F94-139A-BE15-0396DD06B2F1}"/>
              </a:ext>
            </a:extLst>
          </p:cNvPr>
          <p:cNvPicPr>
            <a:picLocks noChangeAspect="1"/>
          </p:cNvPicPr>
          <p:nvPr/>
        </p:nvPicPr>
        <p:blipFill rotWithShape="1">
          <a:blip r:embed="rId3"/>
          <a:srcRect t="15078" b="12705"/>
          <a:stretch/>
        </p:blipFill>
        <p:spPr>
          <a:xfrm>
            <a:off x="2648413" y="0"/>
            <a:ext cx="6895174" cy="990600"/>
          </a:xfrm>
          <a:prstGeom prst="rect">
            <a:avLst/>
          </a:prstGeom>
        </p:spPr>
      </p:pic>
    </p:spTree>
    <p:extLst>
      <p:ext uri="{BB962C8B-B14F-4D97-AF65-F5344CB8AC3E}">
        <p14:creationId xmlns:p14="http://schemas.microsoft.com/office/powerpoint/2010/main" val="3106853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D576E85-A399-4DC5-A173-2F8F67C232FA}"/>
              </a:ext>
            </a:extLst>
          </p:cNvPr>
          <p:cNvPicPr>
            <a:picLocks noChangeAspect="1"/>
          </p:cNvPicPr>
          <p:nvPr/>
        </p:nvPicPr>
        <p:blipFill rotWithShape="1">
          <a:blip r:embed="rId2"/>
          <a:srcRect l="8594" t="15833" r="9531" b="7500"/>
          <a:stretch/>
        </p:blipFill>
        <p:spPr>
          <a:xfrm>
            <a:off x="723900" y="561975"/>
            <a:ext cx="11300653" cy="5952252"/>
          </a:xfrm>
          <a:prstGeom prst="rect">
            <a:avLst/>
          </a:prstGeom>
        </p:spPr>
      </p:pic>
    </p:spTree>
    <p:extLst>
      <p:ext uri="{BB962C8B-B14F-4D97-AF65-F5344CB8AC3E}">
        <p14:creationId xmlns:p14="http://schemas.microsoft.com/office/powerpoint/2010/main" val="164164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92FB1B2C-3FE4-49B2-8F21-2A94E445CF41}"/>
              </a:ext>
            </a:extLst>
          </p:cNvPr>
          <p:cNvSpPr>
            <a:spLocks noChangeShapeType="1"/>
          </p:cNvSpPr>
          <p:nvPr/>
        </p:nvSpPr>
        <p:spPr bwMode="auto">
          <a:xfrm>
            <a:off x="3114420" y="2246409"/>
            <a:ext cx="710935" cy="1139034"/>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grpSp>
        <p:nvGrpSpPr>
          <p:cNvPr id="5" name="Group 3">
            <a:extLst>
              <a:ext uri="{FF2B5EF4-FFF2-40B4-BE49-F238E27FC236}">
                <a16:creationId xmlns:a16="http://schemas.microsoft.com/office/drawing/2014/main" id="{6525FBD9-BA3F-4CB3-9EA2-2335C0434BF6}"/>
              </a:ext>
            </a:extLst>
          </p:cNvPr>
          <p:cNvGrpSpPr>
            <a:grpSpLocks/>
          </p:cNvGrpSpPr>
          <p:nvPr/>
        </p:nvGrpSpPr>
        <p:grpSpPr bwMode="auto">
          <a:xfrm>
            <a:off x="4473944" y="5358592"/>
            <a:ext cx="4230478" cy="578644"/>
            <a:chOff x="1609" y="2611"/>
            <a:chExt cx="2282" cy="296"/>
          </a:xfrm>
        </p:grpSpPr>
        <p:sp>
          <p:nvSpPr>
            <p:cNvPr id="6" name="Line 4">
              <a:extLst>
                <a:ext uri="{FF2B5EF4-FFF2-40B4-BE49-F238E27FC236}">
                  <a16:creationId xmlns:a16="http://schemas.microsoft.com/office/drawing/2014/main" id="{AA213061-9F1F-4E3D-B909-0989F8AACEC4}"/>
                </a:ext>
              </a:extLst>
            </p:cNvPr>
            <p:cNvSpPr>
              <a:spLocks noChangeShapeType="1"/>
            </p:cNvSpPr>
            <p:nvPr/>
          </p:nvSpPr>
          <p:spPr bwMode="auto">
            <a:xfrm>
              <a:off x="1609" y="2638"/>
              <a:ext cx="0" cy="236"/>
            </a:xfrm>
            <a:prstGeom prst="line">
              <a:avLst/>
            </a:prstGeom>
            <a:noFill/>
            <a:ln w="936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7" name="Line 5">
              <a:extLst>
                <a:ext uri="{FF2B5EF4-FFF2-40B4-BE49-F238E27FC236}">
                  <a16:creationId xmlns:a16="http://schemas.microsoft.com/office/drawing/2014/main" id="{5FFA1644-BE96-4522-8896-98CF8BDD401B}"/>
                </a:ext>
              </a:extLst>
            </p:cNvPr>
            <p:cNvSpPr>
              <a:spLocks noChangeShapeType="1"/>
            </p:cNvSpPr>
            <p:nvPr/>
          </p:nvSpPr>
          <p:spPr bwMode="auto">
            <a:xfrm>
              <a:off x="3883" y="2611"/>
              <a:ext cx="8" cy="247"/>
            </a:xfrm>
            <a:prstGeom prst="line">
              <a:avLst/>
            </a:prstGeom>
            <a:noFill/>
            <a:ln w="936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8" name="Line 6">
              <a:extLst>
                <a:ext uri="{FF2B5EF4-FFF2-40B4-BE49-F238E27FC236}">
                  <a16:creationId xmlns:a16="http://schemas.microsoft.com/office/drawing/2014/main" id="{7FFCD1E3-9707-4B3A-9ADC-EC915EFA096C}"/>
                </a:ext>
              </a:extLst>
            </p:cNvPr>
            <p:cNvSpPr>
              <a:spLocks noChangeShapeType="1"/>
            </p:cNvSpPr>
            <p:nvPr/>
          </p:nvSpPr>
          <p:spPr bwMode="auto">
            <a:xfrm>
              <a:off x="1610" y="2907"/>
              <a:ext cx="2273" cy="0"/>
            </a:xfrm>
            <a:prstGeom prst="line">
              <a:avLst/>
            </a:prstGeom>
            <a:noFill/>
            <a:ln w="9360">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grpSp>
      <p:sp>
        <p:nvSpPr>
          <p:cNvPr id="9" name="Text Box 10">
            <a:extLst>
              <a:ext uri="{FF2B5EF4-FFF2-40B4-BE49-F238E27FC236}">
                <a16:creationId xmlns:a16="http://schemas.microsoft.com/office/drawing/2014/main" id="{639EB52D-7925-4F5D-82B3-8E2199E2AB6B}"/>
              </a:ext>
            </a:extLst>
          </p:cNvPr>
          <p:cNvSpPr txBox="1">
            <a:spLocks noChangeArrowheads="1"/>
          </p:cNvSpPr>
          <p:nvPr/>
        </p:nvSpPr>
        <p:spPr bwMode="auto">
          <a:xfrm>
            <a:off x="3825363" y="4536610"/>
            <a:ext cx="1102198" cy="873359"/>
          </a:xfrm>
          <a:prstGeom prst="rect">
            <a:avLst/>
          </a:prstGeom>
          <a:solidFill>
            <a:srgbClr val="DDDDDD"/>
          </a:solidFill>
          <a:ln w="9360">
            <a:solidFill>
              <a:srgbClr val="000000"/>
            </a:solidFill>
            <a:miter lim="800000"/>
            <a:headEnd/>
            <a:tailEnd/>
          </a:ln>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pPr>
            <a:r>
              <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rPr>
              <a:t>Input</a:t>
            </a:r>
          </a:p>
          <a:p>
            <a:pPr algn="ctr">
              <a:lnSpc>
                <a:spcPct val="100000"/>
              </a:lnSpc>
              <a:spcBef>
                <a:spcPct val="0"/>
              </a:spcBef>
              <a:buNone/>
            </a:pPr>
            <a:r>
              <a:rPr lang="it-IT" altLang="it-IT" sz="992" b="1" dirty="0">
                <a:solidFill>
                  <a:srgbClr val="004586"/>
                </a:solidFill>
                <a:latin typeface="Century Gothic" pitchFamily="34" charset="0"/>
                <a:ea typeface="Arial Unicode MS" panose="020B0604020202020204" pitchFamily="34" charset="-128"/>
                <a:cs typeface="Arial Unicode MS" panose="020B0604020202020204" pitchFamily="34" charset="-128"/>
              </a:rPr>
              <a:t>x</a:t>
            </a:r>
            <a:r>
              <a:rPr lang="it-IT" altLang="it-IT" sz="992" b="1"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1</a:t>
            </a:r>
            <a:r>
              <a:rPr lang="it-IT" altLang="it-IT" sz="992" b="1" dirty="0">
                <a:solidFill>
                  <a:srgbClr val="004586"/>
                </a:solidFill>
                <a:latin typeface="Century Gothic" pitchFamily="34" charset="0"/>
                <a:ea typeface="Arial Unicode MS" panose="020B0604020202020204" pitchFamily="34" charset="-128"/>
                <a:cs typeface="Arial Unicode MS" panose="020B0604020202020204" pitchFamily="34" charset="-128"/>
              </a:rPr>
              <a:t>x</a:t>
            </a:r>
            <a:r>
              <a:rPr lang="it-IT" altLang="it-IT" sz="992" b="1"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,2,</a:t>
            </a:r>
            <a:r>
              <a:rPr lang="it-IT" altLang="it-IT" sz="992" b="1" dirty="0">
                <a:solidFill>
                  <a:srgbClr val="004586"/>
                </a:solidFill>
                <a:latin typeface="Century Gothic" pitchFamily="34" charset="0"/>
                <a:ea typeface="Arial Unicode MS" panose="020B0604020202020204" pitchFamily="34" charset="-128"/>
                <a:cs typeface="Arial Unicode MS" panose="020B0604020202020204" pitchFamily="34" charset="-128"/>
              </a:rPr>
              <a:t> x</a:t>
            </a:r>
            <a:r>
              <a:rPr lang="it-IT" altLang="it-IT" sz="992" b="1"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,n</a:t>
            </a:r>
          </a:p>
          <a:p>
            <a:pPr algn="ctr">
              <a:lnSpc>
                <a:spcPct val="100000"/>
              </a:lnSpc>
              <a:spcBef>
                <a:spcPct val="0"/>
              </a:spcBef>
              <a:buNone/>
            </a:pPr>
            <a:r>
              <a:rPr lang="it-IT" altLang="it-IT" sz="992" b="1" dirty="0">
                <a:solidFill>
                  <a:srgbClr val="004586"/>
                </a:solidFill>
                <a:latin typeface="Century Gothic" pitchFamily="34" charset="0"/>
                <a:ea typeface="Arial Unicode MS" panose="020B0604020202020204" pitchFamily="34" charset="-128"/>
                <a:cs typeface="Arial Unicode MS" panose="020B0604020202020204" pitchFamily="34" charset="-128"/>
              </a:rPr>
              <a:t>c</a:t>
            </a:r>
            <a:r>
              <a:rPr lang="it-IT" altLang="it-IT" sz="992" b="1"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1</a:t>
            </a:r>
            <a:r>
              <a:rPr lang="it-IT" altLang="it-IT" sz="992" b="1" dirty="0">
                <a:solidFill>
                  <a:srgbClr val="004586"/>
                </a:solidFill>
                <a:latin typeface="Century Gothic" pitchFamily="34" charset="0"/>
                <a:ea typeface="Arial Unicode MS" panose="020B0604020202020204" pitchFamily="34" charset="-128"/>
                <a:cs typeface="Arial Unicode MS" panose="020B0604020202020204" pitchFamily="34" charset="-128"/>
              </a:rPr>
              <a:t>c</a:t>
            </a:r>
            <a:r>
              <a:rPr lang="it-IT" altLang="it-IT" sz="992" b="1"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,2,</a:t>
            </a:r>
            <a:r>
              <a:rPr lang="it-IT" altLang="it-IT" sz="992" b="1" dirty="0">
                <a:solidFill>
                  <a:srgbClr val="004586"/>
                </a:solidFill>
                <a:latin typeface="Century Gothic" pitchFamily="34" charset="0"/>
                <a:ea typeface="Arial Unicode MS" panose="020B0604020202020204" pitchFamily="34" charset="-128"/>
                <a:cs typeface="Arial Unicode MS" panose="020B0604020202020204" pitchFamily="34" charset="-128"/>
              </a:rPr>
              <a:t> c</a:t>
            </a:r>
            <a:r>
              <a:rPr lang="it-IT" altLang="it-IT" sz="992" b="1"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,n</a:t>
            </a:r>
          </a:p>
          <a:p>
            <a:pPr algn="ctr">
              <a:lnSpc>
                <a:spcPct val="100000"/>
              </a:lnSpc>
              <a:spcBef>
                <a:spcPct val="0"/>
              </a:spcBef>
              <a:buNone/>
            </a:pPr>
            <a:endParaRPr lang="it-IT" altLang="it-IT" sz="1157" b="1" baseline="-25000" dirty="0">
              <a:solidFill>
                <a:srgbClr val="004586"/>
              </a:solidFill>
              <a:latin typeface="Century Gothic" pitchFamily="34" charset="0"/>
              <a:ea typeface="Arial Unicode MS" panose="020B0604020202020204" pitchFamily="34" charset="-128"/>
              <a:cs typeface="Arial Unicode MS" panose="020B0604020202020204" pitchFamily="34" charset="-128"/>
            </a:endParaRPr>
          </a:p>
          <a:p>
            <a:pPr algn="ctr">
              <a:lnSpc>
                <a:spcPct val="128000"/>
              </a:lnSpc>
              <a:spcBef>
                <a:spcPct val="0"/>
              </a:spcBef>
              <a:spcAft>
                <a:spcPts val="413"/>
              </a:spcAft>
              <a:buNone/>
            </a:pPr>
            <a:r>
              <a:rPr lang="it-IT" altLang="it-IT" sz="1157" b="1"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 </a:t>
            </a:r>
          </a:p>
          <a:p>
            <a:pPr algn="ctr" eaLnBrk="1" hangingPunct="1">
              <a:lnSpc>
                <a:spcPct val="100000"/>
              </a:lnSpc>
              <a:spcBef>
                <a:spcPct val="0"/>
              </a:spcBef>
              <a:buFont typeface="Times New Roman" panose="02020603050405020304" pitchFamily="18" charset="0"/>
              <a:buNone/>
            </a:pPr>
            <a:endPar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endParaRPr>
          </a:p>
        </p:txBody>
      </p:sp>
      <p:sp>
        <p:nvSpPr>
          <p:cNvPr id="10" name="Text Box 11">
            <a:extLst>
              <a:ext uri="{FF2B5EF4-FFF2-40B4-BE49-F238E27FC236}">
                <a16:creationId xmlns:a16="http://schemas.microsoft.com/office/drawing/2014/main" id="{9A53DB02-050E-40C1-B831-7132CE9B55B1}"/>
              </a:ext>
            </a:extLst>
          </p:cNvPr>
          <p:cNvSpPr txBox="1">
            <a:spLocks noChangeArrowheads="1"/>
          </p:cNvSpPr>
          <p:nvPr/>
        </p:nvSpPr>
        <p:spPr bwMode="auto">
          <a:xfrm>
            <a:off x="9306913" y="827005"/>
            <a:ext cx="2089390" cy="932475"/>
          </a:xfrm>
          <a:prstGeom prst="rect">
            <a:avLst/>
          </a:prstGeom>
          <a:solidFill>
            <a:srgbClr val="DDDDDD"/>
          </a:solidFill>
          <a:ln w="9360">
            <a:solidFill>
              <a:srgbClr val="000000"/>
            </a:solidFill>
            <a:miter lim="800000"/>
            <a:headEnd/>
            <a:tailEnd/>
          </a:ln>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28000"/>
              </a:lnSpc>
              <a:spcBef>
                <a:spcPct val="0"/>
              </a:spcBef>
              <a:spcAft>
                <a:spcPts val="413"/>
              </a:spcAft>
              <a:buNone/>
            </a:pPr>
            <a:r>
              <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rPr>
              <a:t>Outcomes finali</a:t>
            </a:r>
          </a:p>
          <a:p>
            <a:pPr algn="ctr">
              <a:lnSpc>
                <a:spcPct val="128000"/>
              </a:lnSpc>
              <a:spcBef>
                <a:spcPct val="0"/>
              </a:spcBef>
              <a:spcAft>
                <a:spcPts val="413"/>
              </a:spcAft>
              <a:buNone/>
            </a:pPr>
            <a:r>
              <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rPr>
              <a:t>(impatti/ effetti?)</a:t>
            </a:r>
          </a:p>
        </p:txBody>
      </p:sp>
      <p:sp>
        <p:nvSpPr>
          <p:cNvPr id="11" name="Text Box 12">
            <a:extLst>
              <a:ext uri="{FF2B5EF4-FFF2-40B4-BE49-F238E27FC236}">
                <a16:creationId xmlns:a16="http://schemas.microsoft.com/office/drawing/2014/main" id="{E664271E-1E49-4E0E-BF33-C192AD90DDCF}"/>
              </a:ext>
            </a:extLst>
          </p:cNvPr>
          <p:cNvSpPr txBox="1">
            <a:spLocks noChangeArrowheads="1"/>
          </p:cNvSpPr>
          <p:nvPr/>
        </p:nvSpPr>
        <p:spPr bwMode="auto">
          <a:xfrm>
            <a:off x="8122593" y="4548912"/>
            <a:ext cx="1119442" cy="798047"/>
          </a:xfrm>
          <a:prstGeom prst="rect">
            <a:avLst/>
          </a:prstGeom>
          <a:solidFill>
            <a:srgbClr val="DDDDDD"/>
          </a:solidFill>
          <a:ln w="9360">
            <a:solidFill>
              <a:srgbClr val="000000"/>
            </a:solidFill>
            <a:miter lim="800000"/>
            <a:headEnd/>
            <a:tailEnd/>
          </a:ln>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pPr>
            <a:r>
              <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rPr>
              <a:t>Output</a:t>
            </a:r>
          </a:p>
          <a:p>
            <a:pPr algn="ctr">
              <a:lnSpc>
                <a:spcPct val="100000"/>
              </a:lnSpc>
              <a:spcBef>
                <a:spcPct val="0"/>
              </a:spcBef>
              <a:spcAft>
                <a:spcPts val="413"/>
              </a:spcAft>
              <a:buNone/>
            </a:pPr>
            <a:r>
              <a:rPr lang="it-IT" altLang="it-IT" sz="827" b="1" dirty="0">
                <a:solidFill>
                  <a:srgbClr val="004586"/>
                </a:solidFill>
                <a:latin typeface="Century Gothic" pitchFamily="34" charset="0"/>
                <a:ea typeface="Arial Unicode MS" panose="020B0604020202020204" pitchFamily="34" charset="-128"/>
                <a:cs typeface="Arial Unicode MS" panose="020B0604020202020204" pitchFamily="34" charset="-128"/>
              </a:rPr>
              <a:t>quantità  qualità costi</a:t>
            </a:r>
          </a:p>
        </p:txBody>
      </p:sp>
      <p:sp>
        <p:nvSpPr>
          <p:cNvPr id="12" name="Text Box 13">
            <a:extLst>
              <a:ext uri="{FF2B5EF4-FFF2-40B4-BE49-F238E27FC236}">
                <a16:creationId xmlns:a16="http://schemas.microsoft.com/office/drawing/2014/main" id="{D5C9767F-073B-4ED5-8130-CE57850D638E}"/>
              </a:ext>
            </a:extLst>
          </p:cNvPr>
          <p:cNvSpPr txBox="1">
            <a:spLocks noChangeArrowheads="1"/>
          </p:cNvSpPr>
          <p:nvPr/>
        </p:nvSpPr>
        <p:spPr bwMode="auto">
          <a:xfrm>
            <a:off x="4863450" y="1176613"/>
            <a:ext cx="1851599" cy="497723"/>
          </a:xfrm>
          <a:prstGeom prst="rect">
            <a:avLst/>
          </a:prstGeom>
          <a:solidFill>
            <a:srgbClr val="FFFFFF"/>
          </a:solidFill>
          <a:ln w="9360">
            <a:solidFill>
              <a:srgbClr val="000000"/>
            </a:solidFill>
            <a:miter lim="800000"/>
            <a:headEnd/>
            <a:tailEnd/>
          </a:ln>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579"/>
              </a:spcBef>
              <a:buNone/>
            </a:pPr>
            <a:r>
              <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rPr>
              <a:t>Problemi socio-economici</a:t>
            </a:r>
          </a:p>
        </p:txBody>
      </p:sp>
      <p:sp>
        <p:nvSpPr>
          <p:cNvPr id="13" name="Text Box 14">
            <a:extLst>
              <a:ext uri="{FF2B5EF4-FFF2-40B4-BE49-F238E27FC236}">
                <a16:creationId xmlns:a16="http://schemas.microsoft.com/office/drawing/2014/main" id="{2A533CEA-081F-40EB-8FCB-53AB93A44069}"/>
              </a:ext>
            </a:extLst>
          </p:cNvPr>
          <p:cNvSpPr txBox="1">
            <a:spLocks noChangeArrowheads="1"/>
          </p:cNvSpPr>
          <p:nvPr/>
        </p:nvSpPr>
        <p:spPr bwMode="auto">
          <a:xfrm>
            <a:off x="2619370" y="1170607"/>
            <a:ext cx="1186191" cy="465261"/>
          </a:xfrm>
          <a:prstGeom prst="rect">
            <a:avLst/>
          </a:prstGeom>
          <a:solidFill>
            <a:srgbClr val="FFFFFF"/>
          </a:solidFill>
          <a:ln w="9360" cap="rnd">
            <a:solidFill>
              <a:srgbClr val="000000"/>
            </a:solidFill>
            <a:prstDash val="sysDot"/>
            <a:miter lim="800000"/>
            <a:headEnd/>
            <a:tailEnd/>
          </a:ln>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28000"/>
              </a:lnSpc>
              <a:spcBef>
                <a:spcPct val="0"/>
              </a:spcBef>
              <a:spcAft>
                <a:spcPts val="413"/>
              </a:spcAft>
              <a:buNone/>
            </a:pPr>
            <a:r>
              <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rPr>
              <a:t>Bisogni</a:t>
            </a:r>
          </a:p>
        </p:txBody>
      </p:sp>
      <p:sp>
        <p:nvSpPr>
          <p:cNvPr id="14" name="Line 15">
            <a:extLst>
              <a:ext uri="{FF2B5EF4-FFF2-40B4-BE49-F238E27FC236}">
                <a16:creationId xmlns:a16="http://schemas.microsoft.com/office/drawing/2014/main" id="{9094CBEC-F6D3-4113-82DB-F4B465E05634}"/>
              </a:ext>
            </a:extLst>
          </p:cNvPr>
          <p:cNvSpPr>
            <a:spLocks noChangeShapeType="1"/>
          </p:cNvSpPr>
          <p:nvPr/>
        </p:nvSpPr>
        <p:spPr bwMode="auto">
          <a:xfrm flipH="1">
            <a:off x="3773804" y="1395964"/>
            <a:ext cx="1007588" cy="14549"/>
          </a:xfrm>
          <a:prstGeom prst="line">
            <a:avLst/>
          </a:prstGeom>
          <a:noFill/>
          <a:ln w="936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15" name="Line 16">
            <a:extLst>
              <a:ext uri="{FF2B5EF4-FFF2-40B4-BE49-F238E27FC236}">
                <a16:creationId xmlns:a16="http://schemas.microsoft.com/office/drawing/2014/main" id="{F73BE72B-CDDB-4761-8CE0-2F1105108143}"/>
              </a:ext>
            </a:extLst>
          </p:cNvPr>
          <p:cNvSpPr>
            <a:spLocks noChangeShapeType="1"/>
          </p:cNvSpPr>
          <p:nvPr/>
        </p:nvSpPr>
        <p:spPr bwMode="auto">
          <a:xfrm>
            <a:off x="3509869" y="4960814"/>
            <a:ext cx="273280" cy="539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16" name="Text Box 17">
            <a:extLst>
              <a:ext uri="{FF2B5EF4-FFF2-40B4-BE49-F238E27FC236}">
                <a16:creationId xmlns:a16="http://schemas.microsoft.com/office/drawing/2014/main" id="{1363C049-78EB-42FE-9CB0-4378F5497642}"/>
              </a:ext>
            </a:extLst>
          </p:cNvPr>
          <p:cNvSpPr txBox="1">
            <a:spLocks noChangeArrowheads="1"/>
          </p:cNvSpPr>
          <p:nvPr/>
        </p:nvSpPr>
        <p:spPr bwMode="auto">
          <a:xfrm>
            <a:off x="2252461" y="4575549"/>
            <a:ext cx="1249554" cy="776059"/>
          </a:xfrm>
          <a:prstGeom prst="rect">
            <a:avLst/>
          </a:prstGeom>
          <a:solidFill>
            <a:srgbClr val="FFFFFF"/>
          </a:solidFill>
          <a:ln w="9360" cap="rnd">
            <a:solidFill>
              <a:srgbClr val="000000"/>
            </a:solidFill>
            <a:prstDash val="sysDot"/>
            <a:miter lim="800000"/>
            <a:headEnd/>
            <a:tailEnd/>
          </a:ln>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28000"/>
              </a:lnSpc>
              <a:spcBef>
                <a:spcPct val="0"/>
              </a:spcBef>
              <a:spcAft>
                <a:spcPts val="413"/>
              </a:spcAft>
              <a:buNone/>
            </a:pPr>
            <a:r>
              <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rPr>
              <a:t>Obiettivi operativi</a:t>
            </a:r>
          </a:p>
        </p:txBody>
      </p:sp>
      <p:sp>
        <p:nvSpPr>
          <p:cNvPr id="17" name="Line 18">
            <a:extLst>
              <a:ext uri="{FF2B5EF4-FFF2-40B4-BE49-F238E27FC236}">
                <a16:creationId xmlns:a16="http://schemas.microsoft.com/office/drawing/2014/main" id="{31415763-BDCA-4299-A30C-34DF2303189D}"/>
              </a:ext>
            </a:extLst>
          </p:cNvPr>
          <p:cNvSpPr>
            <a:spLocks noChangeShapeType="1"/>
          </p:cNvSpPr>
          <p:nvPr/>
        </p:nvSpPr>
        <p:spPr bwMode="auto">
          <a:xfrm flipV="1">
            <a:off x="4885564" y="4879089"/>
            <a:ext cx="3248115" cy="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18" name="Text Box 19">
            <a:extLst>
              <a:ext uri="{FF2B5EF4-FFF2-40B4-BE49-F238E27FC236}">
                <a16:creationId xmlns:a16="http://schemas.microsoft.com/office/drawing/2014/main" id="{EF356869-0485-475C-B959-7C34EB8BB69A}"/>
              </a:ext>
            </a:extLst>
          </p:cNvPr>
          <p:cNvSpPr txBox="1">
            <a:spLocks noChangeArrowheads="1"/>
          </p:cNvSpPr>
          <p:nvPr/>
        </p:nvSpPr>
        <p:spPr bwMode="auto">
          <a:xfrm>
            <a:off x="5123542" y="4505102"/>
            <a:ext cx="2826317" cy="903681"/>
          </a:xfrm>
          <a:prstGeom prst="rect">
            <a:avLst/>
          </a:prstGeom>
          <a:solidFill>
            <a:srgbClr val="FFFFFF"/>
          </a:solidFill>
          <a:ln w="9360">
            <a:solidFill>
              <a:srgbClr val="000000"/>
            </a:solidFill>
            <a:prstDash val="sysDot"/>
            <a:miter lim="800000"/>
            <a:headEnd/>
            <a:tailEnd/>
          </a:ln>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pPr>
            <a:r>
              <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rPr>
              <a:t>Processo</a:t>
            </a:r>
          </a:p>
          <a:p>
            <a:pPr algn="ctr">
              <a:lnSpc>
                <a:spcPct val="100000"/>
              </a:lnSpc>
              <a:spcBef>
                <a:spcPct val="0"/>
              </a:spcBef>
              <a:buNone/>
            </a:pPr>
            <a:r>
              <a:rPr lang="it-IT" altLang="it-IT" sz="1000" dirty="0">
                <a:solidFill>
                  <a:srgbClr val="004586"/>
                </a:solidFill>
                <a:latin typeface="Century Gothic" pitchFamily="34" charset="0"/>
                <a:ea typeface="Arial Unicode MS" panose="020B0604020202020204" pitchFamily="34" charset="-128"/>
                <a:cs typeface="Arial Unicode MS" panose="020B0604020202020204" pitchFamily="34" charset="-128"/>
              </a:rPr>
              <a:t>Y= f(x</a:t>
            </a:r>
            <a:r>
              <a:rPr lang="it-IT" altLang="it-IT" sz="1000"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1</a:t>
            </a:r>
            <a:r>
              <a:rPr lang="it-IT" altLang="it-IT" sz="1000" dirty="0">
                <a:solidFill>
                  <a:srgbClr val="004586"/>
                </a:solidFill>
                <a:latin typeface="Century Gothic" pitchFamily="34" charset="0"/>
                <a:ea typeface="Arial Unicode MS" panose="020B0604020202020204" pitchFamily="34" charset="-128"/>
                <a:cs typeface="Arial Unicode MS" panose="020B0604020202020204" pitchFamily="34" charset="-128"/>
              </a:rPr>
              <a:t>,</a:t>
            </a:r>
            <a:r>
              <a:rPr lang="it-IT" altLang="it-IT" sz="1000"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 </a:t>
            </a:r>
            <a:r>
              <a:rPr lang="it-IT" altLang="it-IT" sz="1000" dirty="0">
                <a:solidFill>
                  <a:srgbClr val="004586"/>
                </a:solidFill>
                <a:latin typeface="Century Gothic" pitchFamily="34" charset="0"/>
                <a:ea typeface="Arial Unicode MS" panose="020B0604020202020204" pitchFamily="34" charset="-128"/>
                <a:cs typeface="Arial Unicode MS" panose="020B0604020202020204" pitchFamily="34" charset="-128"/>
              </a:rPr>
              <a:t>x</a:t>
            </a:r>
            <a:r>
              <a:rPr lang="it-IT" altLang="it-IT" sz="1000"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2,</a:t>
            </a:r>
            <a:r>
              <a:rPr lang="it-IT" altLang="it-IT" sz="1000" dirty="0">
                <a:solidFill>
                  <a:srgbClr val="004586"/>
                </a:solidFill>
                <a:latin typeface="Century Gothic" pitchFamily="34" charset="0"/>
                <a:ea typeface="Arial Unicode MS" panose="020B0604020202020204" pitchFamily="34" charset="-128"/>
                <a:cs typeface="Arial Unicode MS" panose="020B0604020202020204" pitchFamily="34" charset="-128"/>
              </a:rPr>
              <a:t> x</a:t>
            </a:r>
            <a:r>
              <a:rPr lang="it-IT" altLang="it-IT" sz="1000"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n</a:t>
            </a:r>
            <a:r>
              <a:rPr lang="it-IT" altLang="it-IT" sz="1000" dirty="0">
                <a:solidFill>
                  <a:schemeClr val="accent1">
                    <a:lumMod val="75000"/>
                  </a:schemeClr>
                </a:solidFill>
                <a:latin typeface="Century Gothic" pitchFamily="34" charset="0"/>
                <a:ea typeface="Arial Unicode MS" panose="020B0604020202020204" pitchFamily="34" charset="-128"/>
                <a:cs typeface="Arial Unicode MS" panose="020B0604020202020204" pitchFamily="34" charset="-128"/>
              </a:rPr>
              <a:t>)</a:t>
            </a:r>
            <a:r>
              <a:rPr lang="it-IT" altLang="it-IT" sz="1000" dirty="0">
                <a:solidFill>
                  <a:srgbClr val="FF0000"/>
                </a:solidFill>
                <a:latin typeface="Century Gothic" pitchFamily="34" charset="0"/>
                <a:ea typeface="Arial Unicode MS" panose="020B0604020202020204" pitchFamily="34" charset="-128"/>
                <a:cs typeface="Arial Unicode MS" panose="020B0604020202020204" pitchFamily="34" charset="-128"/>
              </a:rPr>
              <a:t> </a:t>
            </a:r>
            <a:r>
              <a:rPr lang="it-IT" altLang="it-IT" sz="1000" dirty="0">
                <a:solidFill>
                  <a:schemeClr val="accent1">
                    <a:lumMod val="75000"/>
                  </a:schemeClr>
                </a:solidFill>
                <a:latin typeface="Century Gothic" pitchFamily="34" charset="0"/>
                <a:ea typeface="Arial Unicode MS" panose="020B0604020202020204" pitchFamily="34" charset="-128"/>
                <a:cs typeface="Arial Unicode MS" panose="020B0604020202020204" pitchFamily="34" charset="-128"/>
              </a:rPr>
              <a:t>Funzione di produzione </a:t>
            </a:r>
            <a:r>
              <a:rPr lang="it-IT" altLang="it-IT" sz="1100" b="1" dirty="0">
                <a:solidFill>
                  <a:srgbClr val="FF0000"/>
                </a:solidFill>
                <a:latin typeface="Century Gothic" pitchFamily="34" charset="0"/>
                <a:ea typeface="Arial Unicode MS" panose="020B0604020202020204" pitchFamily="34" charset="-128"/>
                <a:cs typeface="Arial Unicode MS" panose="020B0604020202020204" pitchFamily="34" charset="-128"/>
              </a:rPr>
              <a:t>Efficienza tecnica</a:t>
            </a:r>
          </a:p>
          <a:p>
            <a:pPr algn="ctr">
              <a:lnSpc>
                <a:spcPct val="100000"/>
              </a:lnSpc>
              <a:spcBef>
                <a:spcPct val="0"/>
              </a:spcBef>
              <a:buNone/>
            </a:pPr>
            <a:r>
              <a:rPr lang="it-IT" altLang="it-IT" sz="1000" dirty="0">
                <a:solidFill>
                  <a:srgbClr val="004586"/>
                </a:solidFill>
                <a:latin typeface="Century Gothic" pitchFamily="34" charset="0"/>
                <a:ea typeface="Arial Unicode MS" panose="020B0604020202020204" pitchFamily="34" charset="-128"/>
                <a:cs typeface="Arial Unicode MS" panose="020B0604020202020204" pitchFamily="34" charset="-128"/>
              </a:rPr>
              <a:t>C= f(p</a:t>
            </a:r>
            <a:r>
              <a:rPr lang="it-IT" altLang="it-IT" sz="1000"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1</a:t>
            </a:r>
            <a:r>
              <a:rPr lang="it-IT" altLang="it-IT" sz="1000" dirty="0">
                <a:solidFill>
                  <a:srgbClr val="004586"/>
                </a:solidFill>
                <a:latin typeface="Century Gothic" pitchFamily="34" charset="0"/>
                <a:ea typeface="Arial Unicode MS" panose="020B0604020202020204" pitchFamily="34" charset="-128"/>
                <a:cs typeface="Arial Unicode MS" panose="020B0604020202020204" pitchFamily="34" charset="-128"/>
              </a:rPr>
              <a:t>c</a:t>
            </a:r>
            <a:r>
              <a:rPr lang="it-IT" altLang="it-IT" sz="1000"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1</a:t>
            </a:r>
            <a:r>
              <a:rPr lang="it-IT" altLang="it-IT" sz="1000" dirty="0">
                <a:solidFill>
                  <a:srgbClr val="004586"/>
                </a:solidFill>
                <a:latin typeface="Century Gothic" pitchFamily="34" charset="0"/>
                <a:ea typeface="Arial Unicode MS" panose="020B0604020202020204" pitchFamily="34" charset="-128"/>
                <a:cs typeface="Arial Unicode MS" panose="020B0604020202020204" pitchFamily="34" charset="-128"/>
              </a:rPr>
              <a:t>,</a:t>
            </a:r>
            <a:r>
              <a:rPr lang="it-IT" altLang="it-IT" sz="1000"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 </a:t>
            </a:r>
            <a:r>
              <a:rPr lang="it-IT" altLang="it-IT" sz="1000" dirty="0">
                <a:solidFill>
                  <a:srgbClr val="004586"/>
                </a:solidFill>
                <a:latin typeface="Century Gothic" pitchFamily="34" charset="0"/>
                <a:ea typeface="Arial Unicode MS" panose="020B0604020202020204" pitchFamily="34" charset="-128"/>
                <a:cs typeface="Arial Unicode MS" panose="020B0604020202020204" pitchFamily="34" charset="-128"/>
              </a:rPr>
              <a:t>.. p</a:t>
            </a:r>
            <a:r>
              <a:rPr lang="it-IT" altLang="it-IT" sz="1000"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n</a:t>
            </a:r>
            <a:r>
              <a:rPr lang="it-IT" altLang="it-IT" sz="1000" dirty="0">
                <a:solidFill>
                  <a:srgbClr val="004586"/>
                </a:solidFill>
                <a:latin typeface="Century Gothic" pitchFamily="34" charset="0"/>
                <a:ea typeface="Arial Unicode MS" panose="020B0604020202020204" pitchFamily="34" charset="-128"/>
                <a:cs typeface="Arial Unicode MS" panose="020B0604020202020204" pitchFamily="34" charset="-128"/>
              </a:rPr>
              <a:t>c</a:t>
            </a:r>
            <a:r>
              <a:rPr lang="it-IT" altLang="it-IT" sz="1000" baseline="-25000" dirty="0">
                <a:solidFill>
                  <a:srgbClr val="004586"/>
                </a:solidFill>
                <a:latin typeface="Century Gothic" pitchFamily="34" charset="0"/>
                <a:ea typeface="Arial Unicode MS" panose="020B0604020202020204" pitchFamily="34" charset="-128"/>
                <a:cs typeface="Arial Unicode MS" panose="020B0604020202020204" pitchFamily="34" charset="-128"/>
              </a:rPr>
              <a:t>n</a:t>
            </a:r>
            <a:r>
              <a:rPr lang="it-IT" altLang="it-IT" sz="1000" dirty="0">
                <a:solidFill>
                  <a:srgbClr val="004586"/>
                </a:solidFill>
                <a:latin typeface="Century Gothic" pitchFamily="34" charset="0"/>
                <a:ea typeface="Arial Unicode MS" panose="020B0604020202020204" pitchFamily="34" charset="-128"/>
                <a:cs typeface="Arial Unicode MS" panose="020B0604020202020204" pitchFamily="34" charset="-128"/>
              </a:rPr>
              <a:t>) Funzione di costo </a:t>
            </a:r>
            <a:r>
              <a:rPr lang="it-IT" altLang="it-IT" sz="1100" b="1" dirty="0">
                <a:solidFill>
                  <a:srgbClr val="FF0000"/>
                </a:solidFill>
                <a:latin typeface="Century Gothic" pitchFamily="34" charset="0"/>
                <a:ea typeface="Arial Unicode MS" panose="020B0604020202020204" pitchFamily="34" charset="-128"/>
                <a:cs typeface="Arial Unicode MS" panose="020B0604020202020204" pitchFamily="34" charset="-128"/>
              </a:rPr>
              <a:t>Efficienza allocativa</a:t>
            </a:r>
          </a:p>
          <a:p>
            <a:pPr algn="ctr" eaLnBrk="1" hangingPunct="1">
              <a:lnSpc>
                <a:spcPct val="100000"/>
              </a:lnSpc>
              <a:spcBef>
                <a:spcPct val="0"/>
              </a:spcBef>
              <a:buFont typeface="Times New Roman" panose="02020603050405020304" pitchFamily="18" charset="0"/>
              <a:buNone/>
            </a:pPr>
            <a:endPar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endParaRPr>
          </a:p>
          <a:p>
            <a:pPr algn="ctr">
              <a:lnSpc>
                <a:spcPct val="128000"/>
              </a:lnSpc>
              <a:spcBef>
                <a:spcPct val="0"/>
              </a:spcBef>
              <a:spcAft>
                <a:spcPts val="413"/>
              </a:spcAft>
              <a:buNone/>
            </a:pPr>
            <a:endPar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endParaRPr>
          </a:p>
        </p:txBody>
      </p:sp>
      <p:sp>
        <p:nvSpPr>
          <p:cNvPr id="19" name="Text Box 20">
            <a:extLst>
              <a:ext uri="{FF2B5EF4-FFF2-40B4-BE49-F238E27FC236}">
                <a16:creationId xmlns:a16="http://schemas.microsoft.com/office/drawing/2014/main" id="{0AD981FB-1A7D-4792-94C9-85091181D0EA}"/>
              </a:ext>
            </a:extLst>
          </p:cNvPr>
          <p:cNvSpPr txBox="1">
            <a:spLocks noChangeArrowheads="1"/>
          </p:cNvSpPr>
          <p:nvPr/>
        </p:nvSpPr>
        <p:spPr bwMode="auto">
          <a:xfrm>
            <a:off x="9251030" y="2181222"/>
            <a:ext cx="2256031" cy="934430"/>
          </a:xfrm>
          <a:prstGeom prst="rect">
            <a:avLst/>
          </a:prstGeom>
          <a:solidFill>
            <a:srgbClr val="DDDDDD"/>
          </a:solidFill>
          <a:ln w="9360">
            <a:solidFill>
              <a:srgbClr val="000000"/>
            </a:solidFill>
            <a:miter lim="800000"/>
            <a:headEnd/>
            <a:tailEnd/>
          </a:ln>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28000"/>
              </a:lnSpc>
              <a:spcBef>
                <a:spcPct val="0"/>
              </a:spcBef>
              <a:spcAft>
                <a:spcPts val="413"/>
              </a:spcAft>
              <a:buNone/>
            </a:pPr>
            <a:r>
              <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rPr>
              <a:t>Outcomes intermedi</a:t>
            </a:r>
          </a:p>
          <a:p>
            <a:pPr algn="ctr">
              <a:lnSpc>
                <a:spcPct val="128000"/>
              </a:lnSpc>
              <a:spcBef>
                <a:spcPct val="0"/>
              </a:spcBef>
              <a:spcAft>
                <a:spcPts val="413"/>
              </a:spcAft>
              <a:buNone/>
            </a:pPr>
            <a:r>
              <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rPr>
              <a:t>(risultati)</a:t>
            </a:r>
          </a:p>
        </p:txBody>
      </p:sp>
      <p:sp>
        <p:nvSpPr>
          <p:cNvPr id="20" name="Line 21">
            <a:extLst>
              <a:ext uri="{FF2B5EF4-FFF2-40B4-BE49-F238E27FC236}">
                <a16:creationId xmlns:a16="http://schemas.microsoft.com/office/drawing/2014/main" id="{E00445F4-4344-4358-96AC-96F55EE45313}"/>
              </a:ext>
            </a:extLst>
          </p:cNvPr>
          <p:cNvSpPr>
            <a:spLocks noChangeShapeType="1"/>
          </p:cNvSpPr>
          <p:nvPr/>
        </p:nvSpPr>
        <p:spPr bwMode="auto">
          <a:xfrm flipH="1">
            <a:off x="8086556" y="958589"/>
            <a:ext cx="1235709" cy="656535"/>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21" name="Line 22">
            <a:extLst>
              <a:ext uri="{FF2B5EF4-FFF2-40B4-BE49-F238E27FC236}">
                <a16:creationId xmlns:a16="http://schemas.microsoft.com/office/drawing/2014/main" id="{660A665E-230A-4FF4-9E24-10086E3E8768}"/>
              </a:ext>
            </a:extLst>
          </p:cNvPr>
          <p:cNvSpPr>
            <a:spLocks noChangeShapeType="1"/>
          </p:cNvSpPr>
          <p:nvPr/>
        </p:nvSpPr>
        <p:spPr bwMode="auto">
          <a:xfrm flipH="1" flipV="1">
            <a:off x="8155099" y="2126827"/>
            <a:ext cx="1060260" cy="654472"/>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22" name="Text Box 23">
            <a:extLst>
              <a:ext uri="{FF2B5EF4-FFF2-40B4-BE49-F238E27FC236}">
                <a16:creationId xmlns:a16="http://schemas.microsoft.com/office/drawing/2014/main" id="{1DD36633-DC1E-4A3D-AADF-6A590F303344}"/>
              </a:ext>
            </a:extLst>
          </p:cNvPr>
          <p:cNvSpPr txBox="1">
            <a:spLocks noChangeArrowheads="1"/>
          </p:cNvSpPr>
          <p:nvPr/>
        </p:nvSpPr>
        <p:spPr bwMode="auto">
          <a:xfrm>
            <a:off x="5326107" y="5608816"/>
            <a:ext cx="1529222" cy="465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579"/>
              </a:spcBef>
              <a:buNone/>
            </a:pPr>
            <a:r>
              <a:rPr lang="it-IT" altLang="it-IT" sz="1200" b="1" dirty="0">
                <a:solidFill>
                  <a:srgbClr val="333399"/>
                </a:solidFill>
                <a:latin typeface="Century Gothic" pitchFamily="34" charset="0"/>
                <a:ea typeface="Arial Unicode MS" panose="020B0604020202020204" pitchFamily="34" charset="-128"/>
                <a:cs typeface="Arial Unicode MS" panose="020B0604020202020204" pitchFamily="34" charset="-128"/>
              </a:rPr>
              <a:t>Efficienza </a:t>
            </a:r>
          </a:p>
        </p:txBody>
      </p:sp>
      <p:sp>
        <p:nvSpPr>
          <p:cNvPr id="23" name="Text Box 24">
            <a:extLst>
              <a:ext uri="{FF2B5EF4-FFF2-40B4-BE49-F238E27FC236}">
                <a16:creationId xmlns:a16="http://schemas.microsoft.com/office/drawing/2014/main" id="{AA1FAA95-751D-44C0-A58C-28B2B8C9B967}"/>
              </a:ext>
            </a:extLst>
          </p:cNvPr>
          <p:cNvSpPr txBox="1">
            <a:spLocks noChangeArrowheads="1"/>
          </p:cNvSpPr>
          <p:nvPr/>
        </p:nvSpPr>
        <p:spPr bwMode="auto">
          <a:xfrm>
            <a:off x="4659383" y="6393098"/>
            <a:ext cx="3104969" cy="26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579"/>
              </a:spcBef>
              <a:buNone/>
            </a:pPr>
            <a:r>
              <a:rPr lang="it-IT" altLang="it-IT" sz="1323" b="1" dirty="0">
                <a:solidFill>
                  <a:srgbClr val="FF3300"/>
                </a:solidFill>
                <a:latin typeface="Century Gothic" pitchFamily="34" charset="0"/>
                <a:ea typeface="Arial Unicode MS" panose="020B0604020202020204" pitchFamily="34" charset="-128"/>
                <a:cs typeface="Arial Unicode MS" panose="020B0604020202020204" pitchFamily="34" charset="-128"/>
              </a:rPr>
              <a:t>Efficacia sociale - Utilità</a:t>
            </a:r>
          </a:p>
        </p:txBody>
      </p:sp>
      <p:sp>
        <p:nvSpPr>
          <p:cNvPr id="24" name="Line 26">
            <a:extLst>
              <a:ext uri="{FF2B5EF4-FFF2-40B4-BE49-F238E27FC236}">
                <a16:creationId xmlns:a16="http://schemas.microsoft.com/office/drawing/2014/main" id="{FBB2AE62-0FBB-4995-9358-0982FF2B9188}"/>
              </a:ext>
            </a:extLst>
          </p:cNvPr>
          <p:cNvSpPr>
            <a:spLocks noChangeShapeType="1"/>
          </p:cNvSpPr>
          <p:nvPr/>
        </p:nvSpPr>
        <p:spPr bwMode="auto">
          <a:xfrm flipV="1">
            <a:off x="10083034" y="3127285"/>
            <a:ext cx="7692" cy="1452479"/>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25" name="Line 27">
            <a:extLst>
              <a:ext uri="{FF2B5EF4-FFF2-40B4-BE49-F238E27FC236}">
                <a16:creationId xmlns:a16="http://schemas.microsoft.com/office/drawing/2014/main" id="{EF6FACB8-5D7F-4AFC-9849-A2DD5EAAE3FD}"/>
              </a:ext>
            </a:extLst>
          </p:cNvPr>
          <p:cNvSpPr>
            <a:spLocks noChangeShapeType="1"/>
          </p:cNvSpPr>
          <p:nvPr/>
        </p:nvSpPr>
        <p:spPr bwMode="auto">
          <a:xfrm flipV="1">
            <a:off x="10001418" y="1674335"/>
            <a:ext cx="0" cy="494416"/>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26" name="Line 28">
            <a:extLst>
              <a:ext uri="{FF2B5EF4-FFF2-40B4-BE49-F238E27FC236}">
                <a16:creationId xmlns:a16="http://schemas.microsoft.com/office/drawing/2014/main" id="{B4DFBF8B-8F52-4E89-965D-46D6CD9CC3E0}"/>
              </a:ext>
            </a:extLst>
          </p:cNvPr>
          <p:cNvSpPr>
            <a:spLocks noChangeShapeType="1"/>
          </p:cNvSpPr>
          <p:nvPr/>
        </p:nvSpPr>
        <p:spPr bwMode="auto">
          <a:xfrm flipH="1">
            <a:off x="3114421" y="5372116"/>
            <a:ext cx="6942" cy="831786"/>
          </a:xfrm>
          <a:prstGeom prst="line">
            <a:avLst/>
          </a:prstGeom>
          <a:noFill/>
          <a:ln w="9360">
            <a:solidFill>
              <a:srgbClr val="0066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27" name="Line 29">
            <a:extLst>
              <a:ext uri="{FF2B5EF4-FFF2-40B4-BE49-F238E27FC236}">
                <a16:creationId xmlns:a16="http://schemas.microsoft.com/office/drawing/2014/main" id="{FB4E7A2C-A039-49ED-B7BB-21161E07F68E}"/>
              </a:ext>
            </a:extLst>
          </p:cNvPr>
          <p:cNvSpPr>
            <a:spLocks noChangeShapeType="1"/>
          </p:cNvSpPr>
          <p:nvPr/>
        </p:nvSpPr>
        <p:spPr bwMode="auto">
          <a:xfrm>
            <a:off x="3040873" y="6238180"/>
            <a:ext cx="8126987" cy="19640"/>
          </a:xfrm>
          <a:prstGeom prst="line">
            <a:avLst/>
          </a:prstGeom>
          <a:noFill/>
          <a:ln w="9360">
            <a:solidFill>
              <a:srgbClr val="006600"/>
            </a:solidFill>
            <a:miter lim="800000"/>
            <a:headEnd/>
            <a:tailEn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28" name="Line 30">
            <a:extLst>
              <a:ext uri="{FF2B5EF4-FFF2-40B4-BE49-F238E27FC236}">
                <a16:creationId xmlns:a16="http://schemas.microsoft.com/office/drawing/2014/main" id="{276BE254-756C-4653-8B66-B646A74DB479}"/>
              </a:ext>
            </a:extLst>
          </p:cNvPr>
          <p:cNvSpPr>
            <a:spLocks noChangeShapeType="1"/>
          </p:cNvSpPr>
          <p:nvPr/>
        </p:nvSpPr>
        <p:spPr bwMode="auto">
          <a:xfrm flipV="1">
            <a:off x="11153028" y="3127284"/>
            <a:ext cx="14831" cy="3130535"/>
          </a:xfrm>
          <a:prstGeom prst="line">
            <a:avLst/>
          </a:prstGeom>
          <a:noFill/>
          <a:ln w="9360">
            <a:solidFill>
              <a:srgbClr val="0066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30" name="Text Box 17">
            <a:extLst>
              <a:ext uri="{FF2B5EF4-FFF2-40B4-BE49-F238E27FC236}">
                <a16:creationId xmlns:a16="http://schemas.microsoft.com/office/drawing/2014/main" id="{CC8763BF-6DC1-444B-9774-2BB0F53AEF17}"/>
              </a:ext>
            </a:extLst>
          </p:cNvPr>
          <p:cNvSpPr txBox="1">
            <a:spLocks noChangeArrowheads="1"/>
          </p:cNvSpPr>
          <p:nvPr/>
        </p:nvSpPr>
        <p:spPr bwMode="auto">
          <a:xfrm>
            <a:off x="2390572" y="2996682"/>
            <a:ext cx="4287282" cy="224168"/>
          </a:xfrm>
          <a:prstGeom prst="rect">
            <a:avLst/>
          </a:prstGeom>
          <a:solidFill>
            <a:srgbClr val="FFFFFF"/>
          </a:solidFill>
          <a:ln w="9360" cap="rnd">
            <a:solidFill>
              <a:srgbClr val="000000"/>
            </a:solidFill>
            <a:prstDash val="sysDot"/>
            <a:miter lim="800000"/>
            <a:headEnd/>
            <a:tailEnd/>
          </a:ln>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98000"/>
              </a:lnSpc>
              <a:spcBef>
                <a:spcPct val="0"/>
              </a:spcBef>
              <a:spcAft>
                <a:spcPts val="413"/>
              </a:spcAft>
              <a:buNone/>
            </a:pPr>
            <a:r>
              <a:rPr lang="it-IT" altLang="it-IT" sz="1157" b="1" dirty="0">
                <a:solidFill>
                  <a:srgbClr val="004586"/>
                </a:solidFill>
                <a:latin typeface="Century Gothic" pitchFamily="34" charset="0"/>
                <a:ea typeface="Arial Unicode MS" panose="020B0604020202020204" pitchFamily="34" charset="-128"/>
                <a:cs typeface="Arial Unicode MS" panose="020B0604020202020204" pitchFamily="34" charset="-128"/>
              </a:rPr>
              <a:t>Policy – Obiettivi strategici</a:t>
            </a:r>
          </a:p>
        </p:txBody>
      </p:sp>
      <p:grpSp>
        <p:nvGrpSpPr>
          <p:cNvPr id="31" name="Group 41">
            <a:extLst>
              <a:ext uri="{FF2B5EF4-FFF2-40B4-BE49-F238E27FC236}">
                <a16:creationId xmlns:a16="http://schemas.microsoft.com/office/drawing/2014/main" id="{37246C95-0C9A-4F07-A316-F2DD8FB66482}"/>
              </a:ext>
            </a:extLst>
          </p:cNvPr>
          <p:cNvGrpSpPr>
            <a:grpSpLocks/>
          </p:cNvGrpSpPr>
          <p:nvPr/>
        </p:nvGrpSpPr>
        <p:grpSpPr bwMode="auto">
          <a:xfrm>
            <a:off x="1124347" y="1170607"/>
            <a:ext cx="10916693" cy="5483023"/>
            <a:chOff x="-46" y="1266"/>
            <a:chExt cx="6360" cy="2474"/>
          </a:xfrm>
        </p:grpSpPr>
        <p:grpSp>
          <p:nvGrpSpPr>
            <p:cNvPr id="32" name="Group 38">
              <a:extLst>
                <a:ext uri="{FF2B5EF4-FFF2-40B4-BE49-F238E27FC236}">
                  <a16:creationId xmlns:a16="http://schemas.microsoft.com/office/drawing/2014/main" id="{C86697F1-BF71-482D-9E9C-536E50C8DCF6}"/>
                </a:ext>
              </a:extLst>
            </p:cNvPr>
            <p:cNvGrpSpPr>
              <a:grpSpLocks/>
            </p:cNvGrpSpPr>
            <p:nvPr/>
          </p:nvGrpSpPr>
          <p:grpSpPr bwMode="auto">
            <a:xfrm>
              <a:off x="-46" y="1266"/>
              <a:ext cx="6360" cy="2474"/>
              <a:chOff x="-48" y="1264"/>
              <a:chExt cx="6360" cy="2474"/>
            </a:xfrm>
          </p:grpSpPr>
          <p:sp>
            <p:nvSpPr>
              <p:cNvPr id="34" name="Line 32">
                <a:extLst>
                  <a:ext uri="{FF2B5EF4-FFF2-40B4-BE49-F238E27FC236}">
                    <a16:creationId xmlns:a16="http://schemas.microsoft.com/office/drawing/2014/main" id="{D8DDC483-1DB3-4548-B651-C841740DF6A7}"/>
                  </a:ext>
                </a:extLst>
              </p:cNvPr>
              <p:cNvSpPr>
                <a:spLocks noChangeShapeType="1"/>
              </p:cNvSpPr>
              <p:nvPr/>
            </p:nvSpPr>
            <p:spPr bwMode="auto">
              <a:xfrm flipH="1" flipV="1">
                <a:off x="-2" y="1373"/>
                <a:ext cx="522" cy="0"/>
              </a:xfrm>
              <a:prstGeom prst="line">
                <a:avLst/>
              </a:prstGeom>
              <a:noFill/>
              <a:ln w="9360">
                <a:solidFill>
                  <a:srgbClr val="FF0000"/>
                </a:solidFill>
                <a:prstDash val="dashDot"/>
                <a:miter lim="800000"/>
                <a:headEnd/>
                <a:tailEn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35" name="Line 33">
                <a:extLst>
                  <a:ext uri="{FF2B5EF4-FFF2-40B4-BE49-F238E27FC236}">
                    <a16:creationId xmlns:a16="http://schemas.microsoft.com/office/drawing/2014/main" id="{E59E779B-536F-442E-A8A7-7FB743281549}"/>
                  </a:ext>
                </a:extLst>
              </p:cNvPr>
              <p:cNvSpPr>
                <a:spLocks noChangeShapeType="1"/>
              </p:cNvSpPr>
              <p:nvPr/>
            </p:nvSpPr>
            <p:spPr bwMode="auto">
              <a:xfrm>
                <a:off x="-48" y="1373"/>
                <a:ext cx="52" cy="2320"/>
              </a:xfrm>
              <a:prstGeom prst="line">
                <a:avLst/>
              </a:prstGeom>
              <a:noFill/>
              <a:ln w="9360">
                <a:solidFill>
                  <a:srgbClr val="FF0000"/>
                </a:solidFill>
                <a:prstDash val="dashDot"/>
                <a:miter lim="800000"/>
                <a:headEnd/>
                <a:tailEn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36" name="Line 34">
                <a:extLst>
                  <a:ext uri="{FF2B5EF4-FFF2-40B4-BE49-F238E27FC236}">
                    <a16:creationId xmlns:a16="http://schemas.microsoft.com/office/drawing/2014/main" id="{C89426A0-981A-4D7B-BE52-C8B8CC65A873}"/>
                  </a:ext>
                </a:extLst>
              </p:cNvPr>
              <p:cNvSpPr>
                <a:spLocks noChangeShapeType="1"/>
              </p:cNvSpPr>
              <p:nvPr/>
            </p:nvSpPr>
            <p:spPr bwMode="auto">
              <a:xfrm flipV="1">
                <a:off x="-48" y="3723"/>
                <a:ext cx="6229" cy="15"/>
              </a:xfrm>
              <a:prstGeom prst="line">
                <a:avLst/>
              </a:prstGeom>
              <a:noFill/>
              <a:ln w="9360">
                <a:solidFill>
                  <a:srgbClr val="FF0000"/>
                </a:solidFill>
                <a:prstDash val="dashDot"/>
                <a:miter lim="800000"/>
                <a:headEnd/>
                <a:tailEn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37" name="Line 35">
                <a:extLst>
                  <a:ext uri="{FF2B5EF4-FFF2-40B4-BE49-F238E27FC236}">
                    <a16:creationId xmlns:a16="http://schemas.microsoft.com/office/drawing/2014/main" id="{73561C68-3831-4ED9-BE09-39877EE48081}"/>
                  </a:ext>
                </a:extLst>
              </p:cNvPr>
              <p:cNvSpPr>
                <a:spLocks noChangeShapeType="1"/>
              </p:cNvSpPr>
              <p:nvPr/>
            </p:nvSpPr>
            <p:spPr bwMode="auto">
              <a:xfrm flipH="1" flipV="1">
                <a:off x="6291" y="1264"/>
                <a:ext cx="21" cy="2387"/>
              </a:xfrm>
              <a:prstGeom prst="line">
                <a:avLst/>
              </a:prstGeom>
              <a:noFill/>
              <a:ln w="9360">
                <a:solidFill>
                  <a:srgbClr val="FF0000"/>
                </a:solidFill>
                <a:prstDash val="dashDot"/>
                <a:miter lim="800000"/>
                <a:headEnd/>
                <a:tailEnd/>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sp>
            <p:nvSpPr>
              <p:cNvPr id="38" name="Line 36">
                <a:extLst>
                  <a:ext uri="{FF2B5EF4-FFF2-40B4-BE49-F238E27FC236}">
                    <a16:creationId xmlns:a16="http://schemas.microsoft.com/office/drawing/2014/main" id="{E19A0097-033C-48EB-A838-B60213E9B375}"/>
                  </a:ext>
                </a:extLst>
              </p:cNvPr>
              <p:cNvSpPr>
                <a:spLocks noChangeShapeType="1"/>
              </p:cNvSpPr>
              <p:nvPr/>
            </p:nvSpPr>
            <p:spPr bwMode="auto">
              <a:xfrm flipH="1">
                <a:off x="5959" y="1271"/>
                <a:ext cx="306" cy="4"/>
              </a:xfrm>
              <a:prstGeom prst="line">
                <a:avLst/>
              </a:prstGeom>
              <a:noFill/>
              <a:ln w="9398">
                <a:solidFill>
                  <a:srgbClr val="FF0000"/>
                </a:solidFill>
                <a:prstDash val="dashDot"/>
                <a:miter lim="800000"/>
                <a:headEnd type="none"/>
                <a:tailEnd type="triangle"/>
              </a:ln>
              <a:extLst>
                <a:ext uri="{909E8E84-426E-40DD-AFC4-6F175D3DCCD1}">
                  <a14:hiddenFill xmlns:a14="http://schemas.microsoft.com/office/drawing/2010/main">
                    <a:noFill/>
                  </a14:hiddenFill>
                </a:ext>
              </a:extLst>
            </p:spPr>
            <p:txBody>
              <a:bodyPr/>
              <a:lstStyle/>
              <a:p>
                <a:endParaRPr lang="it-IT" sz="1488" dirty="0">
                  <a:latin typeface="Century Gothic" pitchFamily="34" charset="0"/>
                </a:endParaRPr>
              </a:p>
            </p:txBody>
          </p:sp>
        </p:grpSp>
        <p:sp>
          <p:nvSpPr>
            <p:cNvPr id="33" name="Line 40">
              <a:extLst>
                <a:ext uri="{FF2B5EF4-FFF2-40B4-BE49-F238E27FC236}">
                  <a16:creationId xmlns:a16="http://schemas.microsoft.com/office/drawing/2014/main" id="{8CE065D6-3094-4BB3-86E5-598AF82455AA}"/>
                </a:ext>
              </a:extLst>
            </p:cNvPr>
            <p:cNvSpPr>
              <a:spLocks noChangeShapeType="1"/>
            </p:cNvSpPr>
            <p:nvPr/>
          </p:nvSpPr>
          <p:spPr bwMode="auto">
            <a:xfrm flipH="1">
              <a:off x="6" y="2119"/>
              <a:ext cx="464" cy="6"/>
            </a:xfrm>
            <a:prstGeom prst="line">
              <a:avLst/>
            </a:prstGeom>
            <a:noFill/>
            <a:ln w="952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3215" rIns="0" bIns="0"/>
            <a:lstStyle/>
            <a:p>
              <a:endParaRPr lang="it-IT" sz="1488" dirty="0">
                <a:latin typeface="Century Gothic" pitchFamily="34" charset="0"/>
              </a:endParaRPr>
            </a:p>
          </p:txBody>
        </p:sp>
      </p:grpSp>
      <p:sp>
        <p:nvSpPr>
          <p:cNvPr id="39" name="Rettangolo 38">
            <a:extLst>
              <a:ext uri="{FF2B5EF4-FFF2-40B4-BE49-F238E27FC236}">
                <a16:creationId xmlns:a16="http://schemas.microsoft.com/office/drawing/2014/main" id="{9608DF61-BE61-405D-AD00-84EC100E7706}"/>
              </a:ext>
            </a:extLst>
          </p:cNvPr>
          <p:cNvSpPr/>
          <p:nvPr/>
        </p:nvSpPr>
        <p:spPr>
          <a:xfrm>
            <a:off x="1871242" y="671501"/>
            <a:ext cx="5206871" cy="1746036"/>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nchorCtr="0"/>
          <a:lstStyle/>
          <a:p>
            <a:pPr algn="ctr"/>
            <a:r>
              <a:rPr lang="it-IT" sz="1400" b="1" dirty="0">
                <a:solidFill>
                  <a:schemeClr val="accent1"/>
                </a:solidFill>
              </a:rPr>
              <a:t>Analisi del contesto esterno/interno – SWOT – Indicatori BES</a:t>
            </a:r>
          </a:p>
        </p:txBody>
      </p:sp>
      <p:cxnSp>
        <p:nvCxnSpPr>
          <p:cNvPr id="40" name="Connettore 2 39">
            <a:extLst>
              <a:ext uri="{FF2B5EF4-FFF2-40B4-BE49-F238E27FC236}">
                <a16:creationId xmlns:a16="http://schemas.microsoft.com/office/drawing/2014/main" id="{5F73A1F7-C732-450C-A559-0158CF31E1E6}"/>
              </a:ext>
            </a:extLst>
          </p:cNvPr>
          <p:cNvCxnSpPr>
            <a:cxnSpLocks/>
          </p:cNvCxnSpPr>
          <p:nvPr/>
        </p:nvCxnSpPr>
        <p:spPr>
          <a:xfrm>
            <a:off x="9229856" y="4879089"/>
            <a:ext cx="3616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Rettangolo 40">
            <a:extLst>
              <a:ext uri="{FF2B5EF4-FFF2-40B4-BE49-F238E27FC236}">
                <a16:creationId xmlns:a16="http://schemas.microsoft.com/office/drawing/2014/main" id="{A88CA9D9-CD0B-47BD-9347-D003E1D5A0B4}"/>
              </a:ext>
            </a:extLst>
          </p:cNvPr>
          <p:cNvSpPr/>
          <p:nvPr/>
        </p:nvSpPr>
        <p:spPr>
          <a:xfrm>
            <a:off x="1871242" y="2465717"/>
            <a:ext cx="5231405" cy="1611936"/>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nchorCtr="0"/>
          <a:lstStyle/>
          <a:p>
            <a:pPr algn="ctr"/>
            <a:r>
              <a:rPr lang="it-IT" sz="1400" b="1" dirty="0">
                <a:solidFill>
                  <a:srgbClr val="F64A05"/>
                </a:solidFill>
              </a:rPr>
              <a:t>Pianificazione strategica: Allocazione delle risorse finanziarie e scelte di policy: DEFR – PIAO –  KPI Valore Pubblico</a:t>
            </a:r>
          </a:p>
        </p:txBody>
      </p:sp>
      <p:sp>
        <p:nvSpPr>
          <p:cNvPr id="42" name="Rettangolo 41">
            <a:extLst>
              <a:ext uri="{FF2B5EF4-FFF2-40B4-BE49-F238E27FC236}">
                <a16:creationId xmlns:a16="http://schemas.microsoft.com/office/drawing/2014/main" id="{247A8D1A-D722-4732-8E53-4922AA56D930}"/>
              </a:ext>
            </a:extLst>
          </p:cNvPr>
          <p:cNvSpPr/>
          <p:nvPr/>
        </p:nvSpPr>
        <p:spPr>
          <a:xfrm>
            <a:off x="1967820" y="4154806"/>
            <a:ext cx="8947526" cy="1414607"/>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nchorCtr="0"/>
          <a:lstStyle/>
          <a:p>
            <a:r>
              <a:rPr lang="it-IT" sz="1400" b="1" dirty="0">
                <a:solidFill>
                  <a:schemeClr val="accent6">
                    <a:lumMod val="75000"/>
                  </a:schemeClr>
                </a:solidFill>
              </a:rPr>
              <a:t>Programmazione operativa e processi gestionali (performance delle strutture organizzative) – controllo di gestione</a:t>
            </a:r>
          </a:p>
        </p:txBody>
      </p:sp>
      <p:sp>
        <p:nvSpPr>
          <p:cNvPr id="44" name="Rettangolo 43">
            <a:extLst>
              <a:ext uri="{FF2B5EF4-FFF2-40B4-BE49-F238E27FC236}">
                <a16:creationId xmlns:a16="http://schemas.microsoft.com/office/drawing/2014/main" id="{291405FE-2BAE-47C6-B8A0-BAD19F5CE194}"/>
              </a:ext>
            </a:extLst>
          </p:cNvPr>
          <p:cNvSpPr/>
          <p:nvPr/>
        </p:nvSpPr>
        <p:spPr>
          <a:xfrm rot="19865034">
            <a:off x="7396464" y="865918"/>
            <a:ext cx="2586255" cy="276999"/>
          </a:xfrm>
          <a:prstGeom prst="rect">
            <a:avLst/>
          </a:prstGeom>
        </p:spPr>
        <p:txBody>
          <a:bodyPr wrap="square">
            <a:spAutoFit/>
          </a:bodyPr>
          <a:lstStyle/>
          <a:p>
            <a:r>
              <a:rPr lang="it-IT" sz="1200" dirty="0">
                <a:solidFill>
                  <a:srgbClr val="FF0000"/>
                </a:solidFill>
              </a:rPr>
              <a:t>KPI Valore Pubblico –  Utilità sociale</a:t>
            </a:r>
          </a:p>
        </p:txBody>
      </p:sp>
      <p:sp>
        <p:nvSpPr>
          <p:cNvPr id="46" name="Line 40">
            <a:extLst>
              <a:ext uri="{FF2B5EF4-FFF2-40B4-BE49-F238E27FC236}">
                <a16:creationId xmlns:a16="http://schemas.microsoft.com/office/drawing/2014/main" id="{03EE6A47-512D-4192-9A3D-F665D7B619F1}"/>
              </a:ext>
            </a:extLst>
          </p:cNvPr>
          <p:cNvSpPr>
            <a:spLocks noChangeShapeType="1"/>
          </p:cNvSpPr>
          <p:nvPr/>
        </p:nvSpPr>
        <p:spPr bwMode="auto">
          <a:xfrm flipH="1" flipV="1">
            <a:off x="1604699" y="4979627"/>
            <a:ext cx="647760" cy="0"/>
          </a:xfrm>
          <a:prstGeom prst="line">
            <a:avLst/>
          </a:prstGeom>
          <a:noFill/>
          <a:ln w="9525"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23215" rIns="0" bIns="0"/>
          <a:lstStyle/>
          <a:p>
            <a:endParaRPr lang="it-IT" sz="1488" dirty="0">
              <a:latin typeface="Century Gothic" pitchFamily="34" charset="0"/>
            </a:endParaRPr>
          </a:p>
        </p:txBody>
      </p:sp>
      <p:sp>
        <p:nvSpPr>
          <p:cNvPr id="47" name="Text Box 31">
            <a:extLst>
              <a:ext uri="{FF2B5EF4-FFF2-40B4-BE49-F238E27FC236}">
                <a16:creationId xmlns:a16="http://schemas.microsoft.com/office/drawing/2014/main" id="{90C430B1-6AA7-40D6-BB7D-2DB0030B5627}"/>
              </a:ext>
            </a:extLst>
          </p:cNvPr>
          <p:cNvSpPr txBox="1">
            <a:spLocks noChangeArrowheads="1"/>
          </p:cNvSpPr>
          <p:nvPr/>
        </p:nvSpPr>
        <p:spPr bwMode="auto">
          <a:xfrm>
            <a:off x="4863450" y="6006937"/>
            <a:ext cx="4303732" cy="40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74406" tIns="38691" rIns="74406" bIns="38691"/>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a:lnSpc>
                <a:spcPct val="100000"/>
              </a:lnSpc>
              <a:spcBef>
                <a:spcPts val="579"/>
              </a:spcBef>
              <a:buNone/>
            </a:pPr>
            <a:r>
              <a:rPr lang="it-IT" altLang="it-IT" sz="1200" b="1" dirty="0">
                <a:solidFill>
                  <a:srgbClr val="006600"/>
                </a:solidFill>
                <a:latin typeface="Century Gothic" pitchFamily="34" charset="0"/>
                <a:ea typeface="Arial Unicode MS" panose="020B0604020202020204" pitchFamily="34" charset="-128"/>
                <a:cs typeface="Arial Unicode MS" panose="020B0604020202020204" pitchFamily="34" charset="-128"/>
              </a:rPr>
              <a:t>Efficacia interna/gestionale</a:t>
            </a:r>
          </a:p>
        </p:txBody>
      </p:sp>
      <p:sp>
        <p:nvSpPr>
          <p:cNvPr id="2" name="Documento 1">
            <a:extLst>
              <a:ext uri="{FF2B5EF4-FFF2-40B4-BE49-F238E27FC236}">
                <a16:creationId xmlns:a16="http://schemas.microsoft.com/office/drawing/2014/main" id="{C809C72E-31D3-27B6-4F1A-BBBD8815B24A}"/>
              </a:ext>
            </a:extLst>
          </p:cNvPr>
          <p:cNvSpPr/>
          <p:nvPr/>
        </p:nvSpPr>
        <p:spPr>
          <a:xfrm>
            <a:off x="2757840" y="1816317"/>
            <a:ext cx="1410801" cy="430092"/>
          </a:xfrm>
          <a:prstGeom prst="flowChartDocumen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1100" dirty="0"/>
              <a:t>Delibera di indirizzi</a:t>
            </a:r>
          </a:p>
        </p:txBody>
      </p:sp>
      <p:cxnSp>
        <p:nvCxnSpPr>
          <p:cNvPr id="43" name="Connettore 2 42">
            <a:extLst>
              <a:ext uri="{FF2B5EF4-FFF2-40B4-BE49-F238E27FC236}">
                <a16:creationId xmlns:a16="http://schemas.microsoft.com/office/drawing/2014/main" id="{32017951-AD22-E923-660B-3AAFD88365BD}"/>
              </a:ext>
            </a:extLst>
          </p:cNvPr>
          <p:cNvCxnSpPr>
            <a:cxnSpLocks/>
          </p:cNvCxnSpPr>
          <p:nvPr/>
        </p:nvCxnSpPr>
        <p:spPr>
          <a:xfrm>
            <a:off x="3212466" y="1577318"/>
            <a:ext cx="0" cy="242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Documento 49">
            <a:extLst>
              <a:ext uri="{FF2B5EF4-FFF2-40B4-BE49-F238E27FC236}">
                <a16:creationId xmlns:a16="http://schemas.microsoft.com/office/drawing/2014/main" id="{548394FC-8086-E1E7-F7D7-E5F2984625FE}"/>
              </a:ext>
            </a:extLst>
          </p:cNvPr>
          <p:cNvSpPr/>
          <p:nvPr/>
        </p:nvSpPr>
        <p:spPr>
          <a:xfrm>
            <a:off x="2784256" y="1816317"/>
            <a:ext cx="1502089" cy="478024"/>
          </a:xfrm>
          <a:prstGeom prst="flowChartDocumen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1200" dirty="0"/>
              <a:t>Delibera di indirizzi/ Priorità politiche</a:t>
            </a:r>
          </a:p>
        </p:txBody>
      </p:sp>
      <p:cxnSp>
        <p:nvCxnSpPr>
          <p:cNvPr id="51" name="Connettore 2 50">
            <a:extLst>
              <a:ext uri="{FF2B5EF4-FFF2-40B4-BE49-F238E27FC236}">
                <a16:creationId xmlns:a16="http://schemas.microsoft.com/office/drawing/2014/main" id="{8DCE3ABC-B841-FE44-1D2A-C707EB0656E6}"/>
              </a:ext>
            </a:extLst>
          </p:cNvPr>
          <p:cNvCxnSpPr>
            <a:cxnSpLocks/>
          </p:cNvCxnSpPr>
          <p:nvPr/>
        </p:nvCxnSpPr>
        <p:spPr>
          <a:xfrm>
            <a:off x="3238882" y="1577318"/>
            <a:ext cx="0" cy="242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Documento 51">
            <a:extLst>
              <a:ext uri="{FF2B5EF4-FFF2-40B4-BE49-F238E27FC236}">
                <a16:creationId xmlns:a16="http://schemas.microsoft.com/office/drawing/2014/main" id="{C501EA10-1FEC-C12A-7A2A-50DF4AE0338C}"/>
              </a:ext>
            </a:extLst>
          </p:cNvPr>
          <p:cNvSpPr/>
          <p:nvPr/>
        </p:nvSpPr>
        <p:spPr>
          <a:xfrm>
            <a:off x="5385317" y="3407837"/>
            <a:ext cx="1410801" cy="430092"/>
          </a:xfrm>
          <a:prstGeom prst="flowChartDocumen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200" dirty="0"/>
              <a:t>PIAO</a:t>
            </a:r>
          </a:p>
        </p:txBody>
      </p:sp>
      <p:cxnSp>
        <p:nvCxnSpPr>
          <p:cNvPr id="53" name="Connettore 2 52">
            <a:extLst>
              <a:ext uri="{FF2B5EF4-FFF2-40B4-BE49-F238E27FC236}">
                <a16:creationId xmlns:a16="http://schemas.microsoft.com/office/drawing/2014/main" id="{790C51D4-B4A2-EE90-4575-7CF41B3E64BA}"/>
              </a:ext>
            </a:extLst>
          </p:cNvPr>
          <p:cNvCxnSpPr>
            <a:cxnSpLocks/>
          </p:cNvCxnSpPr>
          <p:nvPr/>
        </p:nvCxnSpPr>
        <p:spPr>
          <a:xfrm>
            <a:off x="5532671" y="3194104"/>
            <a:ext cx="0" cy="242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Documento 53">
            <a:extLst>
              <a:ext uri="{FF2B5EF4-FFF2-40B4-BE49-F238E27FC236}">
                <a16:creationId xmlns:a16="http://schemas.microsoft.com/office/drawing/2014/main" id="{F00C0469-EFFE-F47C-EC99-4234F457D194}"/>
              </a:ext>
            </a:extLst>
          </p:cNvPr>
          <p:cNvSpPr/>
          <p:nvPr/>
        </p:nvSpPr>
        <p:spPr>
          <a:xfrm>
            <a:off x="3533464" y="3407837"/>
            <a:ext cx="1410801" cy="430092"/>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200" dirty="0"/>
              <a:t>DEFR</a:t>
            </a:r>
          </a:p>
        </p:txBody>
      </p:sp>
      <p:cxnSp>
        <p:nvCxnSpPr>
          <p:cNvPr id="55" name="Connettore 2 54">
            <a:extLst>
              <a:ext uri="{FF2B5EF4-FFF2-40B4-BE49-F238E27FC236}">
                <a16:creationId xmlns:a16="http://schemas.microsoft.com/office/drawing/2014/main" id="{C2DA08F6-83A2-8BD7-F8ED-BCAD45202280}"/>
              </a:ext>
            </a:extLst>
          </p:cNvPr>
          <p:cNvCxnSpPr>
            <a:cxnSpLocks/>
          </p:cNvCxnSpPr>
          <p:nvPr/>
        </p:nvCxnSpPr>
        <p:spPr>
          <a:xfrm>
            <a:off x="3382974" y="3185919"/>
            <a:ext cx="0" cy="242982"/>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cxnSp>
        <p:nvCxnSpPr>
          <p:cNvPr id="57" name="Connettore 2 56">
            <a:extLst>
              <a:ext uri="{FF2B5EF4-FFF2-40B4-BE49-F238E27FC236}">
                <a16:creationId xmlns:a16="http://schemas.microsoft.com/office/drawing/2014/main" id="{D7D4BCEA-DF75-C2BC-B431-9C8C40795312}"/>
              </a:ext>
            </a:extLst>
          </p:cNvPr>
          <p:cNvCxnSpPr>
            <a:stCxn id="54" idx="3"/>
            <a:endCxn id="52" idx="1"/>
          </p:cNvCxnSpPr>
          <p:nvPr/>
        </p:nvCxnSpPr>
        <p:spPr>
          <a:xfrm>
            <a:off x="4944265" y="3622883"/>
            <a:ext cx="44105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Documento 57">
            <a:extLst>
              <a:ext uri="{FF2B5EF4-FFF2-40B4-BE49-F238E27FC236}">
                <a16:creationId xmlns:a16="http://schemas.microsoft.com/office/drawing/2014/main" id="{AC770E78-21A8-152E-FC35-FF3486B6D63D}"/>
              </a:ext>
            </a:extLst>
          </p:cNvPr>
          <p:cNvSpPr/>
          <p:nvPr/>
        </p:nvSpPr>
        <p:spPr>
          <a:xfrm>
            <a:off x="9591538" y="4663853"/>
            <a:ext cx="1237181" cy="520464"/>
          </a:xfrm>
          <a:prstGeom prst="flowChart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1200" dirty="0">
                <a:solidFill>
                  <a:schemeClr val="accent1">
                    <a:lumMod val="50000"/>
                  </a:schemeClr>
                </a:solidFill>
              </a:rPr>
              <a:t>Referto controllo di gestione</a:t>
            </a:r>
          </a:p>
        </p:txBody>
      </p:sp>
      <p:sp>
        <p:nvSpPr>
          <p:cNvPr id="60" name="Documento 59">
            <a:extLst>
              <a:ext uri="{FF2B5EF4-FFF2-40B4-BE49-F238E27FC236}">
                <a16:creationId xmlns:a16="http://schemas.microsoft.com/office/drawing/2014/main" id="{49F71149-2256-3C7A-7002-59D35DF611E8}"/>
              </a:ext>
            </a:extLst>
          </p:cNvPr>
          <p:cNvSpPr/>
          <p:nvPr/>
        </p:nvSpPr>
        <p:spPr>
          <a:xfrm>
            <a:off x="7373703" y="1620963"/>
            <a:ext cx="1237181" cy="520464"/>
          </a:xfrm>
          <a:prstGeom prst="flowChartDocumen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t-IT" sz="1200" dirty="0">
                <a:solidFill>
                  <a:schemeClr val="accent1">
                    <a:lumMod val="50000"/>
                  </a:schemeClr>
                </a:solidFill>
              </a:rPr>
              <a:t>Relazione sulla performance</a:t>
            </a:r>
          </a:p>
        </p:txBody>
      </p:sp>
      <p:cxnSp>
        <p:nvCxnSpPr>
          <p:cNvPr id="62" name="Connettore 2 61">
            <a:extLst>
              <a:ext uri="{FF2B5EF4-FFF2-40B4-BE49-F238E27FC236}">
                <a16:creationId xmlns:a16="http://schemas.microsoft.com/office/drawing/2014/main" id="{2BEF9FED-558D-FEDB-5FFF-AE04514F77C4}"/>
              </a:ext>
            </a:extLst>
          </p:cNvPr>
          <p:cNvCxnSpPr>
            <a:cxnSpLocks/>
          </p:cNvCxnSpPr>
          <p:nvPr/>
        </p:nvCxnSpPr>
        <p:spPr>
          <a:xfrm flipV="1">
            <a:off x="3141813" y="3732834"/>
            <a:ext cx="2442769" cy="76556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Connettore diritto 63">
            <a:extLst>
              <a:ext uri="{FF2B5EF4-FFF2-40B4-BE49-F238E27FC236}">
                <a16:creationId xmlns:a16="http://schemas.microsoft.com/office/drawing/2014/main" id="{CAAC6FC4-A442-0C11-1B84-BC741E0C0DB9}"/>
              </a:ext>
            </a:extLst>
          </p:cNvPr>
          <p:cNvCxnSpPr/>
          <p:nvPr/>
        </p:nvCxnSpPr>
        <p:spPr>
          <a:xfrm>
            <a:off x="3114421" y="3743728"/>
            <a:ext cx="6724" cy="754668"/>
          </a:xfrm>
          <a:prstGeom prst="line">
            <a:avLst/>
          </a:prstGeom>
        </p:spPr>
        <p:style>
          <a:lnRef idx="1">
            <a:schemeClr val="accent1"/>
          </a:lnRef>
          <a:fillRef idx="0">
            <a:schemeClr val="accent1"/>
          </a:fillRef>
          <a:effectRef idx="0">
            <a:schemeClr val="accent1"/>
          </a:effectRef>
          <a:fontRef idx="minor">
            <a:schemeClr val="tx1"/>
          </a:fontRef>
        </p:style>
      </p:cxnSp>
      <p:sp>
        <p:nvSpPr>
          <p:cNvPr id="65" name="Rettangolo 64">
            <a:extLst>
              <a:ext uri="{FF2B5EF4-FFF2-40B4-BE49-F238E27FC236}">
                <a16:creationId xmlns:a16="http://schemas.microsoft.com/office/drawing/2014/main" id="{8FB770D0-0E91-EA6B-FE52-1F1E4E50CF32}"/>
              </a:ext>
            </a:extLst>
          </p:cNvPr>
          <p:cNvSpPr/>
          <p:nvPr/>
        </p:nvSpPr>
        <p:spPr>
          <a:xfrm>
            <a:off x="7220351" y="116702"/>
            <a:ext cx="5058375" cy="3564063"/>
          </a:xfrm>
          <a:prstGeom prst="rect">
            <a:avLst/>
          </a:prstGeom>
          <a:noFill/>
        </p:spPr>
        <p:style>
          <a:lnRef idx="2">
            <a:schemeClr val="accent6"/>
          </a:lnRef>
          <a:fillRef idx="1">
            <a:schemeClr val="lt1"/>
          </a:fillRef>
          <a:effectRef idx="0">
            <a:schemeClr val="accent6"/>
          </a:effectRef>
          <a:fontRef idx="minor">
            <a:schemeClr val="dk1"/>
          </a:fontRef>
        </p:style>
        <p:txBody>
          <a:bodyPr rtlCol="0" anchor="t" anchorCtr="0"/>
          <a:lstStyle/>
          <a:p>
            <a:pPr algn="ctr"/>
            <a:r>
              <a:rPr lang="it-IT" sz="1400" b="1" dirty="0">
                <a:solidFill>
                  <a:schemeClr val="accent1"/>
                </a:solidFill>
              </a:rPr>
              <a:t>Accountabity – Controllo strategico</a:t>
            </a:r>
          </a:p>
        </p:txBody>
      </p:sp>
      <p:sp>
        <p:nvSpPr>
          <p:cNvPr id="59" name="Documento 58">
            <a:extLst>
              <a:ext uri="{FF2B5EF4-FFF2-40B4-BE49-F238E27FC236}">
                <a16:creationId xmlns:a16="http://schemas.microsoft.com/office/drawing/2014/main" id="{C679E54C-3AFB-783F-20D4-B0EFB3B505B6}"/>
              </a:ext>
            </a:extLst>
          </p:cNvPr>
          <p:cNvSpPr/>
          <p:nvPr/>
        </p:nvSpPr>
        <p:spPr>
          <a:xfrm>
            <a:off x="1928579" y="3433623"/>
            <a:ext cx="1497619" cy="430092"/>
          </a:xfrm>
          <a:prstGeom prst="flowChartDocumen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200" dirty="0"/>
              <a:t>Nota aggiornamento DEFR</a:t>
            </a:r>
          </a:p>
        </p:txBody>
      </p:sp>
      <p:cxnSp>
        <p:nvCxnSpPr>
          <p:cNvPr id="66" name="Connettore 2 65">
            <a:extLst>
              <a:ext uri="{FF2B5EF4-FFF2-40B4-BE49-F238E27FC236}">
                <a16:creationId xmlns:a16="http://schemas.microsoft.com/office/drawing/2014/main" id="{31176F91-E132-CAF7-35DB-925D1161B455}"/>
              </a:ext>
            </a:extLst>
          </p:cNvPr>
          <p:cNvCxnSpPr/>
          <p:nvPr/>
        </p:nvCxnSpPr>
        <p:spPr>
          <a:xfrm>
            <a:off x="3212465" y="3622883"/>
            <a:ext cx="44105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Connettore 2 66">
            <a:extLst>
              <a:ext uri="{FF2B5EF4-FFF2-40B4-BE49-F238E27FC236}">
                <a16:creationId xmlns:a16="http://schemas.microsoft.com/office/drawing/2014/main" id="{B78CE9A2-27D0-9239-3418-4A76A0E1874D}"/>
              </a:ext>
            </a:extLst>
          </p:cNvPr>
          <p:cNvCxnSpPr/>
          <p:nvPr/>
        </p:nvCxnSpPr>
        <p:spPr>
          <a:xfrm flipV="1">
            <a:off x="2430563" y="2246409"/>
            <a:ext cx="683857" cy="1161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Documento 67">
            <a:extLst>
              <a:ext uri="{FF2B5EF4-FFF2-40B4-BE49-F238E27FC236}">
                <a16:creationId xmlns:a16="http://schemas.microsoft.com/office/drawing/2014/main" id="{DB4158A1-9EE8-7523-0FC5-FF844181AC7A}"/>
              </a:ext>
            </a:extLst>
          </p:cNvPr>
          <p:cNvSpPr/>
          <p:nvPr/>
        </p:nvSpPr>
        <p:spPr>
          <a:xfrm>
            <a:off x="1024141" y="2909814"/>
            <a:ext cx="1303489" cy="416322"/>
          </a:xfrm>
          <a:prstGeom prst="flowChartDocumen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200" dirty="0">
                <a:solidFill>
                  <a:schemeClr val="accent1">
                    <a:lumMod val="50000"/>
                  </a:schemeClr>
                </a:solidFill>
              </a:rPr>
              <a:t>PNRR</a:t>
            </a:r>
          </a:p>
        </p:txBody>
      </p:sp>
      <p:sp>
        <p:nvSpPr>
          <p:cNvPr id="69" name="Documento 68">
            <a:extLst>
              <a:ext uri="{FF2B5EF4-FFF2-40B4-BE49-F238E27FC236}">
                <a16:creationId xmlns:a16="http://schemas.microsoft.com/office/drawing/2014/main" id="{811E4222-D102-934B-E299-815D4704182D}"/>
              </a:ext>
            </a:extLst>
          </p:cNvPr>
          <p:cNvSpPr/>
          <p:nvPr/>
        </p:nvSpPr>
        <p:spPr>
          <a:xfrm>
            <a:off x="6539484" y="2883206"/>
            <a:ext cx="1465607" cy="430092"/>
          </a:xfrm>
          <a:prstGeom prst="flowChartDocumen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1200" dirty="0">
                <a:solidFill>
                  <a:schemeClr val="accent1">
                    <a:lumMod val="50000"/>
                  </a:schemeClr>
                </a:solidFill>
              </a:rPr>
              <a:t>Obiettivi partecipate</a:t>
            </a:r>
          </a:p>
        </p:txBody>
      </p:sp>
      <p:pic>
        <p:nvPicPr>
          <p:cNvPr id="3" name="Immagine 2">
            <a:extLst>
              <a:ext uri="{FF2B5EF4-FFF2-40B4-BE49-F238E27FC236}">
                <a16:creationId xmlns:a16="http://schemas.microsoft.com/office/drawing/2014/main" id="{76724B0F-7680-C0E9-E5BF-62A79E15CE83}"/>
              </a:ext>
            </a:extLst>
          </p:cNvPr>
          <p:cNvPicPr>
            <a:picLocks noChangeAspect="1"/>
          </p:cNvPicPr>
          <p:nvPr/>
        </p:nvPicPr>
        <p:blipFill rotWithShape="1">
          <a:blip r:embed="rId3"/>
          <a:srcRect t="15078" b="12705"/>
          <a:stretch/>
        </p:blipFill>
        <p:spPr>
          <a:xfrm>
            <a:off x="1692645" y="-25"/>
            <a:ext cx="3808487" cy="547149"/>
          </a:xfrm>
          <a:prstGeom prst="rect">
            <a:avLst/>
          </a:prstGeom>
        </p:spPr>
      </p:pic>
      <p:sp>
        <p:nvSpPr>
          <p:cNvPr id="29" name="Segnaposto numero diapositiva 28">
            <a:extLst>
              <a:ext uri="{FF2B5EF4-FFF2-40B4-BE49-F238E27FC236}">
                <a16:creationId xmlns:a16="http://schemas.microsoft.com/office/drawing/2014/main" id="{B9AE3885-8BE5-424B-C3D7-9BA29572E369}"/>
              </a:ext>
            </a:extLst>
          </p:cNvPr>
          <p:cNvSpPr>
            <a:spLocks noGrp="1"/>
          </p:cNvSpPr>
          <p:nvPr>
            <p:ph type="sldNum" sz="quarter" idx="12"/>
          </p:nvPr>
        </p:nvSpPr>
        <p:spPr>
          <a:xfrm>
            <a:off x="9273374" y="0"/>
            <a:ext cx="2743200" cy="365125"/>
          </a:xfrm>
        </p:spPr>
        <p:txBody>
          <a:bodyPr/>
          <a:lstStyle/>
          <a:p>
            <a:fld id="{44F48259-64F5-4387-8A6F-81CB29EAFE34}" type="slidenum">
              <a:rPr lang="it-IT" smtClean="0"/>
              <a:t>2</a:t>
            </a:fld>
            <a:endParaRPr lang="it-IT"/>
          </a:p>
        </p:txBody>
      </p:sp>
      <p:sp>
        <p:nvSpPr>
          <p:cNvPr id="45" name="Segnaposto piè di pagina 44">
            <a:extLst>
              <a:ext uri="{FF2B5EF4-FFF2-40B4-BE49-F238E27FC236}">
                <a16:creationId xmlns:a16="http://schemas.microsoft.com/office/drawing/2014/main" id="{7D94DEE0-5F35-405D-7CC4-4496AB2E6FD9}"/>
              </a:ext>
            </a:extLst>
          </p:cNvPr>
          <p:cNvSpPr>
            <a:spLocks noGrp="1"/>
          </p:cNvSpPr>
          <p:nvPr>
            <p:ph type="ftr" sz="quarter" idx="11"/>
          </p:nvPr>
        </p:nvSpPr>
        <p:spPr>
          <a:xfrm>
            <a:off x="644525" y="6510014"/>
            <a:ext cx="4114800" cy="365125"/>
          </a:xfrm>
        </p:spPr>
        <p:txBody>
          <a:bodyPr/>
          <a:lstStyle/>
          <a:p>
            <a:r>
              <a:rPr lang="it-IT" dirty="0"/>
              <a:t>Dott. Giuseppe Gioioso - FormezPA</a:t>
            </a:r>
          </a:p>
        </p:txBody>
      </p:sp>
      <p:grpSp>
        <p:nvGrpSpPr>
          <p:cNvPr id="48" name="Gruppo 47">
            <a:extLst>
              <a:ext uri="{FF2B5EF4-FFF2-40B4-BE49-F238E27FC236}">
                <a16:creationId xmlns:a16="http://schemas.microsoft.com/office/drawing/2014/main" id="{202D8B5F-96E6-57EC-A49B-AB21E7E772CE}"/>
              </a:ext>
            </a:extLst>
          </p:cNvPr>
          <p:cNvGrpSpPr/>
          <p:nvPr/>
        </p:nvGrpSpPr>
        <p:grpSpPr>
          <a:xfrm>
            <a:off x="1" y="0"/>
            <a:ext cx="908049" cy="6858000"/>
            <a:chOff x="1" y="0"/>
            <a:chExt cx="962526" cy="6858000"/>
          </a:xfrm>
        </p:grpSpPr>
        <p:sp>
          <p:nvSpPr>
            <p:cNvPr id="49" name="Rettangolo 48">
              <a:extLst>
                <a:ext uri="{FF2B5EF4-FFF2-40B4-BE49-F238E27FC236}">
                  <a16:creationId xmlns:a16="http://schemas.microsoft.com/office/drawing/2014/main" id="{40831F66-085A-A242-8701-BD05BBD68589}"/>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56" name="CasellaDiTesto 55">
              <a:extLst>
                <a:ext uri="{FF2B5EF4-FFF2-40B4-BE49-F238E27FC236}">
                  <a16:creationId xmlns:a16="http://schemas.microsoft.com/office/drawing/2014/main" id="{1790E94D-FA7A-2486-B805-90DF0E8673DB}"/>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spTree>
    <p:extLst>
      <p:ext uri="{BB962C8B-B14F-4D97-AF65-F5344CB8AC3E}">
        <p14:creationId xmlns:p14="http://schemas.microsoft.com/office/powerpoint/2010/main" val="399021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953C29B9-E373-44F7-AA29-1D79855FF4CE}"/>
              </a:ext>
            </a:extLst>
          </p:cNvPr>
          <p:cNvSpPr txBox="1">
            <a:spLocks noChangeArrowheads="1"/>
          </p:cNvSpPr>
          <p:nvPr/>
        </p:nvSpPr>
        <p:spPr bwMode="auto">
          <a:xfrm>
            <a:off x="1365250" y="1708600"/>
            <a:ext cx="9753600" cy="5052334"/>
          </a:xfrm>
          <a:prstGeom prst="rect">
            <a:avLst/>
          </a:prstGeom>
        </p:spPr>
        <p:txBody>
          <a:bodyPr vert="horz" lIns="91440" tIns="45720" rIns="91440" bIns="45720" rtlCol="0">
            <a:noAutofit/>
          </a:bodyPr>
          <a:lstStyle>
            <a:lvl1pPr indent="0">
              <a:lnSpc>
                <a:spcPct val="150000"/>
              </a:lnSpc>
              <a:spcBef>
                <a:spcPts val="1000"/>
              </a:spcBef>
              <a:buFont typeface="Arial" panose="020B0604020202020204" pitchFamily="34" charset="0"/>
              <a:buNone/>
              <a:defRPr sz="2200">
                <a:solidFill>
                  <a:schemeClr val="accent1">
                    <a:lumMod val="75000"/>
                  </a:schemeClr>
                </a:solidFill>
                <a:latin typeface="Minion-Regular"/>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lnSpc>
                <a:spcPct val="107000"/>
              </a:lnSpc>
              <a:spcAft>
                <a:spcPts val="800"/>
              </a:spcAft>
            </a:pPr>
            <a:r>
              <a:rPr lang="it-IT" sz="2000" dirty="0">
                <a:effectLst/>
                <a:latin typeface="Calibri" panose="020F0502020204030204" pitchFamily="34" charset="0"/>
                <a:ea typeface="Calibri" panose="020F0502020204030204" pitchFamily="34" charset="0"/>
                <a:cs typeface="Calibri" panose="020F0502020204030204" pitchFamily="34" charset="0"/>
              </a:rPr>
              <a:t>Il nuovo format di Piano pensato per il miglioramento della Capacità Istituzionale e della accountability pubblica costituisce un tentativo originale ed innovativo di definizione e rappresentazione dei contenuti del Piano della Performance, avente due finalità sostanzialmente disattese dai format “standard”:</a:t>
            </a: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it-IT" sz="2000" dirty="0">
                <a:effectLst/>
                <a:latin typeface="Calibri" panose="020F0502020204030204" pitchFamily="34" charset="0"/>
                <a:ea typeface="Calibri" panose="020F0502020204030204" pitchFamily="34" charset="0"/>
                <a:cs typeface="Calibri" panose="020F0502020204030204" pitchFamily="34" charset="0"/>
              </a:rPr>
              <a:t>Agilità dei contenuti ed immediatezza nella individuazione delle informazioni chiave delle performance per tutti i destinatari (cittadini, </a:t>
            </a:r>
            <a:r>
              <a:rPr lang="it-IT" sz="2000" dirty="0">
                <a:latin typeface="Calibri" panose="020F0502020204030204" pitchFamily="34" charset="0"/>
                <a:ea typeface="Calibri" panose="020F0502020204030204" pitchFamily="34" charset="0"/>
                <a:cs typeface="Calibri" panose="020F0502020204030204" pitchFamily="34" charset="0"/>
              </a:rPr>
              <a:t>s</a:t>
            </a:r>
            <a:r>
              <a:rPr lang="it-IT" sz="2000" dirty="0">
                <a:effectLst/>
                <a:latin typeface="Calibri" panose="020F0502020204030204" pitchFamily="34" charset="0"/>
                <a:ea typeface="Calibri" panose="020F0502020204030204" pitchFamily="34" charset="0"/>
                <a:cs typeface="Calibri" panose="020F0502020204030204" pitchFamily="34" charset="0"/>
              </a:rPr>
              <a:t>oggetti economici, stakeholder, politici, dirigenti);</a:t>
            </a: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it-IT" sz="2000" dirty="0">
                <a:effectLst/>
                <a:latin typeface="Calibri" panose="020F0502020204030204" pitchFamily="34" charset="0"/>
                <a:ea typeface="Calibri" panose="020F0502020204030204" pitchFamily="34" charset="0"/>
                <a:cs typeface="Calibri" panose="020F0502020204030204" pitchFamily="34" charset="0"/>
              </a:rPr>
              <a:t>funzionalità del Piano come strumento essenziale del management, come </a:t>
            </a:r>
            <a:r>
              <a:rPr lang="it-IT" sz="2000" i="1" dirty="0">
                <a:effectLst/>
                <a:latin typeface="Calibri" panose="020F0502020204030204" pitchFamily="34" charset="0"/>
                <a:ea typeface="Calibri" panose="020F0502020204030204" pitchFamily="34" charset="0"/>
                <a:cs typeface="Calibri" panose="020F0502020204030204" pitchFamily="34" charset="0"/>
              </a:rPr>
              <a:t>road map</a:t>
            </a:r>
            <a:r>
              <a:rPr lang="it-IT" sz="2000" dirty="0">
                <a:effectLst/>
                <a:latin typeface="Calibri" panose="020F0502020204030204" pitchFamily="34" charset="0"/>
                <a:ea typeface="Calibri" panose="020F0502020204030204" pitchFamily="34" charset="0"/>
                <a:cs typeface="Calibri" panose="020F0502020204030204" pitchFamily="34" charset="0"/>
              </a:rPr>
              <a:t> immediatamente consultabile tramite cui avere sempre sotto controllo le interdipendenze funzionali delle azioni rispetto ai fini e le aree di miglioramento obiettivo; l’avanzamento degli indicatori rispetto al target.</a:t>
            </a: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Bef>
                <a:spcPts val="600"/>
              </a:spcBef>
              <a:spcAft>
                <a:spcPts val="600"/>
              </a:spcAft>
            </a:pP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itolo 9">
            <a:extLst>
              <a:ext uri="{FF2B5EF4-FFF2-40B4-BE49-F238E27FC236}">
                <a16:creationId xmlns:a16="http://schemas.microsoft.com/office/drawing/2014/main" id="{FCD5ADF5-F4EF-5D91-F813-B9ADC34358D3}"/>
              </a:ext>
            </a:extLst>
          </p:cNvPr>
          <p:cNvSpPr>
            <a:spLocks noGrp="1"/>
          </p:cNvSpPr>
          <p:nvPr>
            <p:ph type="ctrTitle"/>
          </p:nvPr>
        </p:nvSpPr>
        <p:spPr>
          <a:xfrm>
            <a:off x="908050" y="865681"/>
            <a:ext cx="4180114" cy="501835"/>
          </a:xfrm>
        </p:spPr>
        <p:txBody>
          <a:bodyPr>
            <a:normAutofit fontScale="90000"/>
          </a:bodyPr>
          <a:lstStyle/>
          <a:p>
            <a:r>
              <a:rPr lang="it-IT" sz="3200" dirty="0">
                <a:solidFill>
                  <a:srgbClr val="009999"/>
                </a:solidFill>
              </a:rPr>
              <a:t>Performance utile</a:t>
            </a:r>
          </a:p>
        </p:txBody>
      </p:sp>
      <p:sp>
        <p:nvSpPr>
          <p:cNvPr id="3" name="Segnaposto piè di pagina 2">
            <a:extLst>
              <a:ext uri="{FF2B5EF4-FFF2-40B4-BE49-F238E27FC236}">
                <a16:creationId xmlns:a16="http://schemas.microsoft.com/office/drawing/2014/main" id="{60E01A70-DEB2-0A22-AF71-817DDC4CEAB1}"/>
              </a:ext>
            </a:extLst>
          </p:cNvPr>
          <p:cNvSpPr>
            <a:spLocks noGrp="1"/>
          </p:cNvSpPr>
          <p:nvPr>
            <p:ph type="ftr" sz="quarter" idx="11"/>
          </p:nvPr>
        </p:nvSpPr>
        <p:spPr>
          <a:xfrm>
            <a:off x="4038600" y="6458589"/>
            <a:ext cx="4114800" cy="365125"/>
          </a:xfrm>
        </p:spPr>
        <p:txBody>
          <a:bodyPr/>
          <a:lstStyle/>
          <a:p>
            <a:r>
              <a:rPr lang="it-IT" dirty="0"/>
              <a:t>Dott. Giuseppe Gioioso - FormezPA</a:t>
            </a:r>
          </a:p>
        </p:txBody>
      </p:sp>
      <p:sp>
        <p:nvSpPr>
          <p:cNvPr id="2" name="Segnaposto numero diapositiva 1">
            <a:extLst>
              <a:ext uri="{FF2B5EF4-FFF2-40B4-BE49-F238E27FC236}">
                <a16:creationId xmlns:a16="http://schemas.microsoft.com/office/drawing/2014/main" id="{8E818191-4BA1-C679-8282-FFBA458FCF94}"/>
              </a:ext>
            </a:extLst>
          </p:cNvPr>
          <p:cNvSpPr>
            <a:spLocks noGrp="1"/>
          </p:cNvSpPr>
          <p:nvPr>
            <p:ph type="sldNum" sz="quarter" idx="12"/>
          </p:nvPr>
        </p:nvSpPr>
        <p:spPr>
          <a:xfrm>
            <a:off x="9220200" y="97066"/>
            <a:ext cx="2743200" cy="365125"/>
          </a:xfrm>
        </p:spPr>
        <p:txBody>
          <a:bodyPr/>
          <a:lstStyle/>
          <a:p>
            <a:fld id="{44F48259-64F5-4387-8A6F-81CB29EAFE34}" type="slidenum">
              <a:rPr lang="it-IT" smtClean="0"/>
              <a:t>3</a:t>
            </a:fld>
            <a:endParaRPr lang="it-IT" dirty="0"/>
          </a:p>
        </p:txBody>
      </p:sp>
      <p:grpSp>
        <p:nvGrpSpPr>
          <p:cNvPr id="5" name="Gruppo 4">
            <a:extLst>
              <a:ext uri="{FF2B5EF4-FFF2-40B4-BE49-F238E27FC236}">
                <a16:creationId xmlns:a16="http://schemas.microsoft.com/office/drawing/2014/main" id="{4644849F-4FF9-21C6-FD7B-5C47BB4ED079}"/>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2DDACD98-E5B5-E7B6-9579-E68CB0394762}"/>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599346C8-9885-8EC1-DD31-72ED100CF9B4}"/>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04202F42-23D4-BA5B-EF19-FF81079976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0661" y="6355443"/>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5DE499A2-4F94-139A-BE15-0396DD06B2F1}"/>
              </a:ext>
            </a:extLst>
          </p:cNvPr>
          <p:cNvPicPr>
            <a:picLocks noChangeAspect="1"/>
          </p:cNvPicPr>
          <p:nvPr/>
        </p:nvPicPr>
        <p:blipFill rotWithShape="1">
          <a:blip r:embed="rId3"/>
          <a:srcRect t="15078" b="12705"/>
          <a:stretch/>
        </p:blipFill>
        <p:spPr>
          <a:xfrm>
            <a:off x="2648413" y="0"/>
            <a:ext cx="6895174" cy="990600"/>
          </a:xfrm>
          <a:prstGeom prst="rect">
            <a:avLst/>
          </a:prstGeom>
        </p:spPr>
      </p:pic>
    </p:spTree>
    <p:extLst>
      <p:ext uri="{BB962C8B-B14F-4D97-AF65-F5344CB8AC3E}">
        <p14:creationId xmlns:p14="http://schemas.microsoft.com/office/powerpoint/2010/main" val="228217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953C29B9-E373-44F7-AA29-1D79855FF4CE}"/>
              </a:ext>
            </a:extLst>
          </p:cNvPr>
          <p:cNvSpPr txBox="1">
            <a:spLocks noChangeArrowheads="1"/>
          </p:cNvSpPr>
          <p:nvPr/>
        </p:nvSpPr>
        <p:spPr bwMode="auto">
          <a:xfrm>
            <a:off x="1474107" y="1386885"/>
            <a:ext cx="9752693" cy="4694788"/>
          </a:xfrm>
          <a:prstGeom prst="rect">
            <a:avLst/>
          </a:prstGeom>
        </p:spPr>
        <p:txBody>
          <a:bodyPr vert="horz" lIns="91440" tIns="45720" rIns="91440" bIns="45720" rtlCol="0">
            <a:noAutofit/>
          </a:bodyPr>
          <a:lstStyle>
            <a:lvl1pPr indent="0">
              <a:lnSpc>
                <a:spcPct val="150000"/>
              </a:lnSpc>
              <a:spcBef>
                <a:spcPts val="1000"/>
              </a:spcBef>
              <a:buFont typeface="Arial" panose="020B0604020202020204" pitchFamily="34" charset="0"/>
              <a:buNone/>
              <a:defRPr sz="2200">
                <a:solidFill>
                  <a:schemeClr val="accent1">
                    <a:lumMod val="75000"/>
                  </a:schemeClr>
                </a:solidFill>
                <a:latin typeface="Minion-Regular"/>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lnSpc>
                <a:spcPct val="107000"/>
              </a:lnSpc>
              <a:spcAft>
                <a:spcPts val="800"/>
              </a:spcAft>
            </a:pPr>
            <a:r>
              <a:rPr lang="it-IT" sz="2000" dirty="0">
                <a:effectLst/>
                <a:latin typeface="Calibri" panose="020F0502020204030204" pitchFamily="34" charset="0"/>
                <a:ea typeface="Calibri" panose="020F0502020204030204" pitchFamily="34" charset="0"/>
                <a:cs typeface="Calibri" panose="020F0502020204030204" pitchFamily="34" charset="0"/>
              </a:rPr>
              <a:t>La logica di costruzione si basa sulla metodologia della Balanced Scorecard (valutazione bilanciata), sviluppata da Robert Kaplan e David Norton in un articolo del 1992, in cui gli autori proposero un approccio olistico alla misurazione delle performance aziendali che permettesse il superamento dei limiti della contabilità economico-finanziaria tradizionale. Negli anni successivi l'enfasi si è progressivamente spostata dalla misurazione, alla pianificazione e gestione strategica, trovando le prime applicazioni sperimentali con gli opportuni adattamenti anche per le PA. Questa fase segna il </a:t>
            </a:r>
            <a:r>
              <a:rPr lang="it-IT" sz="2000" dirty="0">
                <a:solidFill>
                  <a:srgbClr val="009999"/>
                </a:solidFill>
                <a:effectLst/>
                <a:latin typeface="Calibri" panose="020F0502020204030204" pitchFamily="34" charset="0"/>
                <a:ea typeface="Calibri" panose="020F0502020204030204" pitchFamily="34" charset="0"/>
                <a:cs typeface="Calibri" panose="020F0502020204030204" pitchFamily="34" charset="0"/>
              </a:rPr>
              <a:t>passaggio dalla Balanced Scorecard inteso come scheda di misurazione alla Balanced Scorecard intesa come processo di </a:t>
            </a:r>
            <a:r>
              <a:rPr lang="it-IT" sz="2000" i="1" dirty="0">
                <a:solidFill>
                  <a:srgbClr val="009999"/>
                </a:solidFill>
                <a:effectLst/>
                <a:latin typeface="Calibri" panose="020F0502020204030204" pitchFamily="34" charset="0"/>
                <a:ea typeface="Calibri" panose="020F0502020204030204" pitchFamily="34" charset="0"/>
                <a:cs typeface="Calibri" panose="020F0502020204030204" pitchFamily="34" charset="0"/>
              </a:rPr>
              <a:t>management</a:t>
            </a:r>
            <a:r>
              <a:rPr lang="it-IT" sz="2000" dirty="0">
                <a:solidFill>
                  <a:srgbClr val="009999"/>
                </a:solidFill>
                <a:effectLst/>
                <a:latin typeface="Calibri" panose="020F0502020204030204" pitchFamily="34" charset="0"/>
                <a:ea typeface="Calibri" panose="020F0502020204030204" pitchFamily="34" charset="0"/>
                <a:cs typeface="Calibri" panose="020F0502020204030204" pitchFamily="34" charset="0"/>
              </a:rPr>
              <a:t> strategico.</a:t>
            </a:r>
            <a:endParaRPr lang="it-IT" sz="2000"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it-IT" sz="2000" dirty="0">
                <a:effectLst/>
                <a:latin typeface="Calibri" panose="020F0502020204030204" pitchFamily="34" charset="0"/>
                <a:ea typeface="Calibri" panose="020F0502020204030204" pitchFamily="34" charset="0"/>
                <a:cs typeface="Calibri" panose="020F0502020204030204" pitchFamily="34" charset="0"/>
              </a:rPr>
              <a:t>In tale accezione, essa si propone come uno degli strumenti per </a:t>
            </a:r>
            <a:r>
              <a:rPr lang="it-IT" sz="2000" dirty="0">
                <a:solidFill>
                  <a:srgbClr val="009999"/>
                </a:solidFill>
                <a:effectLst/>
                <a:latin typeface="Calibri" panose="020F0502020204030204" pitchFamily="34" charset="0"/>
                <a:ea typeface="Calibri" panose="020F0502020204030204" pitchFamily="34" charset="0"/>
                <a:cs typeface="Calibri" panose="020F0502020204030204" pitchFamily="34" charset="0"/>
              </a:rPr>
              <a:t>guidare le organizzazioni nella definizione delle priorità strategiche</a:t>
            </a:r>
            <a:r>
              <a:rPr lang="it-IT" sz="2000" dirty="0">
                <a:effectLst/>
                <a:latin typeface="Calibri" panose="020F0502020204030204" pitchFamily="34" charset="0"/>
                <a:ea typeface="Calibri" panose="020F0502020204030204" pitchFamily="34" charset="0"/>
                <a:cs typeface="Calibri" panose="020F0502020204030204" pitchFamily="34" charset="0"/>
              </a:rPr>
              <a:t>, nella verifica del loro ordine di perseguimento, della compatibilità delle risorse, nella definizione degli indicatori chiave di performance e delle connesse scelte nei sistemi di valutazione.</a:t>
            </a: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Bef>
                <a:spcPts val="600"/>
              </a:spcBef>
              <a:spcAft>
                <a:spcPts val="600"/>
              </a:spcAft>
            </a:pP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itolo 9">
            <a:extLst>
              <a:ext uri="{FF2B5EF4-FFF2-40B4-BE49-F238E27FC236}">
                <a16:creationId xmlns:a16="http://schemas.microsoft.com/office/drawing/2014/main" id="{FCD5ADF5-F4EF-5D91-F813-B9ADC34358D3}"/>
              </a:ext>
            </a:extLst>
          </p:cNvPr>
          <p:cNvSpPr>
            <a:spLocks noGrp="1"/>
          </p:cNvSpPr>
          <p:nvPr>
            <p:ph type="ctrTitle"/>
          </p:nvPr>
        </p:nvSpPr>
        <p:spPr>
          <a:xfrm>
            <a:off x="908050" y="865681"/>
            <a:ext cx="4180114" cy="501835"/>
          </a:xfrm>
        </p:spPr>
        <p:txBody>
          <a:bodyPr>
            <a:normAutofit fontScale="90000"/>
          </a:bodyPr>
          <a:lstStyle/>
          <a:p>
            <a:r>
              <a:rPr lang="it-IT" sz="3200" dirty="0">
                <a:solidFill>
                  <a:srgbClr val="009999"/>
                </a:solidFill>
              </a:rPr>
              <a:t>Performance utile</a:t>
            </a:r>
          </a:p>
        </p:txBody>
      </p:sp>
      <p:sp>
        <p:nvSpPr>
          <p:cNvPr id="3" name="Segnaposto piè di pagina 2">
            <a:extLst>
              <a:ext uri="{FF2B5EF4-FFF2-40B4-BE49-F238E27FC236}">
                <a16:creationId xmlns:a16="http://schemas.microsoft.com/office/drawing/2014/main" id="{60E01A70-DEB2-0A22-AF71-817DDC4CEAB1}"/>
              </a:ext>
            </a:extLst>
          </p:cNvPr>
          <p:cNvSpPr>
            <a:spLocks noGrp="1"/>
          </p:cNvSpPr>
          <p:nvPr>
            <p:ph type="ftr" sz="quarter" idx="11"/>
          </p:nvPr>
        </p:nvSpPr>
        <p:spPr>
          <a:xfrm>
            <a:off x="4038600" y="6458589"/>
            <a:ext cx="4114800" cy="365125"/>
          </a:xfrm>
        </p:spPr>
        <p:txBody>
          <a:bodyPr/>
          <a:lstStyle/>
          <a:p>
            <a:r>
              <a:rPr lang="it-IT" dirty="0"/>
              <a:t>Dott. Giuseppe Gioioso - FormezPA</a:t>
            </a:r>
          </a:p>
        </p:txBody>
      </p:sp>
      <p:sp>
        <p:nvSpPr>
          <p:cNvPr id="2" name="Segnaposto numero diapositiva 1">
            <a:extLst>
              <a:ext uri="{FF2B5EF4-FFF2-40B4-BE49-F238E27FC236}">
                <a16:creationId xmlns:a16="http://schemas.microsoft.com/office/drawing/2014/main" id="{8E818191-4BA1-C679-8282-FFBA458FCF94}"/>
              </a:ext>
            </a:extLst>
          </p:cNvPr>
          <p:cNvSpPr>
            <a:spLocks noGrp="1"/>
          </p:cNvSpPr>
          <p:nvPr>
            <p:ph type="sldNum" sz="quarter" idx="12"/>
          </p:nvPr>
        </p:nvSpPr>
        <p:spPr/>
        <p:txBody>
          <a:bodyPr/>
          <a:lstStyle/>
          <a:p>
            <a:fld id="{44F48259-64F5-4387-8A6F-81CB29EAFE34}" type="slidenum">
              <a:rPr lang="it-IT" smtClean="0"/>
              <a:t>4</a:t>
            </a:fld>
            <a:endParaRPr lang="it-IT" dirty="0"/>
          </a:p>
        </p:txBody>
      </p:sp>
      <p:grpSp>
        <p:nvGrpSpPr>
          <p:cNvPr id="5" name="Gruppo 4">
            <a:extLst>
              <a:ext uri="{FF2B5EF4-FFF2-40B4-BE49-F238E27FC236}">
                <a16:creationId xmlns:a16="http://schemas.microsoft.com/office/drawing/2014/main" id="{4644849F-4FF9-21C6-FD7B-5C47BB4ED079}"/>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2DDACD98-E5B5-E7B6-9579-E68CB0394762}"/>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599346C8-9885-8EC1-DD31-72ED100CF9B4}"/>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04202F42-23D4-BA5B-EF19-FF81079976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0661" y="6355443"/>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5DE499A2-4F94-139A-BE15-0396DD06B2F1}"/>
              </a:ext>
            </a:extLst>
          </p:cNvPr>
          <p:cNvPicPr>
            <a:picLocks noChangeAspect="1"/>
          </p:cNvPicPr>
          <p:nvPr/>
        </p:nvPicPr>
        <p:blipFill rotWithShape="1">
          <a:blip r:embed="rId3"/>
          <a:srcRect t="15078" b="12705"/>
          <a:stretch/>
        </p:blipFill>
        <p:spPr>
          <a:xfrm>
            <a:off x="2648413" y="0"/>
            <a:ext cx="6895174" cy="990600"/>
          </a:xfrm>
          <a:prstGeom prst="rect">
            <a:avLst/>
          </a:prstGeom>
        </p:spPr>
      </p:pic>
    </p:spTree>
    <p:extLst>
      <p:ext uri="{BB962C8B-B14F-4D97-AF65-F5344CB8AC3E}">
        <p14:creationId xmlns:p14="http://schemas.microsoft.com/office/powerpoint/2010/main" val="282181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953C29B9-E373-44F7-AA29-1D79855FF4CE}"/>
              </a:ext>
            </a:extLst>
          </p:cNvPr>
          <p:cNvSpPr txBox="1">
            <a:spLocks noChangeArrowheads="1"/>
          </p:cNvSpPr>
          <p:nvPr/>
        </p:nvSpPr>
        <p:spPr bwMode="auto">
          <a:xfrm>
            <a:off x="1474107" y="1386885"/>
            <a:ext cx="9753600" cy="5052334"/>
          </a:xfrm>
          <a:prstGeom prst="rect">
            <a:avLst/>
          </a:prstGeom>
        </p:spPr>
        <p:txBody>
          <a:bodyPr vert="horz" lIns="91440" tIns="45720" rIns="91440" bIns="45720" rtlCol="0">
            <a:noAutofit/>
          </a:bodyPr>
          <a:lstStyle>
            <a:lvl1pPr indent="0">
              <a:lnSpc>
                <a:spcPct val="150000"/>
              </a:lnSpc>
              <a:spcBef>
                <a:spcPts val="1000"/>
              </a:spcBef>
              <a:buFont typeface="Arial" panose="020B0604020202020204" pitchFamily="34" charset="0"/>
              <a:buNone/>
              <a:defRPr sz="2200">
                <a:solidFill>
                  <a:schemeClr val="accent1">
                    <a:lumMod val="75000"/>
                  </a:schemeClr>
                </a:solidFill>
                <a:latin typeface="Minion-Regular"/>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lnSpc>
                <a:spcPct val="115000"/>
              </a:lnSpc>
              <a:spcAft>
                <a:spcPts val="800"/>
              </a:spcAft>
            </a:pPr>
            <a:r>
              <a:rPr lang="it-IT" sz="2000" dirty="0">
                <a:effectLst/>
                <a:latin typeface="Calibri" panose="020F0502020204030204" pitchFamily="34" charset="0"/>
                <a:ea typeface="Calibri" panose="020F0502020204030204" pitchFamily="34" charset="0"/>
                <a:cs typeface="Calibri" panose="020F0502020204030204" pitchFamily="34" charset="0"/>
              </a:rPr>
              <a:t>La definizione degli obiettivi lungo le quattro prospettive della BSC viene perciò, realizzata tramite la </a:t>
            </a:r>
            <a:r>
              <a:rPr lang="it-IT" sz="2000" i="1" dirty="0">
                <a:effectLst/>
                <a:latin typeface="Calibri" panose="020F0502020204030204" pitchFamily="34" charset="0"/>
                <a:ea typeface="Calibri" panose="020F0502020204030204" pitchFamily="34" charset="0"/>
                <a:cs typeface="Calibri" panose="020F0502020204030204" pitchFamily="34" charset="0"/>
              </a:rPr>
              <a:t>mappa strategica</a:t>
            </a:r>
            <a:r>
              <a:rPr lang="it-IT" sz="2000" dirty="0">
                <a:effectLst/>
                <a:latin typeface="Calibri" panose="020F0502020204030204" pitchFamily="34" charset="0"/>
                <a:ea typeface="Calibri" panose="020F0502020204030204" pitchFamily="34" charset="0"/>
                <a:cs typeface="Calibri" panose="020F0502020204030204" pitchFamily="34" charset="0"/>
              </a:rPr>
              <a:t>. Essa rappresenta l’architettura logica a supporto della descrizione della strategia, usata per rendere esplicite le catene di rapporti causa-effetto che collegano i risultati previsti dalla strategia con i driver che porteranno ai risultati strategici tramite gli obiettivi di breve termine (operativi) ed i relativi misuratori e target lungo le quattro prospettive della BSC.</a:t>
            </a: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it-IT" sz="2000" dirty="0">
                <a:effectLst/>
                <a:latin typeface="Calibri" panose="020F0502020204030204" pitchFamily="34" charset="0"/>
                <a:ea typeface="Calibri" panose="020F0502020204030204" pitchFamily="34" charset="0"/>
                <a:cs typeface="Calibri" panose="020F0502020204030204" pitchFamily="34" charset="0"/>
              </a:rPr>
              <a:t>La riformulazione del Piano della Performance della Regione in ottica BSC risponde ad una esigenza espressa dall’Amministrazione di migliorare la rappresentazione e trasparenza della performance e più in generale dell’intero ciclo di gestione.</a:t>
            </a: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it-IT" sz="2000" dirty="0">
                <a:effectLst/>
                <a:latin typeface="Calibri" panose="020F0502020204030204" pitchFamily="34" charset="0"/>
                <a:ea typeface="Calibri" panose="020F0502020204030204" pitchFamily="34" charset="0"/>
                <a:cs typeface="Calibri" panose="020F0502020204030204" pitchFamily="34" charset="0"/>
              </a:rPr>
              <a:t>Il nuovo “format” consente quindi di affiancare al modello “formale” di Piano, che assicura la più ampia compliance rispetto agli schemi previsti, uno strumento di management strategico e gestionale con evidenti potenzialità dal punto di vista della comunicazione esterna e dell’accountability.</a:t>
            </a: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Bef>
                <a:spcPts val="600"/>
              </a:spcBef>
              <a:spcAft>
                <a:spcPts val="600"/>
              </a:spcAft>
            </a:pP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itolo 9">
            <a:extLst>
              <a:ext uri="{FF2B5EF4-FFF2-40B4-BE49-F238E27FC236}">
                <a16:creationId xmlns:a16="http://schemas.microsoft.com/office/drawing/2014/main" id="{FCD5ADF5-F4EF-5D91-F813-B9ADC34358D3}"/>
              </a:ext>
            </a:extLst>
          </p:cNvPr>
          <p:cNvSpPr>
            <a:spLocks noGrp="1"/>
          </p:cNvSpPr>
          <p:nvPr>
            <p:ph type="ctrTitle"/>
          </p:nvPr>
        </p:nvSpPr>
        <p:spPr>
          <a:xfrm>
            <a:off x="908050" y="865681"/>
            <a:ext cx="4180114" cy="501835"/>
          </a:xfrm>
        </p:spPr>
        <p:txBody>
          <a:bodyPr>
            <a:normAutofit fontScale="90000"/>
          </a:bodyPr>
          <a:lstStyle/>
          <a:p>
            <a:r>
              <a:rPr lang="it-IT" sz="3200" dirty="0">
                <a:solidFill>
                  <a:srgbClr val="009999"/>
                </a:solidFill>
              </a:rPr>
              <a:t>Performance utile</a:t>
            </a:r>
          </a:p>
        </p:txBody>
      </p:sp>
      <p:sp>
        <p:nvSpPr>
          <p:cNvPr id="3" name="Segnaposto piè di pagina 2">
            <a:extLst>
              <a:ext uri="{FF2B5EF4-FFF2-40B4-BE49-F238E27FC236}">
                <a16:creationId xmlns:a16="http://schemas.microsoft.com/office/drawing/2014/main" id="{60E01A70-DEB2-0A22-AF71-817DDC4CEAB1}"/>
              </a:ext>
            </a:extLst>
          </p:cNvPr>
          <p:cNvSpPr>
            <a:spLocks noGrp="1"/>
          </p:cNvSpPr>
          <p:nvPr>
            <p:ph type="ftr" sz="quarter" idx="11"/>
          </p:nvPr>
        </p:nvSpPr>
        <p:spPr>
          <a:xfrm>
            <a:off x="4038600" y="6458589"/>
            <a:ext cx="4114800" cy="365125"/>
          </a:xfrm>
        </p:spPr>
        <p:txBody>
          <a:bodyPr/>
          <a:lstStyle/>
          <a:p>
            <a:r>
              <a:rPr lang="it-IT" dirty="0"/>
              <a:t>Dott. Giuseppe Gioioso - FormezPA</a:t>
            </a:r>
          </a:p>
        </p:txBody>
      </p:sp>
      <p:sp>
        <p:nvSpPr>
          <p:cNvPr id="2" name="Segnaposto numero diapositiva 1">
            <a:extLst>
              <a:ext uri="{FF2B5EF4-FFF2-40B4-BE49-F238E27FC236}">
                <a16:creationId xmlns:a16="http://schemas.microsoft.com/office/drawing/2014/main" id="{8E818191-4BA1-C679-8282-FFBA458FCF94}"/>
              </a:ext>
            </a:extLst>
          </p:cNvPr>
          <p:cNvSpPr>
            <a:spLocks noGrp="1"/>
          </p:cNvSpPr>
          <p:nvPr>
            <p:ph type="sldNum" sz="quarter" idx="12"/>
          </p:nvPr>
        </p:nvSpPr>
        <p:spPr/>
        <p:txBody>
          <a:bodyPr/>
          <a:lstStyle/>
          <a:p>
            <a:fld id="{44F48259-64F5-4387-8A6F-81CB29EAFE34}" type="slidenum">
              <a:rPr lang="it-IT" smtClean="0"/>
              <a:t>5</a:t>
            </a:fld>
            <a:endParaRPr lang="it-IT" dirty="0"/>
          </a:p>
        </p:txBody>
      </p:sp>
      <p:grpSp>
        <p:nvGrpSpPr>
          <p:cNvPr id="5" name="Gruppo 4">
            <a:extLst>
              <a:ext uri="{FF2B5EF4-FFF2-40B4-BE49-F238E27FC236}">
                <a16:creationId xmlns:a16="http://schemas.microsoft.com/office/drawing/2014/main" id="{4644849F-4FF9-21C6-FD7B-5C47BB4ED079}"/>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2DDACD98-E5B5-E7B6-9579-E68CB0394762}"/>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599346C8-9885-8EC1-DD31-72ED100CF9B4}"/>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04202F42-23D4-BA5B-EF19-FF81079976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0661" y="6355443"/>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5DE499A2-4F94-139A-BE15-0396DD06B2F1}"/>
              </a:ext>
            </a:extLst>
          </p:cNvPr>
          <p:cNvPicPr>
            <a:picLocks noChangeAspect="1"/>
          </p:cNvPicPr>
          <p:nvPr/>
        </p:nvPicPr>
        <p:blipFill rotWithShape="1">
          <a:blip r:embed="rId3"/>
          <a:srcRect t="15078" b="12705"/>
          <a:stretch/>
        </p:blipFill>
        <p:spPr>
          <a:xfrm>
            <a:off x="2648413" y="0"/>
            <a:ext cx="6895174" cy="990600"/>
          </a:xfrm>
          <a:prstGeom prst="rect">
            <a:avLst/>
          </a:prstGeom>
        </p:spPr>
      </p:pic>
    </p:spTree>
    <p:extLst>
      <p:ext uri="{BB962C8B-B14F-4D97-AF65-F5344CB8AC3E}">
        <p14:creationId xmlns:p14="http://schemas.microsoft.com/office/powerpoint/2010/main" val="312455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953C29B9-E373-44F7-AA29-1D79855FF4CE}"/>
              </a:ext>
            </a:extLst>
          </p:cNvPr>
          <p:cNvSpPr txBox="1">
            <a:spLocks noChangeArrowheads="1"/>
          </p:cNvSpPr>
          <p:nvPr/>
        </p:nvSpPr>
        <p:spPr bwMode="auto">
          <a:xfrm>
            <a:off x="1228951" y="1405802"/>
            <a:ext cx="10684933" cy="5052334"/>
          </a:xfrm>
          <a:prstGeom prst="rect">
            <a:avLst/>
          </a:prstGeom>
        </p:spPr>
        <p:txBody>
          <a:bodyPr vert="horz" lIns="91440" tIns="45720" rIns="91440" bIns="45720" rtlCol="0">
            <a:noAutofit/>
          </a:bodyPr>
          <a:lstStyle>
            <a:lvl1pPr indent="0">
              <a:lnSpc>
                <a:spcPct val="150000"/>
              </a:lnSpc>
              <a:spcBef>
                <a:spcPts val="1000"/>
              </a:spcBef>
              <a:buFont typeface="Arial" panose="020B0604020202020204" pitchFamily="34" charset="0"/>
              <a:buNone/>
              <a:defRPr sz="2200">
                <a:solidFill>
                  <a:schemeClr val="accent1">
                    <a:lumMod val="75000"/>
                  </a:schemeClr>
                </a:solidFill>
                <a:latin typeface="Minion-Regular"/>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lnSpc>
                <a:spcPct val="107000"/>
              </a:lnSpc>
              <a:spcBef>
                <a:spcPts val="600"/>
              </a:spcBef>
              <a:spcAft>
                <a:spcPts val="60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Il documento si compone delle mappe strategiche, una per ciascun obiettivo strategico del PdP.</a:t>
            </a:r>
          </a:p>
          <a:p>
            <a:pPr algn="just">
              <a:lnSpc>
                <a:spcPct val="107000"/>
              </a:lnSpc>
              <a:spcBef>
                <a:spcPts val="600"/>
              </a:spcBef>
              <a:spcAft>
                <a:spcPts val="600"/>
              </a:spcAft>
            </a:pPr>
            <a:r>
              <a:rPr lang="it-IT" sz="1800" dirty="0">
                <a:latin typeface="Calibri" panose="020F0502020204030204" pitchFamily="34" charset="0"/>
                <a:ea typeface="Times New Roman" panose="02020603050405020304" pitchFamily="18" charset="0"/>
                <a:cs typeface="Times New Roman" panose="02020603050405020304" pitchFamily="18" charset="0"/>
              </a:rPr>
              <a:t>Il format di mappa restituisce in un’</a:t>
            </a:r>
            <a:r>
              <a:rPr lang="it-IT" sz="18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unica</a:t>
            </a:r>
            <a:r>
              <a:rPr lang="it-IT" sz="1800" dirty="0">
                <a:latin typeface="Calibri" panose="020F0502020204030204" pitchFamily="34" charset="0"/>
                <a:ea typeface="Times New Roman" panose="02020603050405020304" pitchFamily="18" charset="0"/>
                <a:cs typeface="Times New Roman" panose="02020603050405020304" pitchFamily="18" charset="0"/>
              </a:rPr>
              <a:t> pagina di </a:t>
            </a:r>
            <a:r>
              <a:rPr lang="it-IT" sz="18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scheda </a:t>
            </a:r>
            <a:r>
              <a:rPr lang="it-IT" sz="1800" dirty="0">
                <a:latin typeface="Calibri" panose="020F0502020204030204" pitchFamily="34" charset="0"/>
                <a:ea typeface="Times New Roman" panose="02020603050405020304" pitchFamily="18" charset="0"/>
                <a:cs typeface="Times New Roman" panose="02020603050405020304" pitchFamily="18" charset="0"/>
              </a:rPr>
              <a:t>bilanciata il cascading di ciascun </a:t>
            </a:r>
            <a:r>
              <a:rPr lang="it-IT" sz="18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obiettivo strategico</a:t>
            </a:r>
            <a:r>
              <a:rPr lang="it-IT" sz="1800" dirty="0">
                <a:latin typeface="Calibri" panose="020F0502020204030204" pitchFamily="34" charset="0"/>
                <a:ea typeface="Times New Roman" panose="02020603050405020304" pitchFamily="18" charset="0"/>
                <a:cs typeface="Times New Roman" panose="02020603050405020304" pitchFamily="18" charset="0"/>
              </a:rPr>
              <a:t>, classificato in una delle quattro dimensioni della BSC offrendo immediatamente il quadro completo di indicatori e target, per un cruscotto strategico gestionale di immediata consultabilità ed utilizzo.</a:t>
            </a:r>
          </a:p>
          <a:p>
            <a:pPr algn="just">
              <a:lnSpc>
                <a:spcPct val="107000"/>
              </a:lnSpc>
              <a:spcBef>
                <a:spcPts val="600"/>
              </a:spcBef>
              <a:spcAft>
                <a:spcPts val="600"/>
              </a:spcAft>
            </a:pP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La mappa strategica restituisce quindi in </a:t>
            </a:r>
            <a:r>
              <a:rPr lang="it-IT" sz="1800"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modo immediato e “sintetico” le informazioni “core” degli “oggetti” della programmazione,</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 evitando la laboriosa consultazione dei diversi allegati del Piano nella ricerca delle informazioni relative ai singoli obiettivi strategici ed operativi collegati, con la palese difficoltà di consultarli simultaneamente, perdendo di fatto la percezione della strumentalità e della coerenza dei secondi rispetto ai primi.</a:t>
            </a:r>
          </a:p>
          <a:p>
            <a:pPr algn="just">
              <a:lnSpc>
                <a:spcPct val="107000"/>
              </a:lnSpc>
              <a:spcBef>
                <a:spcPts val="600"/>
              </a:spcBef>
              <a:spcAft>
                <a:spcPts val="600"/>
              </a:spcAft>
            </a:pPr>
            <a:r>
              <a:rPr lang="it-IT" sz="1800" dirty="0">
                <a:latin typeface="Calibri" panose="020F0502020204030204" pitchFamily="34" charset="0"/>
                <a:ea typeface="Times New Roman" panose="02020603050405020304" pitchFamily="18" charset="0"/>
                <a:cs typeface="Times New Roman" panose="02020603050405020304" pitchFamily="18" charset="0"/>
              </a:rPr>
              <a:t>I</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l nuovo format innovativo in chiave BSC ha costituito l’architettura della Sezione Performance del nuovo strumento di programmazione, il PIAO, avendo l’ambizione di incidere non solo sul cosiddetto output del processo, il </a:t>
            </a:r>
            <a:r>
              <a:rPr lang="it-IT" sz="1800" dirty="0">
                <a:latin typeface="Calibri" panose="020F0502020204030204" pitchFamily="34" charset="0"/>
                <a:ea typeface="Times New Roman" panose="02020603050405020304" pitchFamily="18" charset="0"/>
                <a:cs typeface="Times New Roman" panose="02020603050405020304" pitchFamily="18" charset="0"/>
              </a:rPr>
              <a:t>documento</a:t>
            </a:r>
            <a:r>
              <a:rPr lang="it-IT" sz="1800" dirty="0">
                <a:effectLst/>
                <a:latin typeface="Calibri" panose="020F0502020204030204" pitchFamily="34" charset="0"/>
                <a:ea typeface="Times New Roman" panose="02020603050405020304" pitchFamily="18" charset="0"/>
                <a:cs typeface="Times New Roman" panose="02020603050405020304" pitchFamily="18" charset="0"/>
              </a:rPr>
              <a:t>, ma sulla reale efficacia dello stesso in termini di qualità del pensiero strategico e dell’effettiva utilità delle policy.</a:t>
            </a:r>
          </a:p>
          <a:p>
            <a:pPr algn="just">
              <a:lnSpc>
                <a:spcPct val="107000"/>
              </a:lnSpc>
              <a:spcAft>
                <a:spcPts val="800"/>
              </a:spcAft>
            </a:pP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Bef>
                <a:spcPts val="600"/>
              </a:spcBef>
              <a:spcAft>
                <a:spcPts val="600"/>
              </a:spcAft>
            </a:pP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itolo 9">
            <a:extLst>
              <a:ext uri="{FF2B5EF4-FFF2-40B4-BE49-F238E27FC236}">
                <a16:creationId xmlns:a16="http://schemas.microsoft.com/office/drawing/2014/main" id="{FCD5ADF5-F4EF-5D91-F813-B9ADC34358D3}"/>
              </a:ext>
            </a:extLst>
          </p:cNvPr>
          <p:cNvSpPr>
            <a:spLocks noGrp="1"/>
          </p:cNvSpPr>
          <p:nvPr>
            <p:ph type="ctrTitle"/>
          </p:nvPr>
        </p:nvSpPr>
        <p:spPr>
          <a:xfrm>
            <a:off x="982078" y="895711"/>
            <a:ext cx="4180114" cy="501835"/>
          </a:xfrm>
        </p:spPr>
        <p:txBody>
          <a:bodyPr>
            <a:normAutofit fontScale="90000"/>
          </a:bodyPr>
          <a:lstStyle/>
          <a:p>
            <a:r>
              <a:rPr lang="it-IT" sz="3200" dirty="0">
                <a:solidFill>
                  <a:srgbClr val="009999"/>
                </a:solidFill>
              </a:rPr>
              <a:t>Performance utile</a:t>
            </a:r>
          </a:p>
        </p:txBody>
      </p:sp>
      <p:sp>
        <p:nvSpPr>
          <p:cNvPr id="3" name="Segnaposto piè di pagina 2">
            <a:extLst>
              <a:ext uri="{FF2B5EF4-FFF2-40B4-BE49-F238E27FC236}">
                <a16:creationId xmlns:a16="http://schemas.microsoft.com/office/drawing/2014/main" id="{60E01A70-DEB2-0A22-AF71-817DDC4CEAB1}"/>
              </a:ext>
            </a:extLst>
          </p:cNvPr>
          <p:cNvSpPr>
            <a:spLocks noGrp="1"/>
          </p:cNvSpPr>
          <p:nvPr>
            <p:ph type="ftr" sz="quarter" idx="11"/>
          </p:nvPr>
        </p:nvSpPr>
        <p:spPr>
          <a:xfrm>
            <a:off x="4038600" y="6458589"/>
            <a:ext cx="4114800" cy="365125"/>
          </a:xfrm>
        </p:spPr>
        <p:txBody>
          <a:bodyPr/>
          <a:lstStyle/>
          <a:p>
            <a:r>
              <a:rPr lang="it-IT" dirty="0"/>
              <a:t>Dott. Giuseppe Gioioso - FormezPA</a:t>
            </a:r>
          </a:p>
        </p:txBody>
      </p:sp>
      <p:sp>
        <p:nvSpPr>
          <p:cNvPr id="2" name="Segnaposto numero diapositiva 1">
            <a:extLst>
              <a:ext uri="{FF2B5EF4-FFF2-40B4-BE49-F238E27FC236}">
                <a16:creationId xmlns:a16="http://schemas.microsoft.com/office/drawing/2014/main" id="{8E818191-4BA1-C679-8282-FFBA458FCF94}"/>
              </a:ext>
            </a:extLst>
          </p:cNvPr>
          <p:cNvSpPr>
            <a:spLocks noGrp="1"/>
          </p:cNvSpPr>
          <p:nvPr>
            <p:ph type="sldNum" sz="quarter" idx="12"/>
          </p:nvPr>
        </p:nvSpPr>
        <p:spPr/>
        <p:txBody>
          <a:bodyPr/>
          <a:lstStyle/>
          <a:p>
            <a:fld id="{44F48259-64F5-4387-8A6F-81CB29EAFE34}" type="slidenum">
              <a:rPr lang="it-IT" smtClean="0"/>
              <a:t>6</a:t>
            </a:fld>
            <a:endParaRPr lang="it-IT" dirty="0"/>
          </a:p>
        </p:txBody>
      </p:sp>
      <p:grpSp>
        <p:nvGrpSpPr>
          <p:cNvPr id="5" name="Gruppo 4">
            <a:extLst>
              <a:ext uri="{FF2B5EF4-FFF2-40B4-BE49-F238E27FC236}">
                <a16:creationId xmlns:a16="http://schemas.microsoft.com/office/drawing/2014/main" id="{4644849F-4FF9-21C6-FD7B-5C47BB4ED079}"/>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2DDACD98-E5B5-E7B6-9579-E68CB0394762}"/>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599346C8-9885-8EC1-DD31-72ED100CF9B4}"/>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04202F42-23D4-BA5B-EF19-FF81079976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0661" y="6355443"/>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5DE499A2-4F94-139A-BE15-0396DD06B2F1}"/>
              </a:ext>
            </a:extLst>
          </p:cNvPr>
          <p:cNvPicPr>
            <a:picLocks noChangeAspect="1"/>
          </p:cNvPicPr>
          <p:nvPr/>
        </p:nvPicPr>
        <p:blipFill rotWithShape="1">
          <a:blip r:embed="rId3"/>
          <a:srcRect t="15078" b="12705"/>
          <a:stretch/>
        </p:blipFill>
        <p:spPr>
          <a:xfrm>
            <a:off x="2648413" y="0"/>
            <a:ext cx="6895174" cy="990600"/>
          </a:xfrm>
          <a:prstGeom prst="rect">
            <a:avLst/>
          </a:prstGeom>
        </p:spPr>
      </p:pic>
    </p:spTree>
    <p:extLst>
      <p:ext uri="{BB962C8B-B14F-4D97-AF65-F5344CB8AC3E}">
        <p14:creationId xmlns:p14="http://schemas.microsoft.com/office/powerpoint/2010/main" val="76722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953C29B9-E373-44F7-AA29-1D79855FF4CE}"/>
              </a:ext>
            </a:extLst>
          </p:cNvPr>
          <p:cNvSpPr txBox="1">
            <a:spLocks noChangeArrowheads="1"/>
          </p:cNvSpPr>
          <p:nvPr/>
        </p:nvSpPr>
        <p:spPr bwMode="auto">
          <a:xfrm>
            <a:off x="1228951" y="1405802"/>
            <a:ext cx="10516735" cy="5052787"/>
          </a:xfrm>
          <a:prstGeom prst="rect">
            <a:avLst/>
          </a:prstGeom>
        </p:spPr>
        <p:txBody>
          <a:bodyPr vert="horz" lIns="91440" tIns="45720" rIns="91440" bIns="45720" rtlCol="0">
            <a:noAutofit/>
          </a:bodyPr>
          <a:lstStyle>
            <a:lvl1pPr indent="0">
              <a:lnSpc>
                <a:spcPct val="150000"/>
              </a:lnSpc>
              <a:spcBef>
                <a:spcPts val="1000"/>
              </a:spcBef>
              <a:buFont typeface="Arial" panose="020B0604020202020204" pitchFamily="34" charset="0"/>
              <a:buNone/>
              <a:defRPr sz="2200">
                <a:solidFill>
                  <a:schemeClr val="accent1">
                    <a:lumMod val="75000"/>
                  </a:schemeClr>
                </a:solidFill>
                <a:latin typeface="Minion-Regular"/>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lnSpc>
                <a:spcPct val="107000"/>
              </a:lnSpc>
              <a:spcBef>
                <a:spcPts val="600"/>
              </a:spcBef>
              <a:spcAft>
                <a:spcPts val="600"/>
              </a:spcAft>
            </a:pP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L’approccio della Balanced Scorecard come strumento per il pensiero strategico finalizzato ad una più efficace definizione delle performance di un’amministrazione, comporta, però, un radicale cambiamento di abitudini e di «riti» processuali </a:t>
            </a:r>
            <a:r>
              <a:rPr lang="it-IT" sz="2000" dirty="0">
                <a:latin typeface="Calibri" panose="020F0502020204030204" pitchFamily="34" charset="0"/>
                <a:ea typeface="Times New Roman" panose="02020603050405020304" pitchFamily="18" charset="0"/>
                <a:cs typeface="Times New Roman" panose="02020603050405020304" pitchFamily="18" charset="0"/>
              </a:rPr>
              <a:t>ed</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 un </a:t>
            </a:r>
            <a:r>
              <a:rPr lang="it-IT" sz="2000"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sostanziale cambiamento di prospettiva </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del processo di programmazione, da intendere:</a:t>
            </a:r>
          </a:p>
          <a:p>
            <a:pPr marL="342900" indent="-342900" algn="just">
              <a:lnSpc>
                <a:spcPct val="107000"/>
              </a:lnSpc>
              <a:spcBef>
                <a:spcPts val="600"/>
              </a:spcBef>
              <a:spcAft>
                <a:spcPts val="600"/>
              </a:spcAft>
              <a:buFont typeface="Arial" panose="020B0604020202020204" pitchFamily="34" charset="0"/>
              <a:buChar char="•"/>
            </a:pPr>
            <a:r>
              <a:rPr lang="it-IT" sz="20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Non più come insieme di attività con cui si attribuiscono obiettivi alle strutture organizzative </a:t>
            </a:r>
            <a:r>
              <a:rPr lang="it-IT" sz="2000" dirty="0">
                <a:latin typeface="Calibri" panose="020F0502020204030204" pitchFamily="34" charset="0"/>
                <a:ea typeface="Times New Roman" panose="02020603050405020304" pitchFamily="18" charset="0"/>
                <a:cs typeface="Times New Roman" panose="02020603050405020304" pitchFamily="18" charset="0"/>
              </a:rPr>
              <a:t>anche </a:t>
            </a:r>
            <a:r>
              <a:rPr lang="it-IT" sz="20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ai fini </a:t>
            </a:r>
            <a:r>
              <a:rPr lang="it-IT" sz="2000" dirty="0">
                <a:latin typeface="Calibri" panose="020F0502020204030204" pitchFamily="34" charset="0"/>
                <a:ea typeface="Times New Roman" panose="02020603050405020304" pitchFamily="18" charset="0"/>
                <a:cs typeface="Times New Roman" panose="02020603050405020304" pitchFamily="18" charset="0"/>
              </a:rPr>
              <a:t>della possibile determinazione </a:t>
            </a:r>
            <a:r>
              <a:rPr lang="it-IT" sz="20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della premialità di risultato</a:t>
            </a:r>
            <a:r>
              <a:rPr lang="it-IT" sz="2000" dirty="0">
                <a:latin typeface="Calibri" panose="020F0502020204030204" pitchFamily="34" charset="0"/>
                <a:ea typeface="Times New Roman" panose="02020603050405020304" pitchFamily="18" charset="0"/>
                <a:cs typeface="Times New Roman" panose="02020603050405020304" pitchFamily="18" charset="0"/>
              </a:rPr>
              <a:t>, ma invece come</a:t>
            </a:r>
          </a:p>
          <a:p>
            <a:pPr marL="342900" indent="-342900" algn="just">
              <a:lnSpc>
                <a:spcPct val="107000"/>
              </a:lnSpc>
              <a:spcBef>
                <a:spcPts val="600"/>
              </a:spcBef>
              <a:spcAft>
                <a:spcPts val="600"/>
              </a:spcAft>
              <a:buFont typeface="Arial" panose="020B0604020202020204" pitchFamily="34" charset="0"/>
              <a:buChar char="•"/>
            </a:pPr>
            <a:r>
              <a:rPr lang="it-IT" sz="2000"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Ricerca </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delle </a:t>
            </a:r>
            <a:r>
              <a:rPr lang="it-IT" sz="2000"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migliori scelte </a:t>
            </a: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possibili in chiave di casc</a:t>
            </a:r>
            <a:r>
              <a:rPr lang="it-IT" sz="2000" dirty="0">
                <a:latin typeface="Calibri" panose="020F0502020204030204" pitchFamily="34" charset="0"/>
                <a:ea typeface="Times New Roman" panose="02020603050405020304" pitchFamily="18" charset="0"/>
                <a:cs typeface="Times New Roman" panose="02020603050405020304" pitchFamily="18" charset="0"/>
              </a:rPr>
              <a:t>ading di obiettivi che massimizzano la probabilità di ottenimento del miglior risultato </a:t>
            </a:r>
            <a:r>
              <a:rPr lang="it-IT" sz="2000" dirty="0">
                <a:solidFill>
                  <a:srgbClr val="009999"/>
                </a:solidFill>
                <a:latin typeface="Calibri" panose="020F0502020204030204" pitchFamily="34" charset="0"/>
                <a:ea typeface="Times New Roman" panose="02020603050405020304" pitchFamily="18" charset="0"/>
                <a:cs typeface="Times New Roman" panose="02020603050405020304" pitchFamily="18" charset="0"/>
              </a:rPr>
              <a:t>in termini di benessere collettivo</a:t>
            </a:r>
            <a:r>
              <a:rPr lang="it-IT" sz="2000" dirty="0">
                <a:latin typeface="Calibri" panose="020F0502020204030204" pitchFamily="34" charset="0"/>
                <a:ea typeface="Times New Roman" panose="02020603050405020304" pitchFamily="18" charset="0"/>
                <a:cs typeface="Times New Roman" panose="02020603050405020304" pitchFamily="18" charset="0"/>
              </a:rPr>
              <a:t> o di Valore Pubblico che dir si voglia.</a:t>
            </a:r>
          </a:p>
          <a:p>
            <a:pPr algn="just">
              <a:lnSpc>
                <a:spcPct val="107000"/>
              </a:lnSpc>
              <a:spcBef>
                <a:spcPts val="600"/>
              </a:spcBef>
              <a:spcAft>
                <a:spcPts val="600"/>
              </a:spcAft>
            </a:pP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Limiti dell’approccio bottom-up senza sapiente regia e necessità di coordinamento di un processo di elaborazione del pensiero strategico.</a:t>
            </a:r>
          </a:p>
          <a:p>
            <a:pPr algn="just">
              <a:lnSpc>
                <a:spcPct val="107000"/>
              </a:lnSpc>
              <a:spcBef>
                <a:spcPts val="600"/>
              </a:spcBef>
              <a:spcAft>
                <a:spcPts val="600"/>
              </a:spcAft>
            </a:pPr>
            <a:r>
              <a:rPr lang="it-IT" sz="2000" dirty="0">
                <a:effectLst/>
                <a:latin typeface="Calibri" panose="020F0502020204030204" pitchFamily="34" charset="0"/>
                <a:ea typeface="Times New Roman" panose="02020603050405020304" pitchFamily="18" charset="0"/>
                <a:cs typeface="Times New Roman" panose="02020603050405020304" pitchFamily="18" charset="0"/>
              </a:rPr>
              <a:t>Dalla compliance del processo di performance alle reale utilità del processo di performance, evitando il rischio di innovazioni di tipo </a:t>
            </a:r>
            <a:r>
              <a:rPr lang="it-IT" sz="2000" dirty="0">
                <a:solidFill>
                  <a:srgbClr val="009999"/>
                </a:solidFill>
                <a:effectLst/>
                <a:latin typeface="Calibri" panose="020F0502020204030204" pitchFamily="34" charset="0"/>
                <a:ea typeface="Times New Roman" panose="02020603050405020304" pitchFamily="18" charset="0"/>
                <a:cs typeface="Times New Roman" panose="02020603050405020304" pitchFamily="18" charset="0"/>
              </a:rPr>
              <a:t>gattopardiano</a:t>
            </a:r>
          </a:p>
          <a:p>
            <a:pPr algn="just">
              <a:lnSpc>
                <a:spcPct val="107000"/>
              </a:lnSpc>
              <a:spcAft>
                <a:spcPts val="800"/>
              </a:spcAft>
            </a:pP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Bef>
                <a:spcPts val="600"/>
              </a:spcBef>
              <a:spcAft>
                <a:spcPts val="600"/>
              </a:spcAft>
            </a:pPr>
            <a:endParaRPr lang="it-IT"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itolo 9">
            <a:extLst>
              <a:ext uri="{FF2B5EF4-FFF2-40B4-BE49-F238E27FC236}">
                <a16:creationId xmlns:a16="http://schemas.microsoft.com/office/drawing/2014/main" id="{FCD5ADF5-F4EF-5D91-F813-B9ADC34358D3}"/>
              </a:ext>
            </a:extLst>
          </p:cNvPr>
          <p:cNvSpPr>
            <a:spLocks noGrp="1"/>
          </p:cNvSpPr>
          <p:nvPr>
            <p:ph type="ctrTitle"/>
          </p:nvPr>
        </p:nvSpPr>
        <p:spPr>
          <a:xfrm>
            <a:off x="982078" y="871311"/>
            <a:ext cx="4180114" cy="501835"/>
          </a:xfrm>
        </p:spPr>
        <p:txBody>
          <a:bodyPr>
            <a:normAutofit fontScale="90000"/>
          </a:bodyPr>
          <a:lstStyle/>
          <a:p>
            <a:r>
              <a:rPr lang="it-IT" sz="3200" dirty="0">
                <a:solidFill>
                  <a:srgbClr val="009999"/>
                </a:solidFill>
              </a:rPr>
              <a:t>Performance utile</a:t>
            </a:r>
          </a:p>
        </p:txBody>
      </p:sp>
      <p:sp>
        <p:nvSpPr>
          <p:cNvPr id="3" name="Segnaposto piè di pagina 2">
            <a:extLst>
              <a:ext uri="{FF2B5EF4-FFF2-40B4-BE49-F238E27FC236}">
                <a16:creationId xmlns:a16="http://schemas.microsoft.com/office/drawing/2014/main" id="{60E01A70-DEB2-0A22-AF71-817DDC4CEAB1}"/>
              </a:ext>
            </a:extLst>
          </p:cNvPr>
          <p:cNvSpPr>
            <a:spLocks noGrp="1"/>
          </p:cNvSpPr>
          <p:nvPr>
            <p:ph type="ftr" sz="quarter" idx="11"/>
          </p:nvPr>
        </p:nvSpPr>
        <p:spPr>
          <a:xfrm>
            <a:off x="4038600" y="6458589"/>
            <a:ext cx="4114800" cy="365125"/>
          </a:xfrm>
        </p:spPr>
        <p:txBody>
          <a:bodyPr/>
          <a:lstStyle/>
          <a:p>
            <a:r>
              <a:rPr lang="it-IT" dirty="0"/>
              <a:t>Dott. Giuseppe Gioioso - FormezPA</a:t>
            </a:r>
          </a:p>
        </p:txBody>
      </p:sp>
      <p:sp>
        <p:nvSpPr>
          <p:cNvPr id="2" name="Segnaposto numero diapositiva 1">
            <a:extLst>
              <a:ext uri="{FF2B5EF4-FFF2-40B4-BE49-F238E27FC236}">
                <a16:creationId xmlns:a16="http://schemas.microsoft.com/office/drawing/2014/main" id="{8E818191-4BA1-C679-8282-FFBA458FCF94}"/>
              </a:ext>
            </a:extLst>
          </p:cNvPr>
          <p:cNvSpPr>
            <a:spLocks noGrp="1"/>
          </p:cNvSpPr>
          <p:nvPr>
            <p:ph type="sldNum" sz="quarter" idx="12"/>
          </p:nvPr>
        </p:nvSpPr>
        <p:spPr>
          <a:xfrm>
            <a:off x="9170684" y="130175"/>
            <a:ext cx="2743200" cy="365125"/>
          </a:xfrm>
        </p:spPr>
        <p:txBody>
          <a:bodyPr/>
          <a:lstStyle/>
          <a:p>
            <a:fld id="{44F48259-64F5-4387-8A6F-81CB29EAFE34}" type="slidenum">
              <a:rPr lang="it-IT" smtClean="0"/>
              <a:t>7</a:t>
            </a:fld>
            <a:endParaRPr lang="it-IT" dirty="0"/>
          </a:p>
        </p:txBody>
      </p:sp>
      <p:grpSp>
        <p:nvGrpSpPr>
          <p:cNvPr id="5" name="Gruppo 4">
            <a:extLst>
              <a:ext uri="{FF2B5EF4-FFF2-40B4-BE49-F238E27FC236}">
                <a16:creationId xmlns:a16="http://schemas.microsoft.com/office/drawing/2014/main" id="{4644849F-4FF9-21C6-FD7B-5C47BB4ED079}"/>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2DDACD98-E5B5-E7B6-9579-E68CB0394762}"/>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599346C8-9885-8EC1-DD31-72ED100CF9B4}"/>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04202F42-23D4-BA5B-EF19-FF81079976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0661" y="6355443"/>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5DE499A2-4F94-139A-BE15-0396DD06B2F1}"/>
              </a:ext>
            </a:extLst>
          </p:cNvPr>
          <p:cNvPicPr>
            <a:picLocks noChangeAspect="1"/>
          </p:cNvPicPr>
          <p:nvPr/>
        </p:nvPicPr>
        <p:blipFill rotWithShape="1">
          <a:blip r:embed="rId3"/>
          <a:srcRect t="15078" b="12705"/>
          <a:stretch/>
        </p:blipFill>
        <p:spPr>
          <a:xfrm>
            <a:off x="2648413" y="0"/>
            <a:ext cx="6895174" cy="990600"/>
          </a:xfrm>
          <a:prstGeom prst="rect">
            <a:avLst/>
          </a:prstGeom>
        </p:spPr>
      </p:pic>
    </p:spTree>
    <p:extLst>
      <p:ext uri="{BB962C8B-B14F-4D97-AF65-F5344CB8AC3E}">
        <p14:creationId xmlns:p14="http://schemas.microsoft.com/office/powerpoint/2010/main" val="203764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953C29B9-E373-44F7-AA29-1D79855FF4CE}"/>
              </a:ext>
            </a:extLst>
          </p:cNvPr>
          <p:cNvSpPr txBox="1">
            <a:spLocks noChangeArrowheads="1"/>
          </p:cNvSpPr>
          <p:nvPr/>
        </p:nvSpPr>
        <p:spPr bwMode="auto">
          <a:xfrm>
            <a:off x="1294265" y="1861911"/>
            <a:ext cx="10516735" cy="4330969"/>
          </a:xfrm>
          <a:prstGeom prst="rect">
            <a:avLst/>
          </a:prstGeom>
        </p:spPr>
        <p:txBody>
          <a:bodyPr vert="horz" lIns="91440" tIns="45720" rIns="91440" bIns="45720" rtlCol="0">
            <a:noAutofit/>
          </a:bodyPr>
          <a:lstStyle>
            <a:lvl1pPr indent="0">
              <a:lnSpc>
                <a:spcPct val="150000"/>
              </a:lnSpc>
              <a:spcBef>
                <a:spcPts val="1000"/>
              </a:spcBef>
              <a:buFont typeface="Arial" panose="020B0604020202020204" pitchFamily="34" charset="0"/>
              <a:buNone/>
              <a:defRPr sz="2200">
                <a:solidFill>
                  <a:schemeClr val="accent1">
                    <a:lumMod val="75000"/>
                  </a:schemeClr>
                </a:solidFill>
                <a:latin typeface="Minion-Regular"/>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it-IT" sz="3000" dirty="0">
                <a:solidFill>
                  <a:schemeClr val="accent1">
                    <a:lumMod val="75000"/>
                  </a:schemeClr>
                </a:solidFill>
              </a:rPr>
              <a:t>La BSC quindi rappresenta il framework del disegno delle policy e la modalità con cui evidenziare i nessi di causalità tra obiettivi, cioè scelte strategico-gestionali funzionali alla massimizzazione dell’utilità sociale. Dalla BSC vanno quindi tratti quei KPI che sostanzialmente si possono leggere come le scelte più funzionali nell’ottica dell’utilità sociale.</a:t>
            </a:r>
          </a:p>
          <a:p>
            <a:pPr algn="just">
              <a:lnSpc>
                <a:spcPct val="107000"/>
              </a:lnSpc>
              <a:spcAft>
                <a:spcPts val="800"/>
              </a:spcAft>
            </a:pPr>
            <a:endParaRPr lang="it-IT" sz="3000" dirty="0">
              <a:effectLst/>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07000"/>
              </a:lnSpc>
              <a:spcBef>
                <a:spcPts val="600"/>
              </a:spcBef>
              <a:spcAft>
                <a:spcPts val="600"/>
              </a:spcAft>
            </a:pPr>
            <a:endParaRPr lang="it-IT" sz="3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itolo 9">
            <a:extLst>
              <a:ext uri="{FF2B5EF4-FFF2-40B4-BE49-F238E27FC236}">
                <a16:creationId xmlns:a16="http://schemas.microsoft.com/office/drawing/2014/main" id="{FCD5ADF5-F4EF-5D91-F813-B9ADC34358D3}"/>
              </a:ext>
            </a:extLst>
          </p:cNvPr>
          <p:cNvSpPr>
            <a:spLocks noGrp="1"/>
          </p:cNvSpPr>
          <p:nvPr>
            <p:ph type="ctrTitle"/>
          </p:nvPr>
        </p:nvSpPr>
        <p:spPr>
          <a:xfrm>
            <a:off x="1294265" y="1175338"/>
            <a:ext cx="8401408" cy="501835"/>
          </a:xfrm>
        </p:spPr>
        <p:txBody>
          <a:bodyPr>
            <a:normAutofit fontScale="90000"/>
          </a:bodyPr>
          <a:lstStyle/>
          <a:p>
            <a:pPr algn="l"/>
            <a:r>
              <a:rPr lang="it-IT" sz="3200" dirty="0">
                <a:solidFill>
                  <a:srgbClr val="009999"/>
                </a:solidFill>
              </a:rPr>
              <a:t>La BSC come framework per il disegno delle policy</a:t>
            </a:r>
          </a:p>
        </p:txBody>
      </p:sp>
      <p:sp>
        <p:nvSpPr>
          <p:cNvPr id="3" name="Segnaposto piè di pagina 2">
            <a:extLst>
              <a:ext uri="{FF2B5EF4-FFF2-40B4-BE49-F238E27FC236}">
                <a16:creationId xmlns:a16="http://schemas.microsoft.com/office/drawing/2014/main" id="{60E01A70-DEB2-0A22-AF71-817DDC4CEAB1}"/>
              </a:ext>
            </a:extLst>
          </p:cNvPr>
          <p:cNvSpPr>
            <a:spLocks noGrp="1"/>
          </p:cNvSpPr>
          <p:nvPr>
            <p:ph type="ftr" sz="quarter" idx="11"/>
          </p:nvPr>
        </p:nvSpPr>
        <p:spPr>
          <a:xfrm>
            <a:off x="4038600" y="6458589"/>
            <a:ext cx="4114800" cy="365125"/>
          </a:xfrm>
        </p:spPr>
        <p:txBody>
          <a:bodyPr/>
          <a:lstStyle/>
          <a:p>
            <a:r>
              <a:rPr lang="it-IT" dirty="0"/>
              <a:t>Dott. Giuseppe Gioioso - FormezPA</a:t>
            </a:r>
          </a:p>
        </p:txBody>
      </p:sp>
      <p:sp>
        <p:nvSpPr>
          <p:cNvPr id="2" name="Segnaposto numero diapositiva 1">
            <a:extLst>
              <a:ext uri="{FF2B5EF4-FFF2-40B4-BE49-F238E27FC236}">
                <a16:creationId xmlns:a16="http://schemas.microsoft.com/office/drawing/2014/main" id="{8E818191-4BA1-C679-8282-FFBA458FCF94}"/>
              </a:ext>
            </a:extLst>
          </p:cNvPr>
          <p:cNvSpPr>
            <a:spLocks noGrp="1"/>
          </p:cNvSpPr>
          <p:nvPr>
            <p:ph type="sldNum" sz="quarter" idx="12"/>
          </p:nvPr>
        </p:nvSpPr>
        <p:spPr>
          <a:xfrm>
            <a:off x="9170684" y="130175"/>
            <a:ext cx="2743200" cy="365125"/>
          </a:xfrm>
        </p:spPr>
        <p:txBody>
          <a:bodyPr/>
          <a:lstStyle/>
          <a:p>
            <a:fld id="{44F48259-64F5-4387-8A6F-81CB29EAFE34}" type="slidenum">
              <a:rPr lang="it-IT" smtClean="0"/>
              <a:t>8</a:t>
            </a:fld>
            <a:endParaRPr lang="it-IT" dirty="0"/>
          </a:p>
        </p:txBody>
      </p:sp>
      <p:grpSp>
        <p:nvGrpSpPr>
          <p:cNvPr id="5" name="Gruppo 4">
            <a:extLst>
              <a:ext uri="{FF2B5EF4-FFF2-40B4-BE49-F238E27FC236}">
                <a16:creationId xmlns:a16="http://schemas.microsoft.com/office/drawing/2014/main" id="{4644849F-4FF9-21C6-FD7B-5C47BB4ED079}"/>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2DDACD98-E5B5-E7B6-9579-E68CB0394762}"/>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599346C8-9885-8EC1-DD31-72ED100CF9B4}"/>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04202F42-23D4-BA5B-EF19-FF81079976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0661" y="6355443"/>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5DE499A2-4F94-139A-BE15-0396DD06B2F1}"/>
              </a:ext>
            </a:extLst>
          </p:cNvPr>
          <p:cNvPicPr>
            <a:picLocks noChangeAspect="1"/>
          </p:cNvPicPr>
          <p:nvPr/>
        </p:nvPicPr>
        <p:blipFill rotWithShape="1">
          <a:blip r:embed="rId3"/>
          <a:srcRect t="15078" b="12705"/>
          <a:stretch/>
        </p:blipFill>
        <p:spPr>
          <a:xfrm>
            <a:off x="2648413" y="0"/>
            <a:ext cx="6895174" cy="990600"/>
          </a:xfrm>
          <a:prstGeom prst="rect">
            <a:avLst/>
          </a:prstGeom>
        </p:spPr>
      </p:pic>
    </p:spTree>
    <p:extLst>
      <p:ext uri="{BB962C8B-B14F-4D97-AF65-F5344CB8AC3E}">
        <p14:creationId xmlns:p14="http://schemas.microsoft.com/office/powerpoint/2010/main" val="61699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id="{953C29B9-E373-44F7-AA29-1D79855FF4CE}"/>
              </a:ext>
            </a:extLst>
          </p:cNvPr>
          <p:cNvSpPr txBox="1">
            <a:spLocks noChangeArrowheads="1"/>
          </p:cNvSpPr>
          <p:nvPr/>
        </p:nvSpPr>
        <p:spPr bwMode="auto">
          <a:xfrm>
            <a:off x="1228951" y="1071751"/>
            <a:ext cx="10332720" cy="5283692"/>
          </a:xfrm>
          <a:prstGeom prst="rect">
            <a:avLst/>
          </a:prstGeom>
          <a:noFill/>
          <a:ln w="6350" algn="ctr">
            <a:solidFill>
              <a:schemeClr val="tx2">
                <a:lumMod val="40000"/>
                <a:lumOff val="60000"/>
              </a:schemeClr>
            </a:solidFill>
            <a:miter lim="800000"/>
            <a:headEnd/>
            <a:tailEnd/>
          </a:ln>
          <a:effectLst/>
          <a:extLst>
            <a:ext uri="{909E8E84-426E-40DD-AFC4-6F175D3DCCD1}">
              <a14:hiddenFill xmlns:a14="http://schemas.microsoft.com/office/drawing/2010/main">
                <a:solidFill>
                  <a:srgbClr val="4E8338"/>
                </a:solidFill>
              </a14:hiddenFill>
            </a:ext>
            <a:ext uri="{AF507438-7753-43E0-B8FC-AC1667EBCBE1}">
              <a14:hiddenEffects xmlns:a14="http://schemas.microsoft.com/office/drawing/2010/main">
                <a:effectLst>
                  <a:outerShdw dist="35921" dir="2700000" algn="ctr" rotWithShape="0">
                    <a:srgbClr val="005F6F"/>
                  </a:outerShdw>
                </a:effectLst>
              </a14:hiddenEffects>
            </a:ext>
          </a:extLst>
        </p:spPr>
        <p:txBody>
          <a:bodyPr vert="horz" wrap="square" lIns="72000" tIns="72000" rIns="72000" bIns="72000" numCol="1" anchor="t" anchorCtr="0" compatLnSpc="1">
            <a:prstTxWarp prst="textNoShape">
              <a:avLst/>
            </a:prstTxWarp>
          </a:bodyPr>
          <a:lstStyle/>
          <a:p>
            <a:pPr algn="just"/>
            <a:r>
              <a:rPr lang="it-IT" sz="2400" dirty="0">
                <a:solidFill>
                  <a:schemeClr val="accent1">
                    <a:lumMod val="75000"/>
                  </a:schemeClr>
                </a:solidFill>
              </a:rPr>
              <a:t>Per Valore Pubblico in senso stretto, le Linee Guida DFP intendono: il livello complessivo di BENESSERE economico, sociale, ma anche ambientale e/o sanitario, dei cittadini, delle imprese e degli altri stakeholders creato da un’amministrazione pubblica (o co-creato da una filiera di PA e organizzazioni private e no profit), rispetto ad una baseline, o livello di partenza.</a:t>
            </a:r>
          </a:p>
          <a:p>
            <a:pPr algn="just"/>
            <a:endParaRPr lang="it-IT" sz="2400" dirty="0">
              <a:solidFill>
                <a:schemeClr val="accent1">
                  <a:lumMod val="75000"/>
                </a:schemeClr>
              </a:solidFill>
              <a:latin typeface="Open Sans" panose="020B0606030504020204" pitchFamily="34" charset="0"/>
            </a:endParaRPr>
          </a:p>
          <a:p>
            <a:pPr algn="just"/>
            <a:r>
              <a:rPr lang="it-IT" sz="2400" dirty="0">
                <a:solidFill>
                  <a:schemeClr val="accent1">
                    <a:lumMod val="75000"/>
                  </a:schemeClr>
                </a:solidFill>
              </a:rPr>
              <a:t>Quello che il concetto di Valore Pubblico ambirebbe a richiamare è la dimensione dell’efficacia/utilità sociale intesa come capacità di un bene\soggetto\ organizzazione di soddisfare i bisogni che sono ancorati a stati del mondo ossia a livelli di benessere sociale. </a:t>
            </a:r>
          </a:p>
          <a:p>
            <a:pPr algn="just"/>
            <a:r>
              <a:rPr lang="it-IT" sz="2400" dirty="0">
                <a:solidFill>
                  <a:schemeClr val="accent1">
                    <a:lumMod val="75000"/>
                  </a:schemeClr>
                </a:solidFill>
              </a:rPr>
              <a:t>Tali tematiche sono state oggetto di trattazioni teoretiche di economia del benessere da parte di Pareto, Bentham, </a:t>
            </a:r>
            <a:r>
              <a:rPr lang="it-IT" sz="2400" dirty="0" err="1">
                <a:solidFill>
                  <a:schemeClr val="accent1">
                    <a:lumMod val="75000"/>
                  </a:schemeClr>
                </a:solidFill>
              </a:rPr>
              <a:t>Rawls</a:t>
            </a:r>
            <a:r>
              <a:rPr lang="it-IT" sz="2400" dirty="0">
                <a:solidFill>
                  <a:schemeClr val="accent1">
                    <a:lumMod val="75000"/>
                  </a:schemeClr>
                </a:solidFill>
              </a:rPr>
              <a:t>, </a:t>
            </a:r>
            <a:r>
              <a:rPr lang="it-IT" sz="2400" dirty="0" err="1">
                <a:solidFill>
                  <a:schemeClr val="accent1">
                    <a:lumMod val="75000"/>
                  </a:schemeClr>
                </a:solidFill>
              </a:rPr>
              <a:t>Pigou</a:t>
            </a:r>
            <a:r>
              <a:rPr lang="it-IT" sz="2400" dirty="0">
                <a:solidFill>
                  <a:schemeClr val="accent1">
                    <a:lumMod val="75000"/>
                  </a:schemeClr>
                </a:solidFill>
              </a:rPr>
              <a:t>; che hanno formulato ipotesi di aggregazione di preferenze e quindi di utilità individuali per addivenire a funzioni di benessere sociale. </a:t>
            </a:r>
          </a:p>
        </p:txBody>
      </p:sp>
      <p:sp>
        <p:nvSpPr>
          <p:cNvPr id="3" name="Segnaposto piè di pagina 2">
            <a:extLst>
              <a:ext uri="{FF2B5EF4-FFF2-40B4-BE49-F238E27FC236}">
                <a16:creationId xmlns:a16="http://schemas.microsoft.com/office/drawing/2014/main" id="{60E01A70-DEB2-0A22-AF71-817DDC4CEAB1}"/>
              </a:ext>
            </a:extLst>
          </p:cNvPr>
          <p:cNvSpPr>
            <a:spLocks noGrp="1"/>
          </p:cNvSpPr>
          <p:nvPr>
            <p:ph type="ftr" sz="quarter" idx="11"/>
          </p:nvPr>
        </p:nvSpPr>
        <p:spPr/>
        <p:txBody>
          <a:bodyPr/>
          <a:lstStyle/>
          <a:p>
            <a:r>
              <a:rPr lang="it-IT"/>
              <a:t>Dott. Giuseppe Gioioso - FormezPA</a:t>
            </a:r>
          </a:p>
        </p:txBody>
      </p:sp>
      <p:sp>
        <p:nvSpPr>
          <p:cNvPr id="2" name="Segnaposto numero diapositiva 1">
            <a:extLst>
              <a:ext uri="{FF2B5EF4-FFF2-40B4-BE49-F238E27FC236}">
                <a16:creationId xmlns:a16="http://schemas.microsoft.com/office/drawing/2014/main" id="{8E818191-4BA1-C679-8282-FFBA458FCF94}"/>
              </a:ext>
            </a:extLst>
          </p:cNvPr>
          <p:cNvSpPr>
            <a:spLocks noGrp="1"/>
          </p:cNvSpPr>
          <p:nvPr>
            <p:ph type="sldNum" sz="quarter" idx="12"/>
          </p:nvPr>
        </p:nvSpPr>
        <p:spPr>
          <a:xfrm>
            <a:off x="9220200" y="138226"/>
            <a:ext cx="2743200" cy="365125"/>
          </a:xfrm>
        </p:spPr>
        <p:txBody>
          <a:bodyPr/>
          <a:lstStyle/>
          <a:p>
            <a:fld id="{44F48259-64F5-4387-8A6F-81CB29EAFE34}" type="slidenum">
              <a:rPr lang="it-IT" smtClean="0"/>
              <a:t>9</a:t>
            </a:fld>
            <a:endParaRPr lang="it-IT" dirty="0"/>
          </a:p>
        </p:txBody>
      </p:sp>
      <p:grpSp>
        <p:nvGrpSpPr>
          <p:cNvPr id="5" name="Gruppo 4">
            <a:extLst>
              <a:ext uri="{FF2B5EF4-FFF2-40B4-BE49-F238E27FC236}">
                <a16:creationId xmlns:a16="http://schemas.microsoft.com/office/drawing/2014/main" id="{4644849F-4FF9-21C6-FD7B-5C47BB4ED079}"/>
              </a:ext>
            </a:extLst>
          </p:cNvPr>
          <p:cNvGrpSpPr/>
          <p:nvPr/>
        </p:nvGrpSpPr>
        <p:grpSpPr>
          <a:xfrm>
            <a:off x="1" y="0"/>
            <a:ext cx="908049" cy="6858000"/>
            <a:chOff x="1" y="0"/>
            <a:chExt cx="962526" cy="6858000"/>
          </a:xfrm>
        </p:grpSpPr>
        <p:sp>
          <p:nvSpPr>
            <p:cNvPr id="6" name="Rettangolo 5">
              <a:extLst>
                <a:ext uri="{FF2B5EF4-FFF2-40B4-BE49-F238E27FC236}">
                  <a16:creationId xmlns:a16="http://schemas.microsoft.com/office/drawing/2014/main" id="{2DDACD98-E5B5-E7B6-9579-E68CB0394762}"/>
                </a:ext>
              </a:extLst>
            </p:cNvPr>
            <p:cNvSpPr/>
            <p:nvPr/>
          </p:nvSpPr>
          <p:spPr>
            <a:xfrm>
              <a:off x="1" y="0"/>
              <a:ext cx="96252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mj-lt"/>
              </a:endParaRPr>
            </a:p>
          </p:txBody>
        </p:sp>
        <p:sp>
          <p:nvSpPr>
            <p:cNvPr id="7" name="CasellaDiTesto 6">
              <a:extLst>
                <a:ext uri="{FF2B5EF4-FFF2-40B4-BE49-F238E27FC236}">
                  <a16:creationId xmlns:a16="http://schemas.microsoft.com/office/drawing/2014/main" id="{599346C8-9885-8EC1-DD31-72ED100CF9B4}"/>
                </a:ext>
              </a:extLst>
            </p:cNvPr>
            <p:cNvSpPr txBox="1"/>
            <p:nvPr/>
          </p:nvSpPr>
          <p:spPr>
            <a:xfrm rot="16200000">
              <a:off x="-2863197" y="3016394"/>
              <a:ext cx="6666316" cy="782979"/>
            </a:xfrm>
            <a:prstGeom prst="rect">
              <a:avLst/>
            </a:prstGeom>
            <a:noFill/>
          </p:spPr>
          <p:txBody>
            <a:bodyPr wrap="square" rtlCol="0">
              <a:spAutoFit/>
            </a:bodyPr>
            <a:lstStyle/>
            <a:p>
              <a:r>
                <a:rPr lang="it-IT" sz="2100" b="1" dirty="0">
                  <a:solidFill>
                    <a:schemeClr val="bg1"/>
                  </a:solidFill>
                  <a:latin typeface="+mj-lt"/>
                  <a:ea typeface="Tahoma" panose="020B0604030504040204" pitchFamily="34" charset="0"/>
                  <a:cs typeface="Tahoma" panose="020B0604030504040204" pitchFamily="34" charset="0"/>
                </a:rPr>
                <a:t>FormezPA -      Progetto per il miglioramento dei sistemi di                               </a:t>
              </a:r>
            </a:p>
            <a:p>
              <a:r>
                <a:rPr lang="it-IT" sz="2100" b="1" dirty="0">
                  <a:solidFill>
                    <a:schemeClr val="bg1"/>
                  </a:solidFill>
                  <a:latin typeface="+mj-lt"/>
                  <a:ea typeface="Tahoma" panose="020B0604030504040204" pitchFamily="34" charset="0"/>
                  <a:cs typeface="Tahoma" panose="020B0604030504040204" pitchFamily="34" charset="0"/>
                </a:rPr>
                <a:t>                          gestione e valutazione delle performance</a:t>
              </a:r>
            </a:p>
          </p:txBody>
        </p:sp>
      </p:grpSp>
      <p:pic>
        <p:nvPicPr>
          <p:cNvPr id="8" name="Picture 7">
            <a:extLst>
              <a:ext uri="{FF2B5EF4-FFF2-40B4-BE49-F238E27FC236}">
                <a16:creationId xmlns:a16="http://schemas.microsoft.com/office/drawing/2014/main" id="{04202F42-23D4-BA5B-EF19-FF81079976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40661" y="6355443"/>
            <a:ext cx="132238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5DE499A2-4F94-139A-BE15-0396DD06B2F1}"/>
              </a:ext>
            </a:extLst>
          </p:cNvPr>
          <p:cNvPicPr>
            <a:picLocks noChangeAspect="1"/>
          </p:cNvPicPr>
          <p:nvPr/>
        </p:nvPicPr>
        <p:blipFill rotWithShape="1">
          <a:blip r:embed="rId3"/>
          <a:srcRect t="15078" b="12705"/>
          <a:stretch/>
        </p:blipFill>
        <p:spPr>
          <a:xfrm>
            <a:off x="2648413" y="0"/>
            <a:ext cx="6895174" cy="990600"/>
          </a:xfrm>
          <a:prstGeom prst="rect">
            <a:avLst/>
          </a:prstGeom>
        </p:spPr>
      </p:pic>
    </p:spTree>
    <p:extLst>
      <p:ext uri="{BB962C8B-B14F-4D97-AF65-F5344CB8AC3E}">
        <p14:creationId xmlns:p14="http://schemas.microsoft.com/office/powerpoint/2010/main" val="38720889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1742</Words>
  <Application>Microsoft Office PowerPoint</Application>
  <PresentationFormat>Widescreen</PresentationFormat>
  <Paragraphs>112</Paragraphs>
  <Slides>11</Slides>
  <Notes>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11</vt:i4>
      </vt:variant>
    </vt:vector>
  </HeadingPairs>
  <TitlesOfParts>
    <vt:vector size="20" baseType="lpstr">
      <vt:lpstr>Arial</vt:lpstr>
      <vt:lpstr>Calibri</vt:lpstr>
      <vt:lpstr>Calibri Light</vt:lpstr>
      <vt:lpstr>Century Gothic</vt:lpstr>
      <vt:lpstr>Minion-Regular</vt:lpstr>
      <vt:lpstr>Open Sans</vt:lpstr>
      <vt:lpstr>Symbol</vt:lpstr>
      <vt:lpstr>Times New Roman</vt:lpstr>
      <vt:lpstr>Tema di Office</vt:lpstr>
      <vt:lpstr>Presentazione standard di PowerPoint</vt:lpstr>
      <vt:lpstr>Presentazione standard di PowerPoint</vt:lpstr>
      <vt:lpstr>Performance utile</vt:lpstr>
      <vt:lpstr>Performance utile</vt:lpstr>
      <vt:lpstr>Performance utile</vt:lpstr>
      <vt:lpstr>Performance utile</vt:lpstr>
      <vt:lpstr>Performance utile</vt:lpstr>
      <vt:lpstr>La BSC come framework per il disegno delle policy</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Gioioso</dc:creator>
  <cp:lastModifiedBy>Giuseppe Gioioso</cp:lastModifiedBy>
  <cp:revision>1</cp:revision>
  <dcterms:created xsi:type="dcterms:W3CDTF">2022-11-29T15:45:01Z</dcterms:created>
  <dcterms:modified xsi:type="dcterms:W3CDTF">2022-11-29T15:52:01Z</dcterms:modified>
</cp:coreProperties>
</file>