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4" r:id="rId2"/>
  </p:sldMasterIdLst>
  <p:notesMasterIdLst>
    <p:notesMasterId r:id="rId27"/>
  </p:notesMasterIdLst>
  <p:handoutMasterIdLst>
    <p:handoutMasterId r:id="rId28"/>
  </p:handoutMasterIdLst>
  <p:sldIdLst>
    <p:sldId id="257" r:id="rId3"/>
    <p:sldId id="285" r:id="rId4"/>
    <p:sldId id="278" r:id="rId5"/>
    <p:sldId id="284" r:id="rId6"/>
    <p:sldId id="275" r:id="rId7"/>
    <p:sldId id="279" r:id="rId8"/>
    <p:sldId id="280" r:id="rId9"/>
    <p:sldId id="283" r:id="rId10"/>
    <p:sldId id="276" r:id="rId11"/>
    <p:sldId id="263" r:id="rId12"/>
    <p:sldId id="265" r:id="rId13"/>
    <p:sldId id="266" r:id="rId14"/>
    <p:sldId id="269" r:id="rId15"/>
    <p:sldId id="270" r:id="rId16"/>
    <p:sldId id="271" r:id="rId17"/>
    <p:sldId id="286" r:id="rId18"/>
    <p:sldId id="267" r:id="rId19"/>
    <p:sldId id="268" r:id="rId20"/>
    <p:sldId id="281" r:id="rId21"/>
    <p:sldId id="282" r:id="rId22"/>
    <p:sldId id="287" r:id="rId23"/>
    <p:sldId id="273" r:id="rId24"/>
    <p:sldId id="272" r:id="rId25"/>
    <p:sldId id="274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 autoAdjust="0"/>
  </p:normalViewPr>
  <p:slideViewPr>
    <p:cSldViewPr snapToGrid="0" showGuides="1">
      <p:cViewPr varScale="1">
        <p:scale>
          <a:sx n="89" d="100"/>
          <a:sy n="89" d="100"/>
        </p:scale>
        <p:origin x="245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2" d="100"/>
          <a:sy n="122" d="100"/>
        </p:scale>
        <p:origin x="49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2DFAD57C-D9B8-4979-9ADA-006FB399E7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6484C553-64E3-4E55-85B4-23512AFFE3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D5F73-86D7-4232-B97C-0EE7513CF1B4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9A2C07F0-1650-45EA-8100-CBCD1E50EA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E8F0C226-9F5A-4985-9375-C1E3732934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7DBB2-EE3F-4C1F-A578-6E6484FB2D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808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B94C5-1223-48E3-A8E0-A02A8112A855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EBFB9-DC24-4780-86FE-643066349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9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ro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23">
            <a:extLst>
              <a:ext uri="{FF2B5EF4-FFF2-40B4-BE49-F238E27FC236}">
                <a16:creationId xmlns="" xmlns:a16="http://schemas.microsoft.com/office/drawing/2014/main" id="{9402D2F9-0A76-4C7B-B505-DEC37727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25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465063D-79DE-43F4-8D9B-25EA8A84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F374702-1DA8-4122-9A96-F2AFD979D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A1BFDD6-A607-4E0B-8733-5FBC7671E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41DD9AC-A782-4D4E-9C15-A246B9B0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37F4FF31-7235-467B-8F82-3D2AC6E2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47700C6-4E22-41A8-9E82-DBE94B4E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20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9F0E3B0-0C58-4115-8C5B-166F73041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C129DFF-0891-47C0-AF21-601CD6812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E56FA54C-FDAD-4A40-AAAE-D4FBEEB61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9B761411-3B56-4F27-A016-10E5011AF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73D03E8A-7C12-4E4B-8FF1-A70ED098B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C026A919-1522-43BD-8AB5-B008005D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67330A3D-75FD-41EA-9643-0F2CA8A7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83DFA2EF-5113-46BF-B39D-3384A99A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69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34799DA-C7AE-4D8F-9F8D-2EB4D5AB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FD45BC9D-8741-4C48-A9C6-4CDC7AC8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79CE22E5-2BC5-4219-BAD3-E044D88B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7AD7DB88-36FE-4340-95A7-1E8B67F79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97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04716D9B-5B3D-4960-AEB6-F454020C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38BDF868-D402-440C-A138-6399DFA0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A0C4ADC-D48E-44EE-82BD-114E250F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417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A805BB7-F8D6-41FB-AED9-F5038A7A8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C40C53-6925-46BC-A664-E335881F5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C40FD2B0-0839-4095-A871-DD31F4667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2124B7F1-F6E6-4368-9B25-1207071F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020254C2-BD42-4758-9F24-E40A1AFC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B2C3DD2-AD06-4930-8A9A-00A592C6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867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AE11363-3A72-4BD7-9704-990BFA02F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1B4FDF35-93D5-4E4A-824E-8DC932FA3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6B43E82D-9B14-45EE-A8E8-1925666E8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9DD09665-D59C-4820-B126-FD74E05C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DDA8A9E-35A5-43AC-9037-FE002BB52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FB610A94-3E93-4B38-ABF0-BD690A8D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814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6E99990-1D91-4901-97D0-2235CF406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44CB83A7-162D-4174-8B88-FD2CEB099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B334155D-116C-4FDB-A395-EAFB26745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5BB91BA-A223-496F-B10A-27BC74FE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BE342FC-3FB1-4D6D-909E-39A8B52A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425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AC97C6B4-7F5E-42E7-ACCE-372A5D83E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8110B2FE-391B-4064-9719-185DAFB30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6208926-054C-4B92-961B-7879DBAD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C5E0705-856D-4104-9C92-1E33A00F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C210456-0841-4EAC-941E-3F603D80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ro Diapositiva testo centr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>
            <a:extLst>
              <a:ext uri="{FF2B5EF4-FFF2-40B4-BE49-F238E27FC236}">
                <a16:creationId xmlns="" xmlns:a16="http://schemas.microsoft.com/office/drawing/2014/main" id="{34057FB2-ADC6-4958-8C13-F141BD85ADE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2975" y="1484374"/>
            <a:ext cx="9144000" cy="479137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  <a:latin typeface="Playfair Display Medium" pitchFamily="2" charset="0"/>
              </a:rPr>
              <a:t>Sottotitolo diapositiva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="" xmlns:a16="http://schemas.microsoft.com/office/drawing/2014/main" id="{5F7B652D-27EC-4402-8D6D-D5D4D87E1204}"/>
              </a:ext>
            </a:extLst>
          </p:cNvPr>
          <p:cNvSpPr txBox="1">
            <a:spLocks/>
          </p:cNvSpPr>
          <p:nvPr userDrawn="1"/>
        </p:nvSpPr>
        <p:spPr>
          <a:xfrm>
            <a:off x="1523999" y="3055465"/>
            <a:ext cx="9195707" cy="70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it-IT" sz="1800" dirty="0">
                <a:solidFill>
                  <a:schemeClr val="bg2">
                    <a:lumMod val="50000"/>
                  </a:schemeClr>
                </a:solidFill>
                <a:latin typeface="Playfair Display Medium" pitchFamily="2" charset="0"/>
              </a:rPr>
              <a:t>Inserire qui il testo cercando di non scendere al di sotto dei 12 punti per consentire la massima leggibilità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BEBB45C-8200-4CEF-B99F-8D23C4E58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817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5919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ro Diapositiva testo centr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>
            <a:extLst>
              <a:ext uri="{FF2B5EF4-FFF2-40B4-BE49-F238E27FC236}">
                <a16:creationId xmlns="" xmlns:a16="http://schemas.microsoft.com/office/drawing/2014/main" id="{34057FB2-ADC6-4958-8C13-F141BD85ADE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2975" y="1484374"/>
            <a:ext cx="9144000" cy="479137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  <a:latin typeface="Playfair Display Medium" pitchFamily="2" charset="0"/>
              </a:rPr>
              <a:t>Sottotitolo diapositiva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="" xmlns:a16="http://schemas.microsoft.com/office/drawing/2014/main" id="{0C458D6D-E237-4332-913C-0B4B24F83599}"/>
              </a:ext>
            </a:extLst>
          </p:cNvPr>
          <p:cNvGrpSpPr/>
          <p:nvPr userDrawn="1"/>
        </p:nvGrpSpPr>
        <p:grpSpPr>
          <a:xfrm>
            <a:off x="334734" y="2522084"/>
            <a:ext cx="3661684" cy="3068366"/>
            <a:chOff x="326570" y="2162856"/>
            <a:chExt cx="3661684" cy="3068366"/>
          </a:xfrm>
        </p:grpSpPr>
        <p:pic>
          <p:nvPicPr>
            <p:cNvPr id="10" name="Immagine 9">
              <a:extLst>
                <a:ext uri="{FF2B5EF4-FFF2-40B4-BE49-F238E27FC236}">
                  <a16:creationId xmlns="" xmlns:a16="http://schemas.microsoft.com/office/drawing/2014/main" id="{CFAA53E7-609B-45E2-A75A-D1B5F4EB0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571" y="2162856"/>
              <a:ext cx="3661683" cy="564016"/>
            </a:xfrm>
            <a:prstGeom prst="rect">
              <a:avLst/>
            </a:prstGeom>
          </p:spPr>
        </p:pic>
        <p:sp>
          <p:nvSpPr>
            <p:cNvPr id="11" name="Sottotitolo 2">
              <a:extLst>
                <a:ext uri="{FF2B5EF4-FFF2-40B4-BE49-F238E27FC236}">
                  <a16:creationId xmlns="" xmlns:a16="http://schemas.microsoft.com/office/drawing/2014/main" id="{73500528-01B3-41A0-A64F-DC78BB9796D5}"/>
                </a:ext>
              </a:extLst>
            </p:cNvPr>
            <p:cNvSpPr txBox="1">
              <a:spLocks/>
            </p:cNvSpPr>
            <p:nvPr/>
          </p:nvSpPr>
          <p:spPr>
            <a:xfrm>
              <a:off x="326570" y="2702316"/>
              <a:ext cx="3661683" cy="25289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70000"/>
                </a:lnSpc>
              </a:pPr>
              <a:r>
                <a:rPr lang="it-IT" sz="1800" dirty="0">
                  <a:solidFill>
                    <a:schemeClr val="bg2">
                      <a:lumMod val="50000"/>
                    </a:schemeClr>
                  </a:solidFill>
                  <a:latin typeface="Playfair Display Medium" pitchFamily="2" charset="0"/>
                </a:rPr>
                <a:t>Casella di testo semplice con titolo in evidenza.</a:t>
              </a:r>
            </a:p>
          </p:txBody>
        </p:sp>
        <p:sp>
          <p:nvSpPr>
            <p:cNvPr id="12" name="Sottotitolo 2">
              <a:extLst>
                <a:ext uri="{FF2B5EF4-FFF2-40B4-BE49-F238E27FC236}">
                  <a16:creationId xmlns="" xmlns:a16="http://schemas.microsoft.com/office/drawing/2014/main" id="{43CAF5E5-AE62-42F2-87DB-428A49D72209}"/>
                </a:ext>
              </a:extLst>
            </p:cNvPr>
            <p:cNvSpPr txBox="1">
              <a:spLocks/>
            </p:cNvSpPr>
            <p:nvPr/>
          </p:nvSpPr>
          <p:spPr>
            <a:xfrm>
              <a:off x="522169" y="2223179"/>
              <a:ext cx="3272182" cy="4791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bg1"/>
                  </a:solidFill>
                  <a:latin typeface="Playfair Display Medium" pitchFamily="2" charset="0"/>
                </a:rPr>
                <a:t>Titolo casella di testo</a:t>
              </a:r>
            </a:p>
          </p:txBody>
        </p:sp>
      </p:grp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5CAE99D9-5497-4229-807C-0D36EB2453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4413" y="2522538"/>
            <a:ext cx="6180137" cy="30829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="" xmlns:a16="http://schemas.microsoft.com/office/drawing/2014/main" id="{2E33E024-B7BB-400F-B1CD-64AF2339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1191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ro Diapositiva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>
            <a:extLst>
              <a:ext uri="{FF2B5EF4-FFF2-40B4-BE49-F238E27FC236}">
                <a16:creationId xmlns="" xmlns:a16="http://schemas.microsoft.com/office/drawing/2014/main" id="{34057FB2-ADC6-4958-8C13-F141BD85ADE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2975" y="1484374"/>
            <a:ext cx="9144000" cy="479137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  <a:latin typeface="Playfair Display Medium" pitchFamily="2" charset="0"/>
              </a:rPr>
              <a:t>Sottotitolo diapositiva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="" xmlns:a16="http://schemas.microsoft.com/office/drawing/2014/main" id="{0C458D6D-E237-4332-913C-0B4B24F83599}"/>
              </a:ext>
            </a:extLst>
          </p:cNvPr>
          <p:cNvGrpSpPr/>
          <p:nvPr userDrawn="1"/>
        </p:nvGrpSpPr>
        <p:grpSpPr>
          <a:xfrm>
            <a:off x="334734" y="2522084"/>
            <a:ext cx="3661684" cy="3068366"/>
            <a:chOff x="326570" y="2162856"/>
            <a:chExt cx="3661684" cy="3068366"/>
          </a:xfrm>
        </p:grpSpPr>
        <p:pic>
          <p:nvPicPr>
            <p:cNvPr id="10" name="Immagine 9">
              <a:extLst>
                <a:ext uri="{FF2B5EF4-FFF2-40B4-BE49-F238E27FC236}">
                  <a16:creationId xmlns="" xmlns:a16="http://schemas.microsoft.com/office/drawing/2014/main" id="{CFAA53E7-609B-45E2-A75A-D1B5F4EB0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571" y="2162856"/>
              <a:ext cx="3661683" cy="564016"/>
            </a:xfrm>
            <a:prstGeom prst="rect">
              <a:avLst/>
            </a:prstGeom>
          </p:spPr>
        </p:pic>
        <p:sp>
          <p:nvSpPr>
            <p:cNvPr id="11" name="Sottotitolo 2">
              <a:extLst>
                <a:ext uri="{FF2B5EF4-FFF2-40B4-BE49-F238E27FC236}">
                  <a16:creationId xmlns="" xmlns:a16="http://schemas.microsoft.com/office/drawing/2014/main" id="{73500528-01B3-41A0-A64F-DC78BB9796D5}"/>
                </a:ext>
              </a:extLst>
            </p:cNvPr>
            <p:cNvSpPr txBox="1">
              <a:spLocks/>
            </p:cNvSpPr>
            <p:nvPr/>
          </p:nvSpPr>
          <p:spPr>
            <a:xfrm>
              <a:off x="326570" y="2702316"/>
              <a:ext cx="3661683" cy="25289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it-IT" sz="1800" dirty="0">
                  <a:solidFill>
                    <a:schemeClr val="bg2">
                      <a:lumMod val="50000"/>
                    </a:schemeClr>
                  </a:solidFill>
                  <a:latin typeface="Playfair Display Medium" pitchFamily="2" charset="0"/>
                </a:rPr>
                <a:t>Casella di testo punto elenco</a:t>
              </a:r>
            </a:p>
            <a:p>
              <a:pPr marL="285750" indent="-28575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800" dirty="0">
                  <a:solidFill>
                    <a:schemeClr val="bg2">
                      <a:lumMod val="50000"/>
                    </a:schemeClr>
                  </a:solidFill>
                  <a:latin typeface="Playfair Display Medium" pitchFamily="2" charset="0"/>
                </a:rPr>
                <a:t>Riga uno</a:t>
              </a:r>
            </a:p>
            <a:p>
              <a:pPr marL="285750" indent="-28575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800" dirty="0">
                  <a:solidFill>
                    <a:schemeClr val="bg2">
                      <a:lumMod val="50000"/>
                    </a:schemeClr>
                  </a:solidFill>
                  <a:latin typeface="Playfair Display Medium" pitchFamily="2" charset="0"/>
                </a:rPr>
                <a:t>Riga due</a:t>
              </a:r>
            </a:p>
            <a:p>
              <a:pPr marL="285750" indent="-28575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800" dirty="0">
                  <a:solidFill>
                    <a:schemeClr val="bg2">
                      <a:lumMod val="50000"/>
                    </a:schemeClr>
                  </a:solidFill>
                  <a:latin typeface="Playfair Display Medium" pitchFamily="2" charset="0"/>
                </a:rPr>
                <a:t>Riga tre</a:t>
              </a:r>
            </a:p>
            <a:p>
              <a:pPr marL="285750" indent="-28575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sz="1800" dirty="0">
                  <a:solidFill>
                    <a:schemeClr val="bg2">
                      <a:lumMod val="50000"/>
                    </a:schemeClr>
                  </a:solidFill>
                  <a:latin typeface="Playfair Display Medium" pitchFamily="2" charset="0"/>
                </a:rPr>
                <a:t>Riga quattro</a:t>
              </a:r>
            </a:p>
          </p:txBody>
        </p:sp>
        <p:sp>
          <p:nvSpPr>
            <p:cNvPr id="12" name="Sottotitolo 2">
              <a:extLst>
                <a:ext uri="{FF2B5EF4-FFF2-40B4-BE49-F238E27FC236}">
                  <a16:creationId xmlns="" xmlns:a16="http://schemas.microsoft.com/office/drawing/2014/main" id="{43CAF5E5-AE62-42F2-87DB-428A49D72209}"/>
                </a:ext>
              </a:extLst>
            </p:cNvPr>
            <p:cNvSpPr txBox="1">
              <a:spLocks/>
            </p:cNvSpPr>
            <p:nvPr/>
          </p:nvSpPr>
          <p:spPr>
            <a:xfrm>
              <a:off x="522169" y="2223179"/>
              <a:ext cx="3272182" cy="4791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bg1"/>
                  </a:solidFill>
                  <a:latin typeface="Playfair Display Medium" pitchFamily="2" charset="0"/>
                </a:rPr>
                <a:t>Titolo casella di testo</a:t>
              </a:r>
            </a:p>
          </p:txBody>
        </p:sp>
      </p:grp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5CAE99D9-5497-4229-807C-0D36EB2453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4413" y="2522538"/>
            <a:ext cx="6180137" cy="30829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77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605374F-5DEE-454C-9753-D02D1F5E56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3515" y="0"/>
            <a:ext cx="10515600" cy="127515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it-IT" dirty="0"/>
              <a:t>Fare clic inserire il titolo</a:t>
            </a:r>
          </a:p>
        </p:txBody>
      </p:sp>
    </p:spTree>
    <p:extLst>
      <p:ext uri="{BB962C8B-B14F-4D97-AF65-F5344CB8AC3E}">
        <p14:creationId xmlns:p14="http://schemas.microsoft.com/office/powerpoint/2010/main" val="307762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D23CB12-6CD3-447D-8067-C4636FC10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20D99AB-C1FE-40CB-92A9-3FD6DA829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B7C4428-4946-4877-8A31-D5005FC1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1514C1E-E661-42A4-B3D5-2F021FC5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EED18C3-97EA-48C7-A42F-5722D4D5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77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D23CB12-6CD3-447D-8067-C4636FC10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20D99AB-C1FE-40CB-92A9-3FD6DA829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B7C4428-4946-4877-8A31-D5005FC1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1514C1E-E661-42A4-B3D5-2F021FC5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EED18C3-97EA-48C7-A42F-5722D4D5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80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67F4C69-0EB1-47B2-96A0-2B27DA9B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9903CA5-2603-4C00-BCFD-DFEEC1BF0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5A4DF66-0268-468F-92EC-0ED04AF6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9E8F248-32E1-48E2-B985-A8525E1C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6C43F46-588A-41B9-84E7-C8674387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70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E8F365E-AADF-4C8B-B9AD-C1F4C29B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E20D4A3-1630-46EB-A7A3-14CF3FABB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7171F15-4F1E-454D-843D-14EFFFEB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C78AB7-AD02-41A9-9C2B-909CAB744E4A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317A6CD-2CC5-441D-8B71-178F70482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B3E2B88-44FF-4223-9EFE-377B9122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6845-125B-47B3-97D9-381FC5652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94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6EED30E7-D521-4406-AABD-1581F689E48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6037488"/>
            <a:ext cx="12192000" cy="820511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="" xmlns:a16="http://schemas.microsoft.com/office/drawing/2014/main" id="{FCCD297D-7F9E-401D-A126-C031BAFEC6A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46780" y="6190573"/>
            <a:ext cx="5339071" cy="58986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C1329D02-6D0B-48A7-B3B6-E715E28BF5E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11216"/>
            <a:ext cx="12189951" cy="1263937"/>
          </a:xfrm>
          <a:prstGeom prst="rect">
            <a:avLst/>
          </a:prstGeom>
        </p:spPr>
      </p:pic>
      <p:sp>
        <p:nvSpPr>
          <p:cNvPr id="11" name="Titolo 1">
            <a:extLst>
              <a:ext uri="{FF2B5EF4-FFF2-40B4-BE49-F238E27FC236}">
                <a16:creationId xmlns="" xmlns:a16="http://schemas.microsoft.com/office/drawing/2014/main" id="{2F9466D8-B5C8-485C-8A1B-F3538190FCB6}"/>
              </a:ext>
            </a:extLst>
          </p:cNvPr>
          <p:cNvSpPr txBox="1">
            <a:spLocks/>
          </p:cNvSpPr>
          <p:nvPr userDrawn="1"/>
        </p:nvSpPr>
        <p:spPr>
          <a:xfrm>
            <a:off x="1524000" y="220437"/>
            <a:ext cx="9144000" cy="7796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48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14" name="Segnaposto titolo 13">
            <a:extLst>
              <a:ext uri="{FF2B5EF4-FFF2-40B4-BE49-F238E27FC236}">
                <a16:creationId xmlns="" xmlns:a16="http://schemas.microsoft.com/office/drawing/2014/main" id="{DD726B15-A2E5-4C17-9575-CA657FF3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7781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76" r:id="rId4"/>
    <p:sldLayoutId id="2147483663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lemento grafico 7">
            <a:extLst>
              <a:ext uri="{FF2B5EF4-FFF2-40B4-BE49-F238E27FC236}">
                <a16:creationId xmlns="" xmlns:a16="http://schemas.microsoft.com/office/drawing/2014/main" id="{1D9B41FB-141C-4E31-B118-8056F4974A7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46780" y="6190573"/>
            <a:ext cx="5339071" cy="589869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0E22E14A-6F18-4A9F-8F71-2BD9F173FF44}"/>
              </a:ext>
            </a:extLst>
          </p:cNvPr>
          <p:cNvSpPr txBox="1">
            <a:spLocks/>
          </p:cNvSpPr>
          <p:nvPr userDrawn="1"/>
        </p:nvSpPr>
        <p:spPr>
          <a:xfrm>
            <a:off x="1524000" y="220437"/>
            <a:ext cx="9144000" cy="7796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48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8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e.abruzzo.it/content/il-patto-il-sud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3BA91403-75D1-4C0C-8519-D342FF1C9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9120"/>
            <a:ext cx="12189951" cy="3594119"/>
          </a:xfrm>
          <a:prstGeom prst="rect">
            <a:avLst/>
          </a:prstGeom>
        </p:spPr>
      </p:pic>
      <p:pic>
        <p:nvPicPr>
          <p:cNvPr id="9" name="Segnaposto contenuto 8">
            <a:extLst>
              <a:ext uri="{FF2B5EF4-FFF2-40B4-BE49-F238E27FC236}">
                <a16:creationId xmlns="" xmlns:a16="http://schemas.microsoft.com/office/drawing/2014/main" id="{48EEB091-D07E-4ADA-BD83-EA02A0B9A1C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563"/>
            <a:ext cx="820738" cy="1046162"/>
          </a:xfrm>
          <a:prstGeom prst="rect">
            <a:avLst/>
          </a:prstGeom>
        </p:spPr>
      </p:pic>
      <p:pic>
        <p:nvPicPr>
          <p:cNvPr id="1026" name="Picture 2" descr="Il Formez è fondamentale per il Sud. Ma il suo futuro è avvolto nel mistero  - Secolo d'Italia">
            <a:extLst>
              <a:ext uri="{FF2B5EF4-FFF2-40B4-BE49-F238E27FC236}">
                <a16:creationId xmlns="" xmlns:a16="http://schemas.microsoft.com/office/drawing/2014/main" id="{9D9D3F48-167C-4A10-8C78-C70AE7820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575" y="401411"/>
            <a:ext cx="2730137" cy="113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="" xmlns:a16="http://schemas.microsoft.com/office/drawing/2014/main" id="{A2734FAF-DA31-46AA-8D42-94E3714EB4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72" y="556304"/>
            <a:ext cx="2707658" cy="698710"/>
          </a:xfrm>
          <a:prstGeom prst="rect">
            <a:avLst/>
          </a:prstGeom>
        </p:spPr>
      </p:pic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1337131D-FE53-49AE-A8FA-C6537D66F82C}"/>
              </a:ext>
            </a:extLst>
          </p:cNvPr>
          <p:cNvSpPr txBox="1">
            <a:spLocks/>
          </p:cNvSpPr>
          <p:nvPr/>
        </p:nvSpPr>
        <p:spPr>
          <a:xfrm>
            <a:off x="351064" y="1989120"/>
            <a:ext cx="11487150" cy="35941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chemeClr val="bg1"/>
                </a:solidFill>
                <a:latin typeface="Playfair Display Medium" pitchFamily="2" charset="0"/>
              </a:rPr>
              <a:t>Progetto ASSISTE Abruzzo</a:t>
            </a:r>
          </a:p>
          <a:p>
            <a:pPr algn="ctr"/>
            <a:r>
              <a:rPr lang="it-IT" dirty="0">
                <a:solidFill>
                  <a:schemeClr val="bg1"/>
                </a:solidFill>
                <a:latin typeface="Playfair Display Medium" pitchFamily="2" charset="0"/>
              </a:rPr>
              <a:t>Assistenza Tecnica alla Regione Abruzzo sul Fondo di Sviluppo e Coesione</a:t>
            </a:r>
          </a:p>
          <a:p>
            <a:pPr algn="ctr"/>
            <a:r>
              <a:rPr lang="it-IT" dirty="0">
                <a:solidFill>
                  <a:schemeClr val="bg1"/>
                </a:solidFill>
                <a:latin typeface="Playfair Display Medium" pitchFamily="2" charset="0"/>
              </a:rPr>
              <a:t>Percorso di affiancamento e aggiornamento </a:t>
            </a:r>
          </a:p>
        </p:txBody>
      </p:sp>
      <p:pic>
        <p:nvPicPr>
          <p:cNvPr id="16" name="Elemento grafico 15">
            <a:extLst>
              <a:ext uri="{FF2B5EF4-FFF2-40B4-BE49-F238E27FC236}">
                <a16:creationId xmlns="" xmlns:a16="http://schemas.microsoft.com/office/drawing/2014/main" id="{7983403B-3775-4CD9-B3EF-80C18693DC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" y="5583239"/>
            <a:ext cx="12189951" cy="1274761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EF6F6EA0-A624-48BF-B6AA-69C1A1DA4796}"/>
              </a:ext>
            </a:extLst>
          </p:cNvPr>
          <p:cNvSpPr txBox="1"/>
          <p:nvPr/>
        </p:nvSpPr>
        <p:spPr>
          <a:xfrm>
            <a:off x="730704" y="5910943"/>
            <a:ext cx="1110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Playfair Display ExtraBold" pitchFamily="2" charset="0"/>
              </a:rPr>
              <a:t>4</a:t>
            </a:r>
            <a:r>
              <a:rPr lang="it-IT" dirty="0" smtClean="0">
                <a:latin typeface="Playfair Display ExtraBold" pitchFamily="2" charset="0"/>
              </a:rPr>
              <a:t> </a:t>
            </a:r>
            <a:r>
              <a:rPr lang="it-IT" dirty="0">
                <a:latin typeface="Playfair Display ExtraBold" pitchFamily="2" charset="0"/>
              </a:rPr>
              <a:t>giornata</a:t>
            </a:r>
            <a:r>
              <a:rPr lang="it-IT" dirty="0">
                <a:latin typeface="Playfair Display Medium" pitchFamily="2" charset="0"/>
              </a:rPr>
              <a:t>      ■      </a:t>
            </a:r>
            <a:r>
              <a:rPr lang="it-IT" dirty="0">
                <a:latin typeface="Playfair Display" pitchFamily="2" charset="0"/>
              </a:rPr>
              <a:t>mercoledì</a:t>
            </a:r>
            <a:r>
              <a:rPr lang="it-IT" dirty="0">
                <a:latin typeface="Playfair Display Medium" pitchFamily="2" charset="0"/>
              </a:rPr>
              <a:t> </a:t>
            </a:r>
            <a:r>
              <a:rPr lang="it-IT" dirty="0" smtClean="0">
                <a:latin typeface="Playfair Display ExtraBold" pitchFamily="2" charset="0"/>
              </a:rPr>
              <a:t>04/05/2022</a:t>
            </a:r>
            <a:r>
              <a:rPr lang="it-IT" dirty="0" smtClean="0">
                <a:latin typeface="Playfair Display Medium" pitchFamily="2" charset="0"/>
              </a:rPr>
              <a:t>      </a:t>
            </a:r>
            <a:r>
              <a:rPr lang="it-IT" dirty="0">
                <a:latin typeface="Playfair Display Medium" pitchFamily="2" charset="0"/>
              </a:rPr>
              <a:t>■      </a:t>
            </a:r>
            <a:r>
              <a:rPr lang="it-IT" dirty="0">
                <a:latin typeface="Playfair Display" pitchFamily="2" charset="0"/>
              </a:rPr>
              <a:t>ore</a:t>
            </a:r>
            <a:r>
              <a:rPr lang="it-IT" dirty="0">
                <a:latin typeface="Playfair Display Medium" pitchFamily="2" charset="0"/>
              </a:rPr>
              <a:t> </a:t>
            </a:r>
            <a:r>
              <a:rPr lang="it-IT" dirty="0">
                <a:latin typeface="Playfair Display ExtraBold" pitchFamily="2" charset="0"/>
              </a:rPr>
              <a:t>9,30/11,30</a:t>
            </a:r>
          </a:p>
        </p:txBody>
      </p:sp>
    </p:spTree>
    <p:extLst>
      <p:ext uri="{BB962C8B-B14F-4D97-AF65-F5344CB8AC3E}">
        <p14:creationId xmlns:p14="http://schemas.microsoft.com/office/powerpoint/2010/main" val="16843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98205" y="1275153"/>
            <a:ext cx="10759155" cy="674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0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Finalità:</a:t>
            </a:r>
            <a:r>
              <a:rPr lang="it-IT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sz="2000" dirty="0">
                <a:solidFill>
                  <a:srgbClr val="002060"/>
                </a:solidFill>
              </a:rPr>
              <a:t>assicurare il perseguimento dei seguenti principi di sana e corretta gestione dei </a:t>
            </a:r>
            <a:r>
              <a:rPr lang="it-IT" sz="2000" dirty="0" smtClean="0">
                <a:solidFill>
                  <a:srgbClr val="002060"/>
                </a:solidFill>
              </a:rPr>
              <a:t>fondi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000" b="1" dirty="0" smtClean="0">
                <a:solidFill>
                  <a:srgbClr val="002060"/>
                </a:solidFill>
              </a:rPr>
              <a:t>I cardini del controllo: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2060"/>
                </a:solidFill>
              </a:rPr>
              <a:t>principio </a:t>
            </a:r>
            <a:r>
              <a:rPr lang="it-IT" sz="2000" b="1" dirty="0">
                <a:solidFill>
                  <a:srgbClr val="002060"/>
                </a:solidFill>
              </a:rPr>
              <a:t>della legittimità</a:t>
            </a:r>
            <a:r>
              <a:rPr lang="it-IT" sz="2000" dirty="0">
                <a:solidFill>
                  <a:srgbClr val="002060"/>
                </a:solidFill>
              </a:rPr>
              <a:t>, in base al quale le spese sono sostenute nel rispetto della normativa comunitaria, nazionale e regionale di riferimento, con particolare riferimento alle disposizioni in materia fiscale, contabile, appalti pubblici, regimi di aiuto, concorrenza ed ambiente. </a:t>
            </a:r>
            <a:endParaRPr lang="it-IT" sz="2000" dirty="0" smtClean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2060"/>
                </a:solidFill>
              </a:rPr>
              <a:t>principio </a:t>
            </a:r>
            <a:r>
              <a:rPr lang="it-IT" sz="2000" b="1" dirty="0">
                <a:solidFill>
                  <a:srgbClr val="002060"/>
                </a:solidFill>
              </a:rPr>
              <a:t>di effettività della spesa</a:t>
            </a:r>
            <a:r>
              <a:rPr lang="it-IT" sz="2000" dirty="0">
                <a:solidFill>
                  <a:srgbClr val="002060"/>
                </a:solidFill>
              </a:rPr>
              <a:t>, in forza del quale i controlli verificano che la spesa sia effettivamente sostenuta e connessa all’operazione finanziata; </a:t>
            </a:r>
            <a:endParaRPr lang="it-IT" sz="2000" dirty="0" smtClean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2060"/>
                </a:solidFill>
              </a:rPr>
              <a:t>principio </a:t>
            </a:r>
            <a:r>
              <a:rPr lang="it-IT" sz="2000" b="1" dirty="0">
                <a:solidFill>
                  <a:srgbClr val="002060"/>
                </a:solidFill>
              </a:rPr>
              <a:t>temporale</a:t>
            </a:r>
            <a:r>
              <a:rPr lang="it-IT" sz="2000" dirty="0">
                <a:solidFill>
                  <a:srgbClr val="002060"/>
                </a:solidFill>
              </a:rPr>
              <a:t>, in base al quale le spese risultano ammissibili se assunte nel periodo di validità dell’intervento cui fanno riferimento.</a:t>
            </a:r>
            <a:endParaRPr lang="it-IT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 smtClean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controllo di I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68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98205" y="1623884"/>
            <a:ext cx="10759155" cy="493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 smtClean="0">
                <a:solidFill>
                  <a:srgbClr val="002060"/>
                </a:solidFill>
              </a:rPr>
              <a:t>Il processo </a:t>
            </a:r>
            <a:r>
              <a:rPr lang="it-IT" sz="2800" b="1" dirty="0">
                <a:solidFill>
                  <a:srgbClr val="002060"/>
                </a:solidFill>
              </a:rPr>
              <a:t>di controllo di primo </a:t>
            </a:r>
            <a:r>
              <a:rPr lang="it-IT" sz="2800" b="1" dirty="0" smtClean="0">
                <a:solidFill>
                  <a:srgbClr val="002060"/>
                </a:solidFill>
              </a:rPr>
              <a:t>livello si </a:t>
            </a:r>
            <a:r>
              <a:rPr lang="it-IT" sz="2800" b="1" dirty="0">
                <a:solidFill>
                  <a:srgbClr val="002060"/>
                </a:solidFill>
              </a:rPr>
              <a:t>articola in: </a:t>
            </a:r>
            <a:endParaRPr lang="it-IT" sz="2800" b="1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it-IT" sz="2800" u="sng" dirty="0" smtClean="0">
                <a:solidFill>
                  <a:srgbClr val="002060"/>
                </a:solidFill>
              </a:rPr>
              <a:t>controlli </a:t>
            </a:r>
            <a:r>
              <a:rPr lang="it-IT" sz="2800" u="sng" dirty="0">
                <a:solidFill>
                  <a:srgbClr val="002060"/>
                </a:solidFill>
              </a:rPr>
              <a:t>amministrativi on desk </a:t>
            </a:r>
            <a:r>
              <a:rPr lang="it-IT" sz="2800" dirty="0">
                <a:solidFill>
                  <a:srgbClr val="002060"/>
                </a:solidFill>
              </a:rPr>
              <a:t>sul 100% delle operazioni; </a:t>
            </a:r>
            <a:endParaRPr lang="it-IT" sz="2800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it-IT" sz="2800" u="sng" dirty="0" smtClean="0">
                <a:solidFill>
                  <a:srgbClr val="002060"/>
                </a:solidFill>
              </a:rPr>
              <a:t>controlli </a:t>
            </a:r>
            <a:r>
              <a:rPr lang="it-IT" sz="2800" u="sng" dirty="0">
                <a:solidFill>
                  <a:srgbClr val="002060"/>
                </a:solidFill>
              </a:rPr>
              <a:t>in loco su base campionaria </a:t>
            </a:r>
            <a:r>
              <a:rPr lang="it-IT" sz="2800" dirty="0">
                <a:solidFill>
                  <a:srgbClr val="002060"/>
                </a:solidFill>
              </a:rPr>
              <a:t>e/o in relazione alle situazioni di maggiore criticità, sia su interventi in corso di attuazione che conclusi, finalizzati al loro controllo fisico e </a:t>
            </a:r>
            <a:r>
              <a:rPr lang="it-IT" sz="2800" dirty="0" smtClean="0">
                <a:solidFill>
                  <a:srgbClr val="002060"/>
                </a:solidFill>
              </a:rPr>
              <a:t>finanziario.</a:t>
            </a:r>
            <a:endParaRPr lang="it-IT" sz="2800" dirty="0" smtClean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controllo di I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69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625530"/>
            <a:ext cx="10759155" cy="398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>
                <a:solidFill>
                  <a:srgbClr val="002060"/>
                </a:solidFill>
              </a:rPr>
              <a:t>I </a:t>
            </a:r>
            <a:r>
              <a:rPr lang="it-IT" sz="2400" dirty="0">
                <a:solidFill>
                  <a:srgbClr val="002060"/>
                </a:solidFill>
              </a:rPr>
              <a:t>controlli amministrativi on desk sono finalizzati a verificare che la realizzazione delle operazioni sia coerente e </a:t>
            </a:r>
            <a:r>
              <a:rPr lang="it-IT" sz="2400" dirty="0" smtClean="0">
                <a:solidFill>
                  <a:srgbClr val="002060"/>
                </a:solidFill>
              </a:rPr>
              <a:t>completa e che: 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>
                <a:solidFill>
                  <a:srgbClr val="002060"/>
                </a:solidFill>
              </a:rPr>
              <a:t>le spese dichiarate siano state effettivamente </a:t>
            </a:r>
            <a:r>
              <a:rPr lang="it-IT" sz="2400" dirty="0" smtClean="0">
                <a:solidFill>
                  <a:srgbClr val="002060"/>
                </a:solidFill>
              </a:rPr>
              <a:t>sostenute; </a:t>
            </a:r>
            <a:endParaRPr lang="it-IT" sz="2400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002060"/>
                </a:solidFill>
              </a:rPr>
              <a:t>le </a:t>
            </a:r>
            <a:r>
              <a:rPr lang="it-IT" sz="2400" dirty="0">
                <a:solidFill>
                  <a:srgbClr val="002060"/>
                </a:solidFill>
              </a:rPr>
              <a:t>procedure seguite e le spese sostenute siano conformi alle norme comunitarie, nazionali e </a:t>
            </a:r>
            <a:r>
              <a:rPr lang="it-IT" sz="2400" dirty="0" smtClean="0">
                <a:solidFill>
                  <a:srgbClr val="002060"/>
                </a:solidFill>
              </a:rPr>
              <a:t>regionali; </a:t>
            </a:r>
            <a:endParaRPr lang="it-IT" sz="2400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002060"/>
                </a:solidFill>
              </a:rPr>
              <a:t>le </a:t>
            </a:r>
            <a:r>
              <a:rPr lang="it-IT" sz="2400" dirty="0">
                <a:solidFill>
                  <a:srgbClr val="002060"/>
                </a:solidFill>
              </a:rPr>
              <a:t>domande di erogazione del finanziamento siano corrette e conformi a quelle previste dai provvedimenti di approvazione del progetto finanziato. </a:t>
            </a:r>
            <a:endParaRPr lang="it-IT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controlli amministrativi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48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controlli amministrativi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725223" y="1412297"/>
            <a:ext cx="108721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Controllo </a:t>
            </a:r>
            <a:r>
              <a:rPr lang="it-IT" sz="2800" b="1" dirty="0" smtClean="0">
                <a:solidFill>
                  <a:srgbClr val="002060"/>
                </a:solidFill>
              </a:rPr>
              <a:t>amministrativo </a:t>
            </a:r>
            <a:r>
              <a:rPr lang="it-IT" sz="2800" b="1" dirty="0">
                <a:solidFill>
                  <a:srgbClr val="002060"/>
                </a:solidFill>
              </a:rPr>
              <a:t>(on desk) su base documentale sul 100% della spesa, su tutti gli atti amministrativi propedeutici alla spesa </a:t>
            </a:r>
            <a:r>
              <a:rPr lang="it-IT" sz="2800" dirty="0">
                <a:solidFill>
                  <a:srgbClr val="002060"/>
                </a:solidFill>
              </a:rPr>
              <a:t>(es.: fase della selezione/individuazione dell’operazione, fase delle gare per l’individuazione di progettista e/o appaltatore e/o fornitore etc.) </a:t>
            </a:r>
            <a:r>
              <a:rPr lang="it-IT" sz="2800" b="1" dirty="0">
                <a:solidFill>
                  <a:srgbClr val="002060"/>
                </a:solidFill>
              </a:rPr>
              <a:t>e su tutte le spese sostenute, con l’utilizzo di apposite </a:t>
            </a:r>
            <a:r>
              <a:rPr lang="it-IT" sz="2800" b="1" dirty="0" err="1">
                <a:solidFill>
                  <a:srgbClr val="002060"/>
                </a:solidFill>
              </a:rPr>
              <a:t>check</a:t>
            </a:r>
            <a:r>
              <a:rPr lang="it-IT" sz="2800" b="1" dirty="0">
                <a:solidFill>
                  <a:srgbClr val="002060"/>
                </a:solidFill>
              </a:rPr>
              <a:t> list e format di verbali allegati al Manuale delle procedure di </a:t>
            </a:r>
            <a:r>
              <a:rPr lang="it-IT" sz="2800" b="1" dirty="0" smtClean="0">
                <a:solidFill>
                  <a:srgbClr val="002060"/>
                </a:solidFill>
              </a:rPr>
              <a:t>gestione</a:t>
            </a:r>
            <a:r>
              <a:rPr lang="it-IT" sz="28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14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625530"/>
            <a:ext cx="10759155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400" dirty="0">
                <a:solidFill>
                  <a:srgbClr val="002060"/>
                </a:solidFill>
              </a:rPr>
              <a:t>Il beneficiario del finanziamento è tenuto a trasmettere al RUA la documentazione riguardante l’intervento che consente di effettuare il controllo di primo livello e che, a seconda della tipologia (lavori, forniture di beni o servizi) </a:t>
            </a:r>
            <a:r>
              <a:rPr lang="it-IT" sz="2400" dirty="0" smtClean="0">
                <a:solidFill>
                  <a:srgbClr val="002060"/>
                </a:solidFill>
              </a:rPr>
              <a:t>potrà </a:t>
            </a:r>
            <a:r>
              <a:rPr lang="it-IT" sz="2400" dirty="0">
                <a:solidFill>
                  <a:srgbClr val="002060"/>
                </a:solidFill>
              </a:rPr>
              <a:t>consistere in: </a:t>
            </a:r>
            <a:endParaRPr lang="it-IT" sz="2400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it-IT" sz="2400" dirty="0" smtClean="0">
                <a:solidFill>
                  <a:srgbClr val="002060"/>
                </a:solidFill>
              </a:rPr>
              <a:t>documento </a:t>
            </a:r>
            <a:r>
              <a:rPr lang="it-IT" sz="2400" dirty="0">
                <a:solidFill>
                  <a:srgbClr val="002060"/>
                </a:solidFill>
              </a:rPr>
              <a:t>di spesa (fattura, nota di debito, stato di avanzamento lavori) trasmesso dal soggetto attuatore (fornitore, appaltatore) e documentazione attestante la realizzazione delle attività/forniture previste dal contratto/convenzione sottoscritta; </a:t>
            </a:r>
            <a:endParaRPr lang="it-IT" sz="2400" dirty="0" smtClean="0">
              <a:solidFill>
                <a:srgbClr val="00206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controlli amministrativi: </a:t>
            </a:r>
            <a:r>
              <a:rPr lang="it-IT" dirty="0" smtClean="0"/>
              <a:t>il flusso documentale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67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243020"/>
            <a:ext cx="1075915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it-IT" sz="2400" dirty="0" smtClean="0">
                <a:solidFill>
                  <a:srgbClr val="002060"/>
                </a:solidFill>
              </a:rPr>
              <a:t>rendicontazione </a:t>
            </a:r>
            <a:r>
              <a:rPr lang="it-IT" sz="2400" dirty="0">
                <a:solidFill>
                  <a:srgbClr val="002060"/>
                </a:solidFill>
              </a:rPr>
              <a:t>delle spese sostenute </a:t>
            </a:r>
            <a:r>
              <a:rPr lang="it-IT" sz="2400" dirty="0" smtClean="0">
                <a:solidFill>
                  <a:srgbClr val="002060"/>
                </a:solidFill>
              </a:rPr>
              <a:t>predisposta </a:t>
            </a:r>
            <a:r>
              <a:rPr lang="it-IT" sz="2400" dirty="0">
                <a:solidFill>
                  <a:srgbClr val="002060"/>
                </a:solidFill>
              </a:rPr>
              <a:t>dal beneficiario del finanziamento, che consenta di evidenziare le spese effettivamente sostenute a fronte degli impegni assunti, comprovati da fatture regolarmente quietanziate o da documenti contabili aventi forza probatoria equivalente. </a:t>
            </a:r>
            <a:endParaRPr lang="it-IT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>
                <a:solidFill>
                  <a:srgbClr val="002060"/>
                </a:solidFill>
              </a:rPr>
              <a:t>Il RUA invia la documentazione ricevuta dal RUP al RDC che</a:t>
            </a:r>
            <a:r>
              <a:rPr lang="it-IT" sz="2400" dirty="0" smtClean="0">
                <a:solidFill>
                  <a:srgbClr val="002060"/>
                </a:solidFill>
              </a:rPr>
              <a:t>, ricevuto il fascicolo di progetto, verificherà la documentazione e la sua conformità alla normativa, nonché l’effettività e la coerenza della spesa e compilerà la </a:t>
            </a:r>
            <a:r>
              <a:rPr lang="it-IT" sz="2400" dirty="0" err="1" smtClean="0">
                <a:solidFill>
                  <a:srgbClr val="002060"/>
                </a:solidFill>
              </a:rPr>
              <a:t>Check</a:t>
            </a:r>
            <a:r>
              <a:rPr lang="it-IT" sz="2400" dirty="0" smtClean="0">
                <a:solidFill>
                  <a:srgbClr val="002060"/>
                </a:solidFill>
              </a:rPr>
              <a:t> list conforme tra quelle allegate al Manuale di gestione.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Rinvierà al RUA l’esito del controllo allegando la CL sottoscritta.</a:t>
            </a:r>
            <a:endParaRPr lang="it-IT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controlli amministrativi</a:t>
            </a:r>
            <a:r>
              <a:rPr lang="it-IT" dirty="0" smtClean="0"/>
              <a:t>: la </a:t>
            </a:r>
            <a:r>
              <a:rPr lang="it-IT" dirty="0" err="1" smtClean="0"/>
              <a:t>Check</a:t>
            </a:r>
            <a:r>
              <a:rPr lang="it-IT" dirty="0" smtClean="0"/>
              <a:t> list.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08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414990"/>
            <a:ext cx="1075915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3600" dirty="0" smtClean="0">
                <a:solidFill>
                  <a:srgbClr val="002060"/>
                </a:solidFill>
              </a:rPr>
              <a:t>Il </a:t>
            </a:r>
            <a:r>
              <a:rPr lang="it-IT" sz="3600" dirty="0">
                <a:solidFill>
                  <a:srgbClr val="002060"/>
                </a:solidFill>
              </a:rPr>
              <a:t>RUA ha il compito di trasmettere le risultanze del controllo al RUAP e all’</a:t>
            </a:r>
            <a:r>
              <a:rPr lang="it-IT" sz="3600" dirty="0" err="1">
                <a:solidFill>
                  <a:srgbClr val="002060"/>
                </a:solidFill>
              </a:rPr>
              <a:t>OdC</a:t>
            </a:r>
            <a:r>
              <a:rPr lang="it-IT" sz="3600" dirty="0">
                <a:solidFill>
                  <a:srgbClr val="002060"/>
                </a:solidFill>
              </a:rPr>
              <a:t> e di archiviare nel fascicolo di progetto la documentazione attestante i controlli svolti e alimenta in formato elettronico un registro unico dei controlli per linea di azione.</a:t>
            </a:r>
            <a:endParaRPr lang="it-IT" sz="3600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controlli amministrativi</a:t>
            </a:r>
            <a:r>
              <a:rPr lang="it-IT" dirty="0" smtClean="0"/>
              <a:t>: conclusione controllo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38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625530"/>
            <a:ext cx="10759155" cy="3761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400" dirty="0">
                <a:solidFill>
                  <a:srgbClr val="002060"/>
                </a:solidFill>
              </a:rPr>
              <a:t>Le verifiche in loco sono svolte su almeno il 5% del totale delle spese verificate come ammissibili, prevedendo la verifica, per ogni estrazione, di almeno un intervento. </a:t>
            </a:r>
            <a:endParaRPr lang="it-IT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>
                <a:solidFill>
                  <a:srgbClr val="002060"/>
                </a:solidFill>
              </a:rPr>
              <a:t>Esse </a:t>
            </a:r>
            <a:r>
              <a:rPr lang="it-IT" sz="2400" dirty="0">
                <a:solidFill>
                  <a:srgbClr val="002060"/>
                </a:solidFill>
              </a:rPr>
              <a:t>sono finalizzate al controllo fisico e finanziario del progetto, in particolar modo alla valutazione della coerenza del progetto realizzato rispetto a quello ammesso al contributo e alla regolarità degli adempimenti giuridico - amministrativi legati alle procedure di selezione e aggiudicazione (nel caso di realizzazione di opere e infrastrutture pubbliche).</a:t>
            </a:r>
            <a:endParaRPr lang="it-IT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controlli in loco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1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275153"/>
            <a:ext cx="1075915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it-IT" sz="2000" dirty="0" smtClean="0">
                <a:solidFill>
                  <a:srgbClr val="002060"/>
                </a:solidFill>
              </a:rPr>
              <a:t>Il processo di verifica in loco si articola nelle seguenti fasi: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it-IT" sz="2000" dirty="0" smtClean="0">
                <a:solidFill>
                  <a:srgbClr val="002060"/>
                </a:solidFill>
              </a:rPr>
              <a:t>definizione dei criteri del campionamento;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it-IT" sz="2000" dirty="0" smtClean="0">
                <a:solidFill>
                  <a:srgbClr val="002060"/>
                </a:solidFill>
              </a:rPr>
              <a:t>selezione delle operazioni da verificare in fase di realizzazione, mediante apposita estrazione;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it-IT" sz="2000" dirty="0" smtClean="0">
                <a:solidFill>
                  <a:srgbClr val="002060"/>
                </a:solidFill>
              </a:rPr>
              <a:t>svolgimento di attività propedeutiche alle visite in loco (a titolo puramente esemplificativo pianificazione delle visite e avvisi formali ai Soggetti Attuatori);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it-IT" sz="2000" dirty="0" smtClean="0">
                <a:solidFill>
                  <a:srgbClr val="002060"/>
                </a:solidFill>
              </a:rPr>
              <a:t>svolgimento della verifica in loco;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it-IT" sz="2000" dirty="0" smtClean="0">
                <a:solidFill>
                  <a:srgbClr val="002060"/>
                </a:solidFill>
              </a:rPr>
              <a:t>verbalizzazione degli esiti della verifica;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it-IT" sz="2000" dirty="0" smtClean="0">
                <a:solidFill>
                  <a:srgbClr val="002060"/>
                </a:solidFill>
              </a:rPr>
              <a:t>gestione del “</a:t>
            </a:r>
            <a:r>
              <a:rPr lang="it-IT" sz="2000" dirty="0" err="1" smtClean="0">
                <a:solidFill>
                  <a:srgbClr val="002060"/>
                </a:solidFill>
              </a:rPr>
              <a:t>follow</a:t>
            </a:r>
            <a:r>
              <a:rPr lang="it-IT" sz="2000" dirty="0" smtClean="0">
                <a:solidFill>
                  <a:srgbClr val="002060"/>
                </a:solidFill>
              </a:rPr>
              <a:t> up” degli esiti di verifica</a:t>
            </a:r>
            <a:endParaRPr lang="it-IT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controlli in loco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48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787900"/>
            <a:ext cx="1075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it-IT" sz="2800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spese ammissibili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95655" y="1640971"/>
            <a:ext cx="108617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L'ammissibilità delle spese, sempre in termini generali, è valutata in conformità a tre criteri: </a:t>
            </a:r>
            <a:endParaRPr lang="it-IT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AutoNum type="alphaUcParenR"/>
            </a:pPr>
            <a:r>
              <a:rPr lang="it-IT" sz="3600" dirty="0" smtClean="0">
                <a:solidFill>
                  <a:schemeClr val="bg2">
                    <a:lumMod val="10000"/>
                  </a:schemeClr>
                </a:solidFill>
              </a:rPr>
              <a:t> periodo 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di ammissibilità; </a:t>
            </a:r>
            <a:endParaRPr lang="it-IT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AutoNum type="alphaUcParenR"/>
            </a:pPr>
            <a:r>
              <a:rPr lang="it-IT" sz="3600" dirty="0" smtClean="0">
                <a:solidFill>
                  <a:schemeClr val="bg2">
                    <a:lumMod val="10000"/>
                  </a:schemeClr>
                </a:solidFill>
              </a:rPr>
              <a:t> tipologia 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di spesa; </a:t>
            </a:r>
            <a:endParaRPr lang="it-IT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AutoNum type="alphaUcParenR"/>
            </a:pPr>
            <a:r>
              <a:rPr lang="it-IT" sz="3600" dirty="0" smtClean="0">
                <a:solidFill>
                  <a:schemeClr val="bg2">
                    <a:lumMod val="10000"/>
                  </a:schemeClr>
                </a:solidFill>
              </a:rPr>
              <a:t> documentazione 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giustificativa</a:t>
            </a:r>
          </a:p>
        </p:txBody>
      </p:sp>
    </p:spTree>
    <p:extLst>
      <p:ext uri="{BB962C8B-B14F-4D97-AF65-F5344CB8AC3E}">
        <p14:creationId xmlns:p14="http://schemas.microsoft.com/office/powerpoint/2010/main" val="35357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98205" y="1198241"/>
            <a:ext cx="107591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Il Manuale del </a:t>
            </a:r>
            <a:r>
              <a:rPr lang="it-IT" sz="2000" dirty="0" err="1" smtClean="0">
                <a:solidFill>
                  <a:schemeClr val="tx2">
                    <a:lumMod val="50000"/>
                  </a:schemeClr>
                </a:solidFill>
              </a:rPr>
              <a:t>Si.Ge.Co</a:t>
            </a: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 illustra le procedure 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e </a:t>
            </a: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le modalità 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che assicurano un efficace sistema di gestione e controllo </a:t>
            </a: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nell’impiego 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delle risorse del ciclo di programmazione 2014 – 2020 assegnate alla Regione Abruzzo a titolo di Fondo di Sviluppo e </a:t>
            </a: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Coesione.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Allegati al </a:t>
            </a:r>
            <a:r>
              <a:rPr lang="it-IT" sz="2000" dirty="0" err="1" smtClean="0">
                <a:solidFill>
                  <a:schemeClr val="tx2">
                    <a:lumMod val="50000"/>
                  </a:schemeClr>
                </a:solidFill>
              </a:rPr>
              <a:t>Si.Ge.Co</a:t>
            </a: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 si trovano tutti gli strumenti 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tecnico-operativi di indirizzo e supporto alle attività di gestione, monitoraggio e controllo, nonché alle attività di certificazione della </a:t>
            </a: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spesa: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Manuale delle procedure di gestione, </a:t>
            </a:r>
            <a:endParaRPr lang="it-IT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Linee 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guida sulle spese ammissibili, </a:t>
            </a:r>
            <a:endParaRPr lang="it-IT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Manualistica 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per il monitoraggio, </a:t>
            </a:r>
            <a:endParaRPr lang="it-IT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Piste 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di controllo, </a:t>
            </a:r>
            <a:endParaRPr lang="it-IT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Manuale dell’</a:t>
            </a:r>
            <a:r>
              <a:rPr lang="it-IT" sz="2000" dirty="0" err="1" smtClean="0">
                <a:solidFill>
                  <a:schemeClr val="tx2">
                    <a:lumMod val="50000"/>
                  </a:schemeClr>
                </a:solidFill>
              </a:rPr>
              <a:t>AdC</a:t>
            </a: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>
                <a:hlinkClick r:id="rId2"/>
              </a:rPr>
              <a:t>Il Patto per il Sud | Regione Abruzzo</a:t>
            </a:r>
            <a:endParaRPr lang="it-IT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Sistema di Gestione e Controllo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20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787900"/>
            <a:ext cx="1075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it-IT" sz="2800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spese non ammissibili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78563" y="1226275"/>
            <a:ext cx="108617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Spese non ammissibili In analogia con quanto previsto per i Fondi SIE, nell’ambito dei regolamenti europei e della normativa nazionale di riferimento, le seguenti spese non sono in ogni caso ammissibili: </a:t>
            </a:r>
            <a:endParaRPr lang="it-IT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contributi 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in natura 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non rientranti nelle specifiche condizioni indicate dall’art. 69, comma 1 del Regolamento UE 1303/2013; </a:t>
            </a:r>
            <a:endParaRPr lang="it-IT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spese 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di ammortamento 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non rientranti nelle specifiche condizioni indicate dall’art. 69, comma 2, del Regolamento UE 1303/2013; </a:t>
            </a:r>
            <a:endParaRPr lang="it-IT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interessi </a:t>
            </a: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passivi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; </a:t>
            </a:r>
            <a:endParaRPr lang="it-IT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l'acquisto 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di terreni 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non edificati e di terreni edificati per un importo superiore al 10 % della spesa totale ammissibile dell'operazione considerata. </a:t>
            </a:r>
            <a:endParaRPr lang="it-IT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imposta 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sul valore aggiunto 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salvo nei casi in cui non sia recuperabile a norma della normativa nazionale sull'IVA, come indicato dall’art. 69, comma 3, lettera c) del Regolamento UE 1303/2013; </a:t>
            </a:r>
            <a:endParaRPr lang="it-IT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le 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spese riguardanti un bene rispetto al quale il beneficiario abbia già fruito, per le stesse spese, di una misura di sostegno finanziario nazionale o comunitario; </a:t>
            </a:r>
            <a:endParaRPr lang="it-IT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multe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, penali, ammende, sanzioni pecuniarie; </a:t>
            </a:r>
            <a:endParaRPr lang="it-IT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deprezzamenti 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e passività; </a:t>
            </a:r>
            <a:endParaRPr lang="it-IT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interessi 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di mora; </a:t>
            </a:r>
            <a:endParaRPr lang="it-IT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commissioni </a:t>
            </a: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per operazioni finanziarie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, perdite di cambio e gli altri oneri meramente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finanziari.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787900"/>
            <a:ext cx="1075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it-IT" sz="2800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Rendicontazione della spesa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78563" y="1226275"/>
            <a:ext cx="108617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In linea generale, per il Fondo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di Sviluppo e Coesione,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come per gli altri Fondi strutturali e di investimento europei (Fondi SIE), il rimborso della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spesa,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può avvenire sulla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base di rendicontazioni presentate a:</a:t>
            </a: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costi reali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ovvero ammissibili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effettivamente sostenuti e pagati unitamente, se del caso, a contributi in natura e ammortamenti; </a:t>
            </a:r>
            <a:endParaRPr lang="it-IT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tabelle </a:t>
            </a:r>
            <a:r>
              <a:rPr lang="it-IT" sz="2800" b="1" dirty="0">
                <a:solidFill>
                  <a:schemeClr val="tx2">
                    <a:lumMod val="50000"/>
                  </a:schemeClr>
                </a:solidFill>
              </a:rPr>
              <a:t>standard di costi </a:t>
            </a: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unitari (UCS)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somme </a:t>
            </a:r>
            <a:r>
              <a:rPr lang="it-IT" sz="2800" b="1" dirty="0">
                <a:solidFill>
                  <a:schemeClr val="tx2">
                    <a:lumMod val="50000"/>
                  </a:schemeClr>
                </a:solidFill>
              </a:rPr>
              <a:t>forfettarie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finanziamenti </a:t>
            </a:r>
            <a:r>
              <a:rPr lang="it-IT" sz="2800" b="1" dirty="0">
                <a:solidFill>
                  <a:schemeClr val="tx2">
                    <a:lumMod val="50000"/>
                  </a:schemeClr>
                </a:solidFill>
              </a:rPr>
              <a:t>a tasso forfettario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, calcolati applicando una determinata percentuale a una o più categorie di costo definite.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333997"/>
            <a:ext cx="107591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it-IT" sz="2800" dirty="0">
                <a:solidFill>
                  <a:srgbClr val="002060"/>
                </a:solidFill>
              </a:rPr>
              <a:t>I documenti giustificativi relativi alle spese devono essere conservati sotto forma di originali o di copie conformi (D.P.R. n. 445/2000) su supporti comunemente accettati e devono essere tenuti a disposizione dei Soggetti interessati a vario titolo ai controlli per cinque anni successivi alla chiusura di ogni singolo intervento. I documenti di carattere amministrativo e contabile afferenti tutte le fasi di realizzazione di un intervento devono essere conservati in appositi fascicoli cartacei e/o archivi informatici per poter disporre di un dossier di Linea di Azione per ciascun RUA e un fascicolo di operazione presso ciascun soggetto attuatore.</a:t>
            </a:r>
            <a:endParaRPr lang="it-IT" sz="2800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conservazione dei documenti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37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5845" y="1787900"/>
            <a:ext cx="1075915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it-IT" sz="2800" dirty="0" smtClean="0">
                <a:solidFill>
                  <a:srgbClr val="002060"/>
                </a:solidFill>
              </a:rPr>
              <a:t>I </a:t>
            </a:r>
            <a:r>
              <a:rPr lang="it-IT" sz="2800" dirty="0">
                <a:solidFill>
                  <a:srgbClr val="002060"/>
                </a:solidFill>
              </a:rPr>
              <a:t>format delle “Piste di Controllo (</a:t>
            </a:r>
            <a:r>
              <a:rPr lang="it-IT" sz="2800" dirty="0" err="1">
                <a:solidFill>
                  <a:srgbClr val="002060"/>
                </a:solidFill>
              </a:rPr>
              <a:t>PdC</a:t>
            </a:r>
            <a:r>
              <a:rPr lang="it-IT" sz="2800" dirty="0" smtClean="0">
                <a:solidFill>
                  <a:srgbClr val="002060"/>
                </a:solidFill>
              </a:rPr>
              <a:t>) allegate al SIGECO, </a:t>
            </a:r>
            <a:r>
              <a:rPr lang="it-IT" sz="2800" dirty="0">
                <a:solidFill>
                  <a:srgbClr val="002060"/>
                </a:solidFill>
              </a:rPr>
              <a:t>relative alle tipologie di interventi previste nel </a:t>
            </a:r>
            <a:r>
              <a:rPr lang="it-IT" sz="2800" dirty="0" smtClean="0">
                <a:solidFill>
                  <a:srgbClr val="002060"/>
                </a:solidFill>
              </a:rPr>
              <a:t>Patto, sono: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rgbClr val="002060"/>
                </a:solidFill>
              </a:rPr>
              <a:t>PdC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>
                <a:solidFill>
                  <a:srgbClr val="002060"/>
                </a:solidFill>
              </a:rPr>
              <a:t>per le opere pubbliche a “regia”; </a:t>
            </a:r>
            <a:endParaRPr lang="it-IT" sz="2800" dirty="0" smtClean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rgbClr val="002060"/>
                </a:solidFill>
              </a:rPr>
              <a:t>PdC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>
                <a:solidFill>
                  <a:srgbClr val="002060"/>
                </a:solidFill>
              </a:rPr>
              <a:t>per le opere pubbliche a “titolarità” </a:t>
            </a:r>
            <a:endParaRPr lang="it-IT" sz="2800" dirty="0" smtClean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rgbClr val="002060"/>
                </a:solidFill>
              </a:rPr>
              <a:t>PdC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>
                <a:solidFill>
                  <a:srgbClr val="002060"/>
                </a:solidFill>
              </a:rPr>
              <a:t>per gli interventi in regime di aiuti.</a:t>
            </a:r>
            <a:endParaRPr lang="it-IT" sz="2800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piste di controllo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1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3BA91403-75D1-4C0C-8519-D342FF1C9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9120"/>
            <a:ext cx="12189951" cy="3594119"/>
          </a:xfrm>
          <a:prstGeom prst="rect">
            <a:avLst/>
          </a:prstGeom>
        </p:spPr>
      </p:pic>
      <p:pic>
        <p:nvPicPr>
          <p:cNvPr id="9" name="Segnaposto contenuto 8">
            <a:extLst>
              <a:ext uri="{FF2B5EF4-FFF2-40B4-BE49-F238E27FC236}">
                <a16:creationId xmlns="" xmlns:a16="http://schemas.microsoft.com/office/drawing/2014/main" id="{48EEB091-D07E-4ADA-BD83-EA02A0B9A1C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13"/>
            <a:ext cx="820738" cy="1046162"/>
          </a:xfrm>
          <a:prstGeom prst="rect">
            <a:avLst/>
          </a:prstGeom>
        </p:spPr>
      </p:pic>
      <p:pic>
        <p:nvPicPr>
          <p:cNvPr id="1026" name="Picture 2" descr="Il Formez è fondamentale per il Sud. Ma il suo futuro è avvolto nel mistero  - Secolo d'Italia">
            <a:extLst>
              <a:ext uri="{FF2B5EF4-FFF2-40B4-BE49-F238E27FC236}">
                <a16:creationId xmlns="" xmlns:a16="http://schemas.microsoft.com/office/drawing/2014/main" id="{9D9D3F48-167C-4A10-8C78-C70AE7820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169" y="117457"/>
            <a:ext cx="2730137" cy="113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="" xmlns:a16="http://schemas.microsoft.com/office/drawing/2014/main" id="{A2734FAF-DA31-46AA-8D42-94E3714EB4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30" y="365004"/>
            <a:ext cx="2707658" cy="698710"/>
          </a:xfrm>
          <a:prstGeom prst="rect">
            <a:avLst/>
          </a:prstGeom>
        </p:spPr>
      </p:pic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1337131D-FE53-49AE-A8FA-C6537D66F82C}"/>
              </a:ext>
            </a:extLst>
          </p:cNvPr>
          <p:cNvSpPr txBox="1">
            <a:spLocks/>
          </p:cNvSpPr>
          <p:nvPr/>
        </p:nvSpPr>
        <p:spPr>
          <a:xfrm>
            <a:off x="351064" y="1989120"/>
            <a:ext cx="11487150" cy="35941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dirty="0">
                <a:solidFill>
                  <a:schemeClr val="bg1"/>
                </a:solidFill>
                <a:latin typeface="Playfair Display Medium" pitchFamily="2" charset="0"/>
              </a:rPr>
              <a:t>Progetto ASSISTE Abruzzo</a:t>
            </a:r>
          </a:p>
          <a:p>
            <a:pPr algn="ctr"/>
            <a:r>
              <a:rPr lang="it-IT" sz="3600" dirty="0">
                <a:solidFill>
                  <a:schemeClr val="bg1"/>
                </a:solidFill>
                <a:latin typeface="Playfair Display Medium" pitchFamily="2" charset="0"/>
              </a:rPr>
              <a:t>Assistenza Tecnica alla Regione Abruzzo sul Fondo di Sviluppo e Coesione</a:t>
            </a:r>
          </a:p>
          <a:p>
            <a:pPr algn="ctr"/>
            <a:endParaRPr lang="it-IT" sz="3600" dirty="0">
              <a:solidFill>
                <a:schemeClr val="bg1"/>
              </a:solidFill>
              <a:latin typeface="Playfair Display Medium" pitchFamily="2" charset="0"/>
            </a:endParaRPr>
          </a:p>
          <a:p>
            <a:pPr algn="ctr"/>
            <a:endParaRPr lang="it-IT" sz="3600" dirty="0">
              <a:solidFill>
                <a:schemeClr val="bg1"/>
              </a:solidFill>
              <a:latin typeface="Playfair Display Medium" pitchFamily="2" charset="0"/>
            </a:endParaRPr>
          </a:p>
          <a:p>
            <a:pPr algn="ctr"/>
            <a:r>
              <a:rPr lang="it-IT" dirty="0">
                <a:solidFill>
                  <a:schemeClr val="bg1"/>
                </a:solidFill>
                <a:latin typeface="Playfair Display Medium" pitchFamily="2" charset="0"/>
              </a:rPr>
              <a:t>GRAZIE PER L’ATTENZIONE </a:t>
            </a:r>
          </a:p>
        </p:txBody>
      </p:sp>
      <p:pic>
        <p:nvPicPr>
          <p:cNvPr id="16" name="Elemento grafico 15">
            <a:extLst>
              <a:ext uri="{FF2B5EF4-FFF2-40B4-BE49-F238E27FC236}">
                <a16:creationId xmlns="" xmlns:a16="http://schemas.microsoft.com/office/drawing/2014/main" id="{7983403B-3775-4CD9-B3EF-80C18693DC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1" y="5583239"/>
            <a:ext cx="12189951" cy="127476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EF6F6EA0-A624-48BF-B6AA-69C1A1DA4796}"/>
              </a:ext>
            </a:extLst>
          </p:cNvPr>
          <p:cNvSpPr txBox="1"/>
          <p:nvPr/>
        </p:nvSpPr>
        <p:spPr>
          <a:xfrm>
            <a:off x="351064" y="6021612"/>
            <a:ext cx="1110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Playfair Display ExtraBold" pitchFamily="2" charset="0"/>
              </a:rPr>
              <a:t>4</a:t>
            </a:r>
            <a:r>
              <a:rPr lang="it-IT" dirty="0" smtClean="0">
                <a:latin typeface="Playfair Display ExtraBold" pitchFamily="2" charset="0"/>
              </a:rPr>
              <a:t> </a:t>
            </a:r>
            <a:r>
              <a:rPr lang="it-IT" dirty="0">
                <a:latin typeface="Playfair Display ExtraBold" pitchFamily="2" charset="0"/>
              </a:rPr>
              <a:t>giornata</a:t>
            </a:r>
            <a:r>
              <a:rPr lang="it-IT" dirty="0">
                <a:latin typeface="Playfair Display Medium" pitchFamily="2" charset="0"/>
              </a:rPr>
              <a:t>      ■      </a:t>
            </a:r>
            <a:r>
              <a:rPr lang="it-IT" dirty="0">
                <a:latin typeface="Playfair Display" pitchFamily="2" charset="0"/>
              </a:rPr>
              <a:t>mercoledì</a:t>
            </a:r>
            <a:r>
              <a:rPr lang="it-IT" dirty="0">
                <a:latin typeface="Playfair Display Medium" pitchFamily="2" charset="0"/>
              </a:rPr>
              <a:t> </a:t>
            </a:r>
            <a:r>
              <a:rPr lang="it-IT" dirty="0" smtClean="0">
                <a:latin typeface="Playfair Display ExtraBold" pitchFamily="2" charset="0"/>
              </a:rPr>
              <a:t>04/05/2022</a:t>
            </a:r>
            <a:r>
              <a:rPr lang="it-IT" dirty="0" smtClean="0">
                <a:latin typeface="Playfair Display Medium" pitchFamily="2" charset="0"/>
              </a:rPr>
              <a:t>      </a:t>
            </a:r>
            <a:r>
              <a:rPr lang="it-IT" dirty="0">
                <a:latin typeface="Playfair Display Medium" pitchFamily="2" charset="0"/>
              </a:rPr>
              <a:t>■      </a:t>
            </a:r>
            <a:r>
              <a:rPr lang="it-IT" dirty="0">
                <a:latin typeface="Playfair Display" pitchFamily="2" charset="0"/>
              </a:rPr>
              <a:t>ore</a:t>
            </a:r>
            <a:r>
              <a:rPr lang="it-IT" dirty="0">
                <a:latin typeface="Playfair Display Medium" pitchFamily="2" charset="0"/>
              </a:rPr>
              <a:t> </a:t>
            </a:r>
            <a:r>
              <a:rPr lang="it-IT" dirty="0">
                <a:latin typeface="Playfair Display ExtraBold" pitchFamily="2" charset="0"/>
              </a:rPr>
              <a:t>9,30/11,30</a:t>
            </a:r>
          </a:p>
        </p:txBody>
      </p:sp>
    </p:spTree>
    <p:extLst>
      <p:ext uri="{BB962C8B-B14F-4D97-AF65-F5344CB8AC3E}">
        <p14:creationId xmlns:p14="http://schemas.microsoft.com/office/powerpoint/2010/main" val="209491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98205" y="1198241"/>
            <a:ext cx="10759155" cy="5581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Nel rispetto del principio di separazione delle funzioni, al fine di garantire l’efficace e corretta attuazione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del programma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e il corretto funzionamento del sistema di gestione e controllo e in coerenza con le modalità di </a:t>
            </a:r>
            <a:r>
              <a:rPr lang="it-IT" sz="1600" dirty="0" err="1">
                <a:solidFill>
                  <a:schemeClr val="bg2">
                    <a:lumMod val="10000"/>
                  </a:schemeClr>
                </a:solidFill>
              </a:rPr>
              <a:t>governance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 previste per i programmi attuativi della politica regionale di coesione, sono individuati: </a:t>
            </a:r>
            <a:endParaRPr lang="it-IT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Il RUAP, il responsabile unico dell’Attuazione del Programma,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quale Autorità di gestione,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che assicura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l’attuazione degli interventi nel rispetto delle procedure e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delle regole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definite dalla normativa vigente e precisate nel </a:t>
            </a:r>
            <a:r>
              <a:rPr lang="it-IT" sz="1600" dirty="0" err="1">
                <a:solidFill>
                  <a:schemeClr val="tx2">
                    <a:lumMod val="50000"/>
                  </a:schemeClr>
                </a:solidFill>
              </a:rPr>
              <a:t>Si.Ge.Co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. e nella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manualistica;</a:t>
            </a:r>
            <a:endParaRPr lang="it-IT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I Dipartimenti/Servizi </a:t>
            </a:r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regionali preposti all’attuazione delle rispettive misure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(interventi e /o linee di azione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) che per ciascun intervento individueranno un </a:t>
            </a: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RUA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che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assumerà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la veste di </a:t>
            </a:r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Responsabile </a:t>
            </a: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Unico dello </a:t>
            </a:r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strumento di </a:t>
            </a: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Attuazione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(APQ ovvero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SAD strumento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di attuazione diretta); </a:t>
            </a:r>
            <a:endParaRPr lang="it-IT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I Soggetti </a:t>
            </a:r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attuatori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quale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Organismi a cui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è affidato il finanziamento delle risorse per l’attuazione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dell’intervento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per 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</a:rPr>
              <a:t>il tramite dei rispettivi Responsabili unici di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progetto (RUP);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I Controllori </a:t>
            </a:r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di primo </a:t>
            </a: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livello,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responsabile della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verifica della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corretta ed effettiva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esecuzione degli interventi, della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regolarità e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della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legittimità, sotto gli aspetti amministrativo, contabile e finanziario</a:t>
            </a:r>
            <a:r>
              <a:rPr lang="it-IT" sz="1600" dirty="0"/>
              <a:t>.</a:t>
            </a:r>
            <a:endParaRPr lang="it-IT" sz="1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it-IT" sz="1600" b="1" dirty="0" err="1" smtClean="0">
                <a:solidFill>
                  <a:schemeClr val="bg2">
                    <a:lumMod val="10000"/>
                  </a:schemeClr>
                </a:solidFill>
              </a:rPr>
              <a:t>OdC</a:t>
            </a:r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it-IT" sz="1600" b="1" dirty="0" smtClean="0">
                <a:solidFill>
                  <a:schemeClr val="bg2">
                    <a:lumMod val="10000"/>
                  </a:schemeClr>
                </a:solidFill>
              </a:rPr>
              <a:t>(Organismo di Certificazione),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</a:rPr>
              <a:t>a cui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è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affidato il compito di formulare le richieste di rimborso a valere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sull’FSC,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previa verifica sulla correttezza delle singole 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operazioni</a:t>
            </a: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Il Referente della comunicazione.</a:t>
            </a:r>
            <a:endParaRPr lang="it-IT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Governance</a:t>
            </a:r>
            <a:r>
              <a:rPr lang="it-IT" dirty="0" smtClean="0"/>
              <a:t> regionale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24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Governance</a:t>
            </a:r>
            <a:r>
              <a:rPr lang="it-IT" dirty="0" smtClean="0"/>
              <a:t> regionale</a:t>
            </a:r>
            <a:endParaRPr lang="it-IT" dirty="0"/>
          </a:p>
        </p:txBody>
      </p:sp>
      <p:sp>
        <p:nvSpPr>
          <p:cNvPr id="2" name="Rectangle 10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6" name="Area di disegno 344"/>
          <p:cNvGrpSpPr/>
          <p:nvPr/>
        </p:nvGrpSpPr>
        <p:grpSpPr>
          <a:xfrm>
            <a:off x="1555336" y="1085317"/>
            <a:ext cx="8990174" cy="6686470"/>
            <a:chOff x="0" y="35999"/>
            <a:chExt cx="6968490" cy="6105721"/>
          </a:xfrm>
        </p:grpSpPr>
        <p:sp>
          <p:nvSpPr>
            <p:cNvPr id="8" name="Rettangolo 7"/>
            <p:cNvSpPr/>
            <p:nvPr/>
          </p:nvSpPr>
          <p:spPr>
            <a:xfrm>
              <a:off x="477520" y="1805940"/>
              <a:ext cx="6490970" cy="433578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6350" y="35999"/>
              <a:ext cx="6484620" cy="43002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350" y="35999"/>
              <a:ext cx="6350" cy="63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081655" y="35999"/>
              <a:ext cx="6350" cy="63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286500" y="35999"/>
              <a:ext cx="6350" cy="63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0" y="4193979"/>
              <a:ext cx="12700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6280150" y="4193979"/>
              <a:ext cx="12700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140075" y="2056569"/>
              <a:ext cx="2345690" cy="201295"/>
            </a:xfrm>
            <a:custGeom>
              <a:avLst/>
              <a:gdLst>
                <a:gd name="T0" fmla="*/ 0 w 3694"/>
                <a:gd name="T1" fmla="*/ 0 h 317"/>
                <a:gd name="T2" fmla="*/ 0 w 3694"/>
                <a:gd name="T3" fmla="*/ 159 h 317"/>
                <a:gd name="T4" fmla="*/ 3694 w 3694"/>
                <a:gd name="T5" fmla="*/ 159 h 317"/>
                <a:gd name="T6" fmla="*/ 3694 w 3694"/>
                <a:gd name="T7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4" h="317">
                  <a:moveTo>
                    <a:pt x="0" y="0"/>
                  </a:moveTo>
                  <a:lnTo>
                    <a:pt x="0" y="159"/>
                  </a:lnTo>
                  <a:lnTo>
                    <a:pt x="3694" y="159"/>
                  </a:lnTo>
                  <a:lnTo>
                    <a:pt x="3694" y="317"/>
                  </a:lnTo>
                </a:path>
              </a:pathLst>
            </a:custGeom>
            <a:noFill/>
            <a:ln w="12065" cap="flat">
              <a:solidFill>
                <a:srgbClr val="3459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3759200" y="2736654"/>
              <a:ext cx="1414145" cy="201930"/>
            </a:xfrm>
            <a:custGeom>
              <a:avLst/>
              <a:gdLst>
                <a:gd name="T0" fmla="*/ 0 w 2227"/>
                <a:gd name="T1" fmla="*/ 0 h 318"/>
                <a:gd name="T2" fmla="*/ 0 w 2227"/>
                <a:gd name="T3" fmla="*/ 159 h 318"/>
                <a:gd name="T4" fmla="*/ 2227 w 2227"/>
                <a:gd name="T5" fmla="*/ 159 h 318"/>
                <a:gd name="T6" fmla="*/ 2227 w 2227"/>
                <a:gd name="T7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27" h="318">
                  <a:moveTo>
                    <a:pt x="0" y="0"/>
                  </a:moveTo>
                  <a:lnTo>
                    <a:pt x="0" y="159"/>
                  </a:lnTo>
                  <a:lnTo>
                    <a:pt x="2227" y="159"/>
                  </a:lnTo>
                  <a:lnTo>
                    <a:pt x="2227" y="318"/>
                  </a:lnTo>
                </a:path>
              </a:pathLst>
            </a:custGeom>
            <a:noFill/>
            <a:ln w="12065" cap="flat">
              <a:solidFill>
                <a:srgbClr val="3D67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3629025" y="3417374"/>
              <a:ext cx="144145" cy="527685"/>
            </a:xfrm>
            <a:custGeom>
              <a:avLst/>
              <a:gdLst>
                <a:gd name="T0" fmla="*/ 0 w 227"/>
                <a:gd name="T1" fmla="*/ 0 h 831"/>
                <a:gd name="T2" fmla="*/ 0 w 227"/>
                <a:gd name="T3" fmla="*/ 831 h 831"/>
                <a:gd name="T4" fmla="*/ 227 w 227"/>
                <a:gd name="T5" fmla="*/ 83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831">
                  <a:moveTo>
                    <a:pt x="0" y="0"/>
                  </a:moveTo>
                  <a:lnTo>
                    <a:pt x="0" y="831"/>
                  </a:lnTo>
                  <a:lnTo>
                    <a:pt x="227" y="831"/>
                  </a:lnTo>
                </a:path>
              </a:pathLst>
            </a:custGeom>
            <a:noFill/>
            <a:ln w="12065" cap="flat">
              <a:solidFill>
                <a:srgbClr val="3D67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759200" y="2736654"/>
              <a:ext cx="253365" cy="201930"/>
            </a:xfrm>
            <a:custGeom>
              <a:avLst/>
              <a:gdLst>
                <a:gd name="T0" fmla="*/ 0 w 399"/>
                <a:gd name="T1" fmla="*/ 0 h 318"/>
                <a:gd name="T2" fmla="*/ 0 w 399"/>
                <a:gd name="T3" fmla="*/ 159 h 318"/>
                <a:gd name="T4" fmla="*/ 399 w 399"/>
                <a:gd name="T5" fmla="*/ 159 h 318"/>
                <a:gd name="T6" fmla="*/ 399 w 399"/>
                <a:gd name="T7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18">
                  <a:moveTo>
                    <a:pt x="0" y="0"/>
                  </a:moveTo>
                  <a:lnTo>
                    <a:pt x="0" y="159"/>
                  </a:lnTo>
                  <a:lnTo>
                    <a:pt x="399" y="159"/>
                  </a:lnTo>
                  <a:lnTo>
                    <a:pt x="399" y="318"/>
                  </a:lnTo>
                </a:path>
              </a:pathLst>
            </a:custGeom>
            <a:noFill/>
            <a:ln w="12065" cap="flat">
              <a:solidFill>
                <a:srgbClr val="3D67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3140075" y="2056569"/>
              <a:ext cx="619760" cy="201295"/>
            </a:xfrm>
            <a:custGeom>
              <a:avLst/>
              <a:gdLst>
                <a:gd name="T0" fmla="*/ 0 w 976"/>
                <a:gd name="T1" fmla="*/ 0 h 317"/>
                <a:gd name="T2" fmla="*/ 0 w 976"/>
                <a:gd name="T3" fmla="*/ 159 h 317"/>
                <a:gd name="T4" fmla="*/ 976 w 976"/>
                <a:gd name="T5" fmla="*/ 159 h 317"/>
                <a:gd name="T6" fmla="*/ 976 w 976"/>
                <a:gd name="T7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6" h="317">
                  <a:moveTo>
                    <a:pt x="0" y="0"/>
                  </a:moveTo>
                  <a:lnTo>
                    <a:pt x="0" y="159"/>
                  </a:lnTo>
                  <a:lnTo>
                    <a:pt x="976" y="159"/>
                  </a:lnTo>
                  <a:lnTo>
                    <a:pt x="976" y="317"/>
                  </a:lnTo>
                </a:path>
              </a:pathLst>
            </a:custGeom>
            <a:noFill/>
            <a:ln w="12065" cap="flat">
              <a:solidFill>
                <a:srgbClr val="3459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2267585" y="2736654"/>
              <a:ext cx="581025" cy="201930"/>
            </a:xfrm>
            <a:custGeom>
              <a:avLst/>
              <a:gdLst>
                <a:gd name="T0" fmla="*/ 0 w 915"/>
                <a:gd name="T1" fmla="*/ 0 h 318"/>
                <a:gd name="T2" fmla="*/ 0 w 915"/>
                <a:gd name="T3" fmla="*/ 159 h 318"/>
                <a:gd name="T4" fmla="*/ 915 w 915"/>
                <a:gd name="T5" fmla="*/ 159 h 318"/>
                <a:gd name="T6" fmla="*/ 915 w 915"/>
                <a:gd name="T7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5" h="318">
                  <a:moveTo>
                    <a:pt x="0" y="0"/>
                  </a:moveTo>
                  <a:lnTo>
                    <a:pt x="0" y="159"/>
                  </a:lnTo>
                  <a:lnTo>
                    <a:pt x="915" y="159"/>
                  </a:lnTo>
                  <a:lnTo>
                    <a:pt x="915" y="318"/>
                  </a:lnTo>
                </a:path>
              </a:pathLst>
            </a:custGeom>
            <a:noFill/>
            <a:ln w="12065" cap="flat">
              <a:solidFill>
                <a:srgbClr val="3D67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1308735" y="3417374"/>
              <a:ext cx="144145" cy="527685"/>
            </a:xfrm>
            <a:custGeom>
              <a:avLst/>
              <a:gdLst>
                <a:gd name="T0" fmla="*/ 0 w 227"/>
                <a:gd name="T1" fmla="*/ 0 h 831"/>
                <a:gd name="T2" fmla="*/ 0 w 227"/>
                <a:gd name="T3" fmla="*/ 831 h 831"/>
                <a:gd name="T4" fmla="*/ 227 w 227"/>
                <a:gd name="T5" fmla="*/ 83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831">
                  <a:moveTo>
                    <a:pt x="0" y="0"/>
                  </a:moveTo>
                  <a:lnTo>
                    <a:pt x="0" y="831"/>
                  </a:lnTo>
                  <a:lnTo>
                    <a:pt x="227" y="831"/>
                  </a:lnTo>
                </a:path>
              </a:pathLst>
            </a:custGeom>
            <a:noFill/>
            <a:ln w="12065" cap="flat">
              <a:solidFill>
                <a:srgbClr val="3D67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1692275" y="2736654"/>
              <a:ext cx="580390" cy="201930"/>
            </a:xfrm>
            <a:custGeom>
              <a:avLst/>
              <a:gdLst>
                <a:gd name="T0" fmla="*/ 914 w 914"/>
                <a:gd name="T1" fmla="*/ 0 h 318"/>
                <a:gd name="T2" fmla="*/ 914 w 914"/>
                <a:gd name="T3" fmla="*/ 159 h 318"/>
                <a:gd name="T4" fmla="*/ 0 w 914"/>
                <a:gd name="T5" fmla="*/ 159 h 318"/>
                <a:gd name="T6" fmla="*/ 0 w 914"/>
                <a:gd name="T7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4" h="318">
                  <a:moveTo>
                    <a:pt x="914" y="0"/>
                  </a:moveTo>
                  <a:lnTo>
                    <a:pt x="914" y="159"/>
                  </a:lnTo>
                  <a:lnTo>
                    <a:pt x="0" y="159"/>
                  </a:lnTo>
                  <a:lnTo>
                    <a:pt x="0" y="318"/>
                  </a:lnTo>
                </a:path>
              </a:pathLst>
            </a:custGeom>
            <a:noFill/>
            <a:ln w="12065" cap="flat">
              <a:solidFill>
                <a:srgbClr val="3D67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2267585" y="2056569"/>
              <a:ext cx="868680" cy="201295"/>
            </a:xfrm>
            <a:custGeom>
              <a:avLst/>
              <a:gdLst>
                <a:gd name="T0" fmla="*/ 1368 w 1368"/>
                <a:gd name="T1" fmla="*/ 0 h 317"/>
                <a:gd name="T2" fmla="*/ 1368 w 1368"/>
                <a:gd name="T3" fmla="*/ 159 h 317"/>
                <a:gd name="T4" fmla="*/ 0 w 1368"/>
                <a:gd name="T5" fmla="*/ 159 h 317"/>
                <a:gd name="T6" fmla="*/ 0 w 1368"/>
                <a:gd name="T7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8" h="317">
                  <a:moveTo>
                    <a:pt x="1368" y="0"/>
                  </a:moveTo>
                  <a:lnTo>
                    <a:pt x="1368" y="159"/>
                  </a:lnTo>
                  <a:lnTo>
                    <a:pt x="0" y="159"/>
                  </a:lnTo>
                  <a:lnTo>
                    <a:pt x="0" y="317"/>
                  </a:lnTo>
                </a:path>
              </a:pathLst>
            </a:custGeom>
            <a:noFill/>
            <a:ln w="12065" cap="flat">
              <a:solidFill>
                <a:srgbClr val="3459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176530" y="3417374"/>
              <a:ext cx="116205" cy="336550"/>
            </a:xfrm>
            <a:custGeom>
              <a:avLst/>
              <a:gdLst>
                <a:gd name="T0" fmla="*/ 0 w 183"/>
                <a:gd name="T1" fmla="*/ 0 h 530"/>
                <a:gd name="T2" fmla="*/ 0 w 183"/>
                <a:gd name="T3" fmla="*/ 530 h 530"/>
                <a:gd name="T4" fmla="*/ 183 w 183"/>
                <a:gd name="T5" fmla="*/ 53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3" h="530">
                  <a:moveTo>
                    <a:pt x="0" y="0"/>
                  </a:moveTo>
                  <a:lnTo>
                    <a:pt x="0" y="530"/>
                  </a:lnTo>
                  <a:lnTo>
                    <a:pt x="183" y="530"/>
                  </a:lnTo>
                </a:path>
              </a:pathLst>
            </a:custGeom>
            <a:noFill/>
            <a:ln w="12065" cap="flat">
              <a:solidFill>
                <a:srgbClr val="3D67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560070" y="2736654"/>
              <a:ext cx="1905" cy="201930"/>
            </a:xfrm>
            <a:custGeom>
              <a:avLst/>
              <a:gdLst>
                <a:gd name="T0" fmla="*/ 3 w 3"/>
                <a:gd name="T1" fmla="*/ 0 h 318"/>
                <a:gd name="T2" fmla="*/ 3 w 3"/>
                <a:gd name="T3" fmla="*/ 159 h 318"/>
                <a:gd name="T4" fmla="*/ 0 w 3"/>
                <a:gd name="T5" fmla="*/ 159 h 318"/>
                <a:gd name="T6" fmla="*/ 0 w 3"/>
                <a:gd name="T7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18">
                  <a:moveTo>
                    <a:pt x="3" y="0"/>
                  </a:moveTo>
                  <a:lnTo>
                    <a:pt x="3" y="159"/>
                  </a:lnTo>
                  <a:lnTo>
                    <a:pt x="0" y="159"/>
                  </a:lnTo>
                  <a:lnTo>
                    <a:pt x="0" y="318"/>
                  </a:lnTo>
                </a:path>
              </a:pathLst>
            </a:custGeom>
            <a:noFill/>
            <a:ln w="12065" cap="flat">
              <a:solidFill>
                <a:srgbClr val="3D67B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560070" y="2056569"/>
              <a:ext cx="2580005" cy="201295"/>
            </a:xfrm>
            <a:custGeom>
              <a:avLst/>
              <a:gdLst>
                <a:gd name="T0" fmla="*/ 4063 w 4063"/>
                <a:gd name="T1" fmla="*/ 0 h 317"/>
                <a:gd name="T2" fmla="*/ 4063 w 4063"/>
                <a:gd name="T3" fmla="*/ 159 h 317"/>
                <a:gd name="T4" fmla="*/ 0 w 4063"/>
                <a:gd name="T5" fmla="*/ 159 h 317"/>
                <a:gd name="T6" fmla="*/ 0 w 4063"/>
                <a:gd name="T7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3" h="317">
                  <a:moveTo>
                    <a:pt x="4063" y="0"/>
                  </a:moveTo>
                  <a:lnTo>
                    <a:pt x="4063" y="159"/>
                  </a:lnTo>
                  <a:lnTo>
                    <a:pt x="0" y="159"/>
                  </a:lnTo>
                  <a:lnTo>
                    <a:pt x="0" y="317"/>
                  </a:lnTo>
                </a:path>
              </a:pathLst>
            </a:custGeom>
            <a:noFill/>
            <a:ln w="12065" cap="flat">
              <a:solidFill>
                <a:srgbClr val="3459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2082165" y="1579684"/>
              <a:ext cx="2110105" cy="476885"/>
            </a:xfrm>
            <a:prstGeom prst="rect">
              <a:avLst/>
            </a:prstGeom>
            <a:solidFill>
              <a:srgbClr val="C5E0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2082165" y="1579684"/>
              <a:ext cx="2110105" cy="476885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418080" y="1694619"/>
              <a:ext cx="1494155" cy="394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5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REGIONE ABRUZZO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77470" y="2260404"/>
              <a:ext cx="965200" cy="476250"/>
            </a:xfrm>
            <a:prstGeom prst="rect">
              <a:avLst/>
            </a:prstGeom>
            <a:solidFill>
              <a:srgbClr val="C5E0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77470" y="2260404"/>
              <a:ext cx="965200" cy="476250"/>
            </a:xfrm>
            <a:prstGeom prst="rect">
              <a:avLst/>
            </a:prstGeom>
            <a:noFill/>
            <a:ln w="12065" cap="flat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81280" y="2321999"/>
              <a:ext cx="98996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Dipartimento della Presidenza e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229870" y="2401374"/>
              <a:ext cx="66992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Rapporti con l'Europa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279400" y="2507419"/>
              <a:ext cx="8191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49860" y="2588064"/>
              <a:ext cx="8191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941705" y="258806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13030" y="2941124"/>
              <a:ext cx="958850" cy="47625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102870" y="2941124"/>
              <a:ext cx="958850" cy="476250"/>
            </a:xfrm>
            <a:prstGeom prst="rect">
              <a:avLst/>
            </a:prstGeom>
            <a:noFill/>
            <a:ln w="12065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103505" y="3097969"/>
              <a:ext cx="97155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Servizio Politiche Nazionali</a:t>
              </a: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per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87985" y="3177979"/>
              <a:ext cx="33972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 Sviluppo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287655" y="3621844"/>
              <a:ext cx="959485" cy="266065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287655" y="3621844"/>
              <a:ext cx="959485" cy="266065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20370" y="3633909"/>
              <a:ext cx="72644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Ufficio responsabile del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481965" y="3714554"/>
              <a:ext cx="59055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coordinamento del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62610" y="3788849"/>
              <a:ext cx="42164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Monitoraggio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791335" y="2260404"/>
              <a:ext cx="958850" cy="476250"/>
            </a:xfrm>
            <a:prstGeom prst="rect">
              <a:avLst/>
            </a:prstGeom>
            <a:solidFill>
              <a:srgbClr val="C5E0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1791335" y="2260404"/>
              <a:ext cx="958850" cy="476250"/>
            </a:xfrm>
            <a:prstGeom prst="rect">
              <a:avLst/>
            </a:prstGeom>
            <a:noFill/>
            <a:ln w="12065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1921510" y="2354384"/>
              <a:ext cx="75882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(Dipartimento Trasporti)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1921510" y="2466779"/>
              <a:ext cx="74231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Responsabile Unico per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1927860" y="2546154"/>
              <a:ext cx="72136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l'attuazione del PATTO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1209675" y="2941124"/>
              <a:ext cx="959485" cy="47625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209675" y="2941124"/>
              <a:ext cx="959485" cy="476250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347470" y="3042724"/>
              <a:ext cx="71247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Servizi / Uffici regionali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1291590" y="314813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316355" y="3148134"/>
              <a:ext cx="76898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Responsabilità attuativa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2065020" y="314813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1452245" y="3228144"/>
              <a:ext cx="48514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RUA/resp. APQ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1910080" y="322814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1450975" y="3813614"/>
              <a:ext cx="959485" cy="266065"/>
            </a:xfrm>
            <a:prstGeom prst="rect">
              <a:avLst/>
            </a:prstGeom>
            <a:solidFill>
              <a:srgbClr val="F4B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1450975" y="3813614"/>
              <a:ext cx="959485" cy="266065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1667510" y="3849809"/>
              <a:ext cx="54483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Soggetti</a:t>
              </a:r>
              <a:r>
                <a:rPr lang="en-US" sz="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60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attuatori</a:t>
              </a:r>
              <a:endPara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1840865" y="395458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1865630" y="3954584"/>
              <a:ext cx="13335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RUP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1995805" y="395458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2372995" y="2941124"/>
              <a:ext cx="958850" cy="47625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2372995" y="2941124"/>
              <a:ext cx="958850" cy="476250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514600" y="3002084"/>
              <a:ext cx="69532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Servizi /Uffici regionali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2404110" y="3083364"/>
              <a:ext cx="83248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Controllori di primo livello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2421255" y="3188774"/>
              <a:ext cx="2413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2446020" y="3188774"/>
              <a:ext cx="86931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non appartenenti al Servizio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2421255" y="3268149"/>
              <a:ext cx="88519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che si occupa della gestione)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3276600" y="2260404"/>
              <a:ext cx="958850" cy="476250"/>
            </a:xfrm>
            <a:prstGeom prst="rect">
              <a:avLst/>
            </a:prstGeom>
            <a:solidFill>
              <a:srgbClr val="C5E0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276600" y="2260404"/>
              <a:ext cx="958850" cy="476250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496310" y="2361369"/>
              <a:ext cx="54102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Altri Dipartimenti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285490" y="2466779"/>
              <a:ext cx="93916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(attuazione linee di intervento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4207510" y="2466779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3446780" y="2546154"/>
              <a:ext cx="64198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gruppi di operazioni)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3529965" y="2941124"/>
              <a:ext cx="959485" cy="47625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3529965" y="2941124"/>
              <a:ext cx="959485" cy="476250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3557905" y="3042724"/>
              <a:ext cx="94234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Servizio regionale competente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3613150" y="314813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3637915" y="3148134"/>
              <a:ext cx="76898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Responsabilità attuativa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386580" y="314813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3774440" y="3228144"/>
              <a:ext cx="48514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RUA/resp. APQ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4232275" y="322814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3771265" y="3813614"/>
              <a:ext cx="959485" cy="266065"/>
            </a:xfrm>
            <a:prstGeom prst="rect">
              <a:avLst/>
            </a:prstGeom>
            <a:solidFill>
              <a:srgbClr val="F4B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771265" y="3813614"/>
              <a:ext cx="959485" cy="266065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3989070" y="3849809"/>
              <a:ext cx="54483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Soggetti attuatori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4162425" y="395458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4187190" y="3954584"/>
              <a:ext cx="13335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RUP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4317365" y="3954584"/>
              <a:ext cx="2349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4693285" y="2941124"/>
              <a:ext cx="958850" cy="47625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4693285" y="2941124"/>
              <a:ext cx="958850" cy="476250"/>
            </a:xfrm>
            <a:prstGeom prst="rect">
              <a:avLst/>
            </a:prstGeom>
            <a:noFill/>
            <a:ln w="1206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4836160" y="3002084"/>
              <a:ext cx="69532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Servizi /Uffici regionali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4768215" y="3101826"/>
              <a:ext cx="84201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Controllori di primo livello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4743450" y="3188774"/>
              <a:ext cx="2413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4768215" y="3188774"/>
              <a:ext cx="86931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non appartenenti al Servizio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4743450" y="3268149"/>
              <a:ext cx="88519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che si occupa della gestione)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7"/>
            <p:cNvSpPr>
              <a:spLocks noChangeArrowheads="1"/>
            </p:cNvSpPr>
            <p:nvPr/>
          </p:nvSpPr>
          <p:spPr bwMode="auto">
            <a:xfrm>
              <a:off x="5002530" y="2260404"/>
              <a:ext cx="959485" cy="476250"/>
            </a:xfrm>
            <a:prstGeom prst="rect">
              <a:avLst/>
            </a:prstGeom>
            <a:solidFill>
              <a:srgbClr val="C5E0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>
              <a:off x="5002530" y="2260404"/>
              <a:ext cx="959485" cy="476250"/>
            </a:xfrm>
            <a:prstGeom prst="rect">
              <a:avLst/>
            </a:prstGeom>
            <a:noFill/>
            <a:ln w="12065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>
              <a:off x="5141595" y="2361369"/>
              <a:ext cx="71056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Dipartimento Risorse e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5252720" y="2442014"/>
              <a:ext cx="46990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Organizzazione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5110480" y="2546154"/>
              <a:ext cx="79121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Autorità di Certificazione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49530" y="1391089"/>
              <a:ext cx="6187440" cy="2691765"/>
            </a:xfrm>
            <a:prstGeom prst="rect">
              <a:avLst/>
            </a:prstGeom>
            <a:noFill/>
            <a:ln w="6350" cap="flat">
              <a:solidFill>
                <a:srgbClr val="70AD4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2277110" y="320479"/>
              <a:ext cx="1621155" cy="866140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2277110" y="320479"/>
              <a:ext cx="1621155" cy="866140"/>
            </a:xfrm>
            <a:prstGeom prst="rect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2537460" y="549079"/>
              <a:ext cx="108839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COMITATO DI INDIRIZZO E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2599055" y="660839"/>
              <a:ext cx="96266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CONTROLLO del PATTO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2308860" y="821494"/>
              <a:ext cx="32956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(DPCoe,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2667635" y="821494"/>
              <a:ext cx="18796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ACT,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09"/>
            <p:cNvSpPr>
              <a:spLocks noChangeArrowheads="1"/>
            </p:cNvSpPr>
            <p:nvPr/>
          </p:nvSpPr>
          <p:spPr bwMode="auto">
            <a:xfrm>
              <a:off x="2877820" y="821494"/>
              <a:ext cx="21590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DIPE,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3119120" y="821494"/>
              <a:ext cx="72326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Regione Abruzzo) 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3" name="Line 111"/>
            <p:cNvCxnSpPr>
              <a:cxnSpLocks noChangeShapeType="1"/>
            </p:cNvCxnSpPr>
            <p:nvPr/>
          </p:nvCxnSpPr>
          <p:spPr bwMode="auto">
            <a:xfrm>
              <a:off x="3088005" y="1186619"/>
              <a:ext cx="0" cy="186055"/>
            </a:xfrm>
            <a:prstGeom prst="line">
              <a:avLst/>
            </a:prstGeom>
            <a:noFill/>
            <a:ln w="6350" cap="flat">
              <a:solidFill>
                <a:srgbClr val="4472C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Line 112"/>
            <p:cNvCxnSpPr>
              <a:cxnSpLocks noChangeShapeType="1"/>
            </p:cNvCxnSpPr>
            <p:nvPr/>
          </p:nvCxnSpPr>
          <p:spPr bwMode="auto">
            <a:xfrm>
              <a:off x="2722880" y="2504879"/>
              <a:ext cx="532130" cy="0"/>
            </a:xfrm>
            <a:prstGeom prst="line">
              <a:avLst/>
            </a:prstGeom>
            <a:noFill/>
            <a:ln w="6350" cap="flat">
              <a:solidFill>
                <a:srgbClr val="4472C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405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Governance</a:t>
            </a:r>
            <a:r>
              <a:rPr lang="it-IT" dirty="0" smtClean="0"/>
              <a:t> regionale: il </a:t>
            </a:r>
            <a:r>
              <a:rPr lang="it-IT" dirty="0" err="1" smtClean="0"/>
              <a:t>RuA</a:t>
            </a:r>
            <a:r>
              <a:rPr lang="it-IT" dirty="0" smtClean="0"/>
              <a:t> e/o </a:t>
            </a:r>
            <a:r>
              <a:rPr lang="it-IT" dirty="0" err="1" smtClean="0"/>
              <a:t>RdL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15845" y="1275153"/>
            <a:ext cx="1151408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100" dirty="0">
                <a:solidFill>
                  <a:schemeClr val="bg2">
                    <a:lumMod val="10000"/>
                  </a:schemeClr>
                </a:solidFill>
              </a:rPr>
              <a:t>Sono attribuite in capo al RUA le seguenti attività: </a:t>
            </a:r>
            <a:endParaRPr lang="it-IT" sz="21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it-IT" sz="21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100" dirty="0" smtClean="0">
                <a:solidFill>
                  <a:schemeClr val="bg2">
                    <a:lumMod val="10000"/>
                  </a:schemeClr>
                </a:solidFill>
              </a:rPr>
              <a:t>predisposizione </a:t>
            </a:r>
            <a:r>
              <a:rPr lang="it-IT" sz="2100" dirty="0">
                <a:solidFill>
                  <a:schemeClr val="bg2">
                    <a:lumMod val="10000"/>
                  </a:schemeClr>
                </a:solidFill>
              </a:rPr>
              <a:t>degli strumenti di attuazione dell’intervento (disciplinari, convenzioni, ecc</a:t>
            </a:r>
            <a:r>
              <a:rPr lang="it-IT" sz="2100" dirty="0" smtClean="0">
                <a:solidFill>
                  <a:schemeClr val="bg2">
                    <a:lumMod val="10000"/>
                  </a:schemeClr>
                </a:solidFill>
              </a:rPr>
              <a:t>.); </a:t>
            </a:r>
            <a:endParaRPr lang="it-IT" sz="21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100" dirty="0" smtClean="0">
                <a:solidFill>
                  <a:schemeClr val="bg2">
                    <a:lumMod val="10000"/>
                  </a:schemeClr>
                </a:solidFill>
              </a:rPr>
              <a:t>garantire </a:t>
            </a:r>
            <a:r>
              <a:rPr lang="it-IT" sz="2100" dirty="0">
                <a:solidFill>
                  <a:schemeClr val="bg2">
                    <a:lumMod val="10000"/>
                  </a:schemeClr>
                </a:solidFill>
              </a:rPr>
              <a:t>che le operazioni afferenti agli interventi finanziati siano conformi alla normativa nazionale, regionale e comunitaria;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100" dirty="0" smtClean="0">
                <a:solidFill>
                  <a:schemeClr val="bg2">
                    <a:lumMod val="10000"/>
                  </a:schemeClr>
                </a:solidFill>
              </a:rPr>
              <a:t>gestione </a:t>
            </a:r>
            <a:r>
              <a:rPr lang="it-IT" sz="2100" dirty="0">
                <a:solidFill>
                  <a:schemeClr val="bg2">
                    <a:lumMod val="10000"/>
                  </a:schemeClr>
                </a:solidFill>
              </a:rPr>
              <a:t>dei rapporti con i Soggetti attuatori;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100" dirty="0" smtClean="0">
                <a:solidFill>
                  <a:schemeClr val="bg2">
                    <a:lumMod val="10000"/>
                  </a:schemeClr>
                </a:solidFill>
              </a:rPr>
              <a:t>responsabilità </a:t>
            </a:r>
            <a:r>
              <a:rPr lang="it-IT" sz="2100" dirty="0">
                <a:solidFill>
                  <a:schemeClr val="bg2">
                    <a:lumMod val="10000"/>
                  </a:schemeClr>
                </a:solidFill>
              </a:rPr>
              <a:t>inerente le sessioni di monitoraggio sullo stato di avanzamento finanziario, fisico e procedurale degli interventi, verificando che i Soggetti attuatori alimentino tempestivamente e correttamente il sistema di monitoraggio, in adempimento alle indicazioni ed alle scadenze fissate e procedendo, se del caso, anche direttamente in caso di inerzia e validando i dati inseriti;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100" dirty="0" smtClean="0">
                <a:solidFill>
                  <a:schemeClr val="bg2">
                    <a:lumMod val="10000"/>
                  </a:schemeClr>
                </a:solidFill>
              </a:rPr>
              <a:t>segnalare </a:t>
            </a:r>
            <a:r>
              <a:rPr lang="it-IT" sz="2100" dirty="0">
                <a:solidFill>
                  <a:schemeClr val="bg2">
                    <a:lumMod val="10000"/>
                  </a:schemeClr>
                </a:solidFill>
              </a:rPr>
              <a:t>tempestivamente al RUAP ed al Servizio Politiche Nazionali per lo Sviluppo ogni criticità che possa compromettere il rispetto dei cronoprogrammi di spesa e </a:t>
            </a:r>
            <a:r>
              <a:rPr lang="it-IT" sz="2100" dirty="0" smtClean="0">
                <a:solidFill>
                  <a:schemeClr val="bg2">
                    <a:lumMod val="10000"/>
                  </a:schemeClr>
                </a:solidFill>
              </a:rPr>
              <a:t>procedurali</a:t>
            </a:r>
            <a:r>
              <a:rPr lang="it-IT" sz="2100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it-IT" sz="21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Governance</a:t>
            </a:r>
            <a:r>
              <a:rPr lang="it-IT" dirty="0" smtClean="0"/>
              <a:t> regionale: il </a:t>
            </a:r>
            <a:r>
              <a:rPr lang="it-IT" dirty="0" err="1" smtClean="0"/>
              <a:t>RuA</a:t>
            </a:r>
            <a:r>
              <a:rPr lang="it-IT" dirty="0" smtClean="0"/>
              <a:t> e/o </a:t>
            </a:r>
            <a:r>
              <a:rPr lang="it-IT" dirty="0" err="1" smtClean="0"/>
              <a:t>RdL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15845" y="1275153"/>
            <a:ext cx="115140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Sono attribuite in capo al RUA le seguenti attività: </a:t>
            </a:r>
            <a:endParaRPr lang="it-IT" dirty="0" smtClean="0">
              <a:solidFill>
                <a:srgbClr val="E7E6E6">
                  <a:lumMod val="10000"/>
                </a:srgbClr>
              </a:solidFill>
            </a:endParaRPr>
          </a:p>
          <a:p>
            <a:endParaRPr lang="it-IT" dirty="0" smtClean="0">
              <a:solidFill>
                <a:srgbClr val="E7E6E6">
                  <a:lumMod val="1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verificare il grado di attuazione delle iniziative da parte dei Soggetti attuatori, ponendo particolare cura per il rispetto delle tempistiche e delle procedure previste dal relativo strumento di attuazione; 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conservazione 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della documentazione dei progetti finanziati; </a:t>
            </a:r>
            <a:endParaRPr lang="it-IT" dirty="0" smtClean="0">
              <a:solidFill>
                <a:srgbClr val="E7E6E6">
                  <a:lumMod val="1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E7E6E6">
                    <a:lumMod val="10000"/>
                  </a:srgbClr>
                </a:solidFill>
              </a:rPr>
              <a:t>analisi </a:t>
            </a:r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dei risultati derivanti dai controlli effettuati ed adozione delle opportune misure correttive in coerenza con gli indirizzi formulati dal RUAP e dal Servizio Politiche Nazionali per lo Sviluppo e/o dall’</a:t>
            </a:r>
            <a:r>
              <a:rPr lang="it-IT" dirty="0" err="1">
                <a:solidFill>
                  <a:srgbClr val="E7E6E6">
                    <a:lumMod val="10000"/>
                  </a:srgbClr>
                </a:solidFill>
              </a:rPr>
              <a:t>OdC</a:t>
            </a:r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; </a:t>
            </a:r>
            <a:endParaRPr lang="it-IT" dirty="0" smtClean="0">
              <a:solidFill>
                <a:srgbClr val="E7E6E6">
                  <a:lumMod val="1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E7E6E6">
                    <a:lumMod val="10000"/>
                  </a:srgbClr>
                </a:solidFill>
              </a:rPr>
              <a:t>accertamento </a:t>
            </a:r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delle irregolarità e segnalazione al RUAP, al Servizio Politiche Nazionali per lo Sviluppo e all’</a:t>
            </a:r>
            <a:r>
              <a:rPr lang="it-IT" dirty="0" err="1">
                <a:solidFill>
                  <a:srgbClr val="E7E6E6">
                    <a:lumMod val="10000"/>
                  </a:srgbClr>
                </a:solidFill>
              </a:rPr>
              <a:t>OdC</a:t>
            </a:r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, con attivazione delle procedure di volte al recupero delle risorse indebitamente erogate; </a:t>
            </a:r>
            <a:endParaRPr lang="it-IT" dirty="0" smtClean="0">
              <a:solidFill>
                <a:srgbClr val="E7E6E6">
                  <a:lumMod val="1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E7E6E6">
                    <a:lumMod val="10000"/>
                  </a:srgbClr>
                </a:solidFill>
              </a:rPr>
              <a:t>provvedere </a:t>
            </a:r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alle rettifiche, alle revoche e al recupero finanziario delle somme non dovute, dandone tempestiva comunicazione al RUAP, al Servizio Politiche Nazionali per lo Sviluppo e all’</a:t>
            </a:r>
            <a:r>
              <a:rPr lang="it-IT" dirty="0" err="1">
                <a:solidFill>
                  <a:srgbClr val="E7E6E6">
                    <a:lumMod val="10000"/>
                  </a:srgbClr>
                </a:solidFill>
              </a:rPr>
              <a:t>OdC</a:t>
            </a:r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; </a:t>
            </a:r>
            <a:endParaRPr lang="it-IT" dirty="0" smtClean="0">
              <a:solidFill>
                <a:srgbClr val="E7E6E6">
                  <a:lumMod val="1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E7E6E6">
                    <a:lumMod val="10000"/>
                  </a:srgbClr>
                </a:solidFill>
              </a:rPr>
              <a:t>fornire </a:t>
            </a:r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i dati, le informazioni e gli elaborati al RUAP ed al Servizio Politiche Nazionali per lo Sviluppo, necessari per la predisposizione del Rapporto Annuale; </a:t>
            </a:r>
            <a:endParaRPr lang="it-IT" dirty="0" smtClean="0">
              <a:solidFill>
                <a:srgbClr val="E7E6E6">
                  <a:lumMod val="1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E7E6E6">
                    <a:lumMod val="10000"/>
                  </a:srgbClr>
                </a:solidFill>
              </a:rPr>
              <a:t>garantire </a:t>
            </a:r>
            <a:r>
              <a:rPr lang="it-IT" dirty="0">
                <a:solidFill>
                  <a:srgbClr val="E7E6E6">
                    <a:lumMod val="10000"/>
                  </a:srgbClr>
                </a:solidFill>
              </a:rPr>
              <a:t>il rispetto degli obblighi di </a:t>
            </a:r>
            <a:r>
              <a:rPr lang="it-IT" dirty="0" smtClean="0">
                <a:solidFill>
                  <a:srgbClr val="E7E6E6">
                    <a:lumMod val="10000"/>
                  </a:srgbClr>
                </a:solidFill>
              </a:rPr>
              <a:t>informazione e pubblicità previsti dalla normativa vigente e dalla disciplina del FSC.</a:t>
            </a:r>
            <a:endParaRPr lang="it-IT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rapporto tra RUA e </a:t>
            </a:r>
            <a:r>
              <a:rPr lang="it-IT" dirty="0" err="1" smtClean="0"/>
              <a:t>RdC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15845" y="2027183"/>
            <a:ext cx="115140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it-IT" sz="3600" dirty="0" smtClean="0">
                <a:solidFill>
                  <a:schemeClr val="bg2">
                    <a:lumMod val="10000"/>
                  </a:schemeClr>
                </a:solidFill>
              </a:rPr>
              <a:t>l RUA, 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sulle operazioni di propria competenza e nel rispetto del principio di separazione delle funzioni,</a:t>
            </a:r>
            <a:r>
              <a:rPr lang="it-IT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attiva i controlli di I livello sui progetti </a:t>
            </a:r>
            <a:r>
              <a:rPr lang="it-IT" sz="3600" dirty="0" smtClean="0">
                <a:solidFill>
                  <a:schemeClr val="bg2">
                    <a:lumMod val="10000"/>
                  </a:schemeClr>
                </a:solidFill>
              </a:rPr>
              <a:t>finanziati, trasferendo il fascicolo di progetto completo di tutte le evidenze documentali necessarie al controllo.</a:t>
            </a:r>
            <a:endParaRPr lang="it-IT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FFFFFF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rgbClr val="FFFFFF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rgbClr val="FFFFFF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RdC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04273" y="1319964"/>
            <a:ext cx="115140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400" dirty="0">
                <a:solidFill>
                  <a:schemeClr val="bg2">
                    <a:lumMod val="10000"/>
                  </a:schemeClr>
                </a:solidFill>
              </a:rPr>
              <a:t>I controllori di I livello sono nominati dal Capo Dipartimento competente all’interno dei Servizi del Dipartimento, per gli interventi/gruppi di intervento. I controllori vengono individuati nel rispetto del principio della separazione delle funzioni di gestione e controllo e a tal fine la “funzione di controllo” degli interventi/gruppi di interventi viene incardinata in strutture (Servizi e/o Uffici) che non svolgono la funzione di gestione sul medesimo intervento/gruppo di </a:t>
            </a:r>
            <a:r>
              <a:rPr lang="it-IT" sz="3400" dirty="0" smtClean="0">
                <a:solidFill>
                  <a:schemeClr val="bg2">
                    <a:lumMod val="10000"/>
                  </a:schemeClr>
                </a:solidFill>
              </a:rPr>
              <a:t>interventi.</a:t>
            </a:r>
            <a:endParaRPr lang="it-IT" sz="3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98205" y="1275153"/>
            <a:ext cx="10759155" cy="674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0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Finalità:</a:t>
            </a:r>
            <a:r>
              <a:rPr lang="it-IT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sz="2000" dirty="0">
                <a:solidFill>
                  <a:srgbClr val="002060"/>
                </a:solidFill>
              </a:rPr>
              <a:t>assicurare il perseguimento dei seguenti principi di sana e corretta gestione dei </a:t>
            </a:r>
            <a:r>
              <a:rPr lang="it-IT" sz="2000" dirty="0" smtClean="0">
                <a:solidFill>
                  <a:srgbClr val="002060"/>
                </a:solidFill>
              </a:rPr>
              <a:t>fondi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2000" b="1" dirty="0" smtClean="0">
                <a:solidFill>
                  <a:srgbClr val="002060"/>
                </a:solidFill>
              </a:rPr>
              <a:t>I cardini del controllo: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2060"/>
                </a:solidFill>
              </a:rPr>
              <a:t>principio </a:t>
            </a:r>
            <a:r>
              <a:rPr lang="it-IT" sz="2000" b="1" dirty="0">
                <a:solidFill>
                  <a:srgbClr val="002060"/>
                </a:solidFill>
              </a:rPr>
              <a:t>della legittimità</a:t>
            </a:r>
            <a:r>
              <a:rPr lang="it-IT" sz="2000" dirty="0">
                <a:solidFill>
                  <a:srgbClr val="002060"/>
                </a:solidFill>
              </a:rPr>
              <a:t>, in base al quale le spese sono sostenute nel rispetto della normativa comunitaria, nazionale e regionale di riferimento, con particolare riferimento alle disposizioni in materia fiscale, contabile, appalti pubblici, regimi di aiuto, concorrenza ed ambiente. </a:t>
            </a:r>
            <a:endParaRPr lang="it-IT" sz="2000" dirty="0" smtClean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2060"/>
                </a:solidFill>
              </a:rPr>
              <a:t>principio </a:t>
            </a:r>
            <a:r>
              <a:rPr lang="it-IT" sz="2000" b="1" dirty="0">
                <a:solidFill>
                  <a:srgbClr val="002060"/>
                </a:solidFill>
              </a:rPr>
              <a:t>di effettività della spesa</a:t>
            </a:r>
            <a:r>
              <a:rPr lang="it-IT" sz="2000" dirty="0">
                <a:solidFill>
                  <a:srgbClr val="002060"/>
                </a:solidFill>
              </a:rPr>
              <a:t>, in forza del quale i controlli verificano che la spesa sia effettivamente sostenuta e connessa all’operazione finanziata; </a:t>
            </a:r>
            <a:endParaRPr lang="it-IT" sz="2000" dirty="0" smtClean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2060"/>
                </a:solidFill>
              </a:rPr>
              <a:t>principio </a:t>
            </a:r>
            <a:r>
              <a:rPr lang="it-IT" sz="2000" b="1" dirty="0">
                <a:solidFill>
                  <a:srgbClr val="002060"/>
                </a:solidFill>
              </a:rPr>
              <a:t>temporale</a:t>
            </a:r>
            <a:r>
              <a:rPr lang="it-IT" sz="2000" dirty="0">
                <a:solidFill>
                  <a:srgbClr val="002060"/>
                </a:solidFill>
              </a:rPr>
              <a:t>, in base al quale le spese risultano ammissibili se assunte nel periodo di validità dell’intervento cui fanno riferimento.</a:t>
            </a:r>
            <a:endParaRPr lang="it-IT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 smtClean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it-IT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7047B328-205E-4868-8C23-BF9D3B67CBE1}"/>
              </a:ext>
            </a:extLst>
          </p:cNvPr>
          <p:cNvSpPr txBox="1"/>
          <p:nvPr/>
        </p:nvSpPr>
        <p:spPr>
          <a:xfrm>
            <a:off x="415845" y="6166089"/>
            <a:ext cx="2134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Playfair Display Medium" pitchFamily="2" charset="0"/>
              </a:rPr>
              <a:t>Relatore</a:t>
            </a:r>
          </a:p>
          <a:p>
            <a:r>
              <a:rPr lang="it-IT" sz="1100" dirty="0" smtClean="0">
                <a:solidFill>
                  <a:schemeClr val="bg1"/>
                </a:solidFill>
                <a:latin typeface="Playfair Display Medium" pitchFamily="2" charset="0"/>
              </a:rPr>
              <a:t>Stefania Maselli</a:t>
            </a:r>
            <a:endParaRPr lang="it-IT" sz="1100" dirty="0">
              <a:solidFill>
                <a:schemeClr val="bg1"/>
              </a:solidFill>
              <a:latin typeface="Playfair Display Medium" pitchFamily="2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controllo di I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10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Personalizzato 10">
      <a:dk1>
        <a:srgbClr val="FFFFFF"/>
      </a:dk1>
      <a:lt1>
        <a:srgbClr val="FFFFFF"/>
      </a:lt1>
      <a:dk2>
        <a:srgbClr val="44546A"/>
      </a:dk2>
      <a:lt2>
        <a:srgbClr val="E7E6E6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Personalizzato 2">
      <a:majorFont>
        <a:latin typeface="Playfair Display SemiBold"/>
        <a:ea typeface=""/>
        <a:cs typeface=""/>
      </a:majorFont>
      <a:minorFont>
        <a:latin typeface="Playfair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chema copert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2407</Words>
  <Application>Microsoft Office PowerPoint</Application>
  <PresentationFormat>Widescreen</PresentationFormat>
  <Paragraphs>226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Playfair Display</vt:lpstr>
      <vt:lpstr>Playfair Display ExtraBold</vt:lpstr>
      <vt:lpstr>Playfair Display Medium</vt:lpstr>
      <vt:lpstr>Playfair Display SemiBold</vt:lpstr>
      <vt:lpstr>Times New Roman</vt:lpstr>
      <vt:lpstr>Wingdings</vt:lpstr>
      <vt:lpstr>Tema di Office</vt:lpstr>
      <vt:lpstr>Schema copertina</vt:lpstr>
      <vt:lpstr>Presentazione standard di PowerPoint</vt:lpstr>
      <vt:lpstr>Il Sistema di Gestione e Controllo</vt:lpstr>
      <vt:lpstr>La Governance regionale</vt:lpstr>
      <vt:lpstr>La Governance regionale</vt:lpstr>
      <vt:lpstr>La Governance regionale: il RuA e/o RdL</vt:lpstr>
      <vt:lpstr>La Governance regionale: il RuA e/o RdL</vt:lpstr>
      <vt:lpstr>Il rapporto tra RUA e RdC</vt:lpstr>
      <vt:lpstr>Il RdC</vt:lpstr>
      <vt:lpstr>Il controllo di I livello</vt:lpstr>
      <vt:lpstr>Il controllo di I livello</vt:lpstr>
      <vt:lpstr>Il controllo di I livello</vt:lpstr>
      <vt:lpstr>I controlli amministrativi</vt:lpstr>
      <vt:lpstr>I controlli amministrativi</vt:lpstr>
      <vt:lpstr>I controlli amministrativi: il flusso documentale</vt:lpstr>
      <vt:lpstr>I controlli amministrativi: la Check list.</vt:lpstr>
      <vt:lpstr>I controlli amministrativi: conclusione controllo</vt:lpstr>
      <vt:lpstr>I controlli in loco</vt:lpstr>
      <vt:lpstr>I controlli in loco</vt:lpstr>
      <vt:lpstr>Le spese ammissibili</vt:lpstr>
      <vt:lpstr>Le spese non ammissibili</vt:lpstr>
      <vt:lpstr>Rendicontazione della spesa</vt:lpstr>
      <vt:lpstr>La conservazione dei documenti</vt:lpstr>
      <vt:lpstr>Le piste di controllo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Di Meo</dc:creator>
  <cp:lastModifiedBy>Stefania Maselli</cp:lastModifiedBy>
  <cp:revision>33</cp:revision>
  <dcterms:created xsi:type="dcterms:W3CDTF">2022-03-25T08:59:58Z</dcterms:created>
  <dcterms:modified xsi:type="dcterms:W3CDTF">2022-05-04T06:54:04Z</dcterms:modified>
</cp:coreProperties>
</file>